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5" r:id="rId5"/>
  </p:sldMasterIdLst>
  <p:notesMasterIdLst>
    <p:notesMasterId r:id="rId16"/>
  </p:notesMasterIdLst>
  <p:sldIdLst>
    <p:sldId id="2147469791" r:id="rId6"/>
    <p:sldId id="2147469832" r:id="rId7"/>
    <p:sldId id="2147469833" r:id="rId8"/>
    <p:sldId id="2147469803" r:id="rId9"/>
    <p:sldId id="2147469805" r:id="rId10"/>
    <p:sldId id="2147469808" r:id="rId11"/>
    <p:sldId id="2147469834" r:id="rId12"/>
    <p:sldId id="2147469836" r:id="rId13"/>
    <p:sldId id="2147469835" r:id="rId14"/>
    <p:sldId id="2147469818" r:id="rId15"/>
  </p:sldIdLst>
  <p:sldSz cx="12192000" cy="6858000"/>
  <p:notesSz cx="6735763" cy="9866313"/>
  <p:embeddedFontLst>
    <p:embeddedFont>
      <p:font typeface="Manrope" pitchFamily="2" charset="0"/>
      <p:regular r:id="rId17"/>
      <p:bold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6E491C-933D-1A5D-D3E0-7FAE78AFA0CC}" name="Antoine Ebel" initials="AE" userId="S::antoine.ebel@acf-fgv.ch::82993521-4409-4dbf-8b7f-e90716302930" providerId="AD"/>
  <p188:author id="{472C1569-BA51-AC56-45C6-BB6598F81455}" name="Chassot Christophe" initials="CC" userId="S::Christophe.Chassot@fr.ch::99d3f947-4e56-4dfc-9c69-4e989ba93b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5E9EF"/>
    <a:srgbClr val="97A5AF"/>
    <a:srgbClr val="222A35"/>
    <a:srgbClr val="8A0000"/>
    <a:srgbClr val="365422"/>
    <a:srgbClr val="009FD6"/>
    <a:srgbClr val="D9D9D9"/>
    <a:srgbClr val="2F383D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83EB8-2D96-420E-AE4C-98ADBAB293E7}" v="59" dt="2026-05-11T13:37:55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3050E-7492-43F9-8F18-0EE228452116}" type="datetimeFigureOut">
              <a:rPr lang="fr-CH" smtClean="0"/>
              <a:t>11.05.2026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6D646-562F-43E2-8474-7007F355A42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996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6D646-562F-43E2-8474-7007F355A420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184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18E4-6805-4E44-028A-D07815CBA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3313F0-2F50-AA5F-27F8-E5821C11F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6112B1-FD32-558B-BACE-574F7C3AF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9B713B-7CE6-4A77-58AF-AEF74A82B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93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D460-E16F-317E-5A05-22758965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8BF60E-7103-15C9-9D76-7B8EEE6C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172E84-9E00-E954-63CD-C630EE88B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E66EAE-6EDD-1C77-E13E-BA055C65B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6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1134-F373-8B8F-F14D-9C1F9B9C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F7BE27-7D8E-F3DD-26DC-2F14A319D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376AD1-CFAF-739E-4561-10A95EDA2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B85114-E93E-B92C-C021-7F852B0A9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1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4D78C-C93A-5243-0361-52F436EF2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80CD15-2F08-C88A-2C8A-6C5A2C7FA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178BD9-814C-AA16-4CE6-A58A12093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71D57E-1A3A-6F05-7907-F3EA00EB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9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B15E2-3F03-616D-21E0-DE5740FA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58E7F7-E19F-BCBC-2C5B-409C672FE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6CC99E-6374-CCB0-9BAC-9001105A5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DAA218-EBB9-A3FE-06C0-D01D1BA63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F614-FBFB-CA1A-A7E4-B8EC7F35F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2F2315-FAF1-1828-333E-1B71EFF7C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65ED37-135F-DE90-7F76-DD553164A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FFFDA7-CC71-828C-BA99-7340F99F2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6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C430A-EDFB-8652-63EF-D516DB17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8E134A-561F-AC15-AA7D-A81C7CB11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874A14-5BC0-83F8-06E0-EE879E073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0C5DA0-3249-0479-8704-9AB88E831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8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F9F69-621C-B8A2-9294-742ED968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F6D35E-61E6-D0B2-6AB3-0F16A2D5C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EFEA27-A995-4B79-AA7D-EE530525C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CC1165-82C3-32BE-4001-C0DEEFD3B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2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1D64C-AB10-9154-DD16-5D62BA8B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A68B49-5B30-98A3-DC89-EA7C8BE5A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882D23-7E61-403A-556B-9FD8204BC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08A1F9-505A-ECCB-5615-6B5802D6D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88B9F2-9331-7BA7-39CC-18111EAE0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002" y="6354596"/>
            <a:ext cx="1153715" cy="4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D7E56F-595E-BBB2-EC78-91C89B79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50098"/>
            <a:ext cx="11227599" cy="691866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anrope" pitchFamily="2" charset="0"/>
                <a:cs typeface="Readex Pro Deca Medium" pitchFamily="2" charset="-78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EB5ADFC-C3EF-144D-B988-E3B29E2A3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32" y="1556406"/>
            <a:ext cx="11227598" cy="4320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1pPr>
            <a:lvl2pPr marL="8001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2pPr>
            <a:lvl3pPr marL="12573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3pPr>
            <a:lvl4pPr marL="17145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4pPr>
            <a:lvl5pPr marL="21717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0DCEF3-C56F-F690-2D3A-9B0D25FB7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002" y="6354596"/>
            <a:ext cx="1153715" cy="4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Graphique, noir, logo&#10;&#10;Description générée automatiquement">
            <a:extLst>
              <a:ext uri="{FF2B5EF4-FFF2-40B4-BE49-F238E27FC236}">
                <a16:creationId xmlns:a16="http://schemas.microsoft.com/office/drawing/2014/main" id="{CA6EE14D-8919-F3BD-8E46-637F497F4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" y="6044587"/>
            <a:ext cx="974045" cy="41000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12D3D98-D1B0-652C-33C8-3F8BB85D01E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56406"/>
            <a:ext cx="0" cy="43200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F7D7E56F-595E-BBB2-EC78-91C89B79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50098"/>
            <a:ext cx="11227599" cy="691866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anrope" pitchFamily="2" charset="0"/>
                <a:cs typeface="Readex Pro Deca Medium" pitchFamily="2" charset="-78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EB5ADFC-C3EF-144D-B988-E3B29E2A3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32" y="1556406"/>
            <a:ext cx="4610227" cy="4320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1pPr>
            <a:lvl2pPr marL="8001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2pPr>
            <a:lvl3pPr marL="12573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3pPr>
            <a:lvl4pPr marL="17145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4pPr>
            <a:lvl5pPr marL="21717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1E6AF7F-FCB4-ACDB-85F8-F9D550703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2640" y="1556405"/>
            <a:ext cx="4504102" cy="4320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1pPr>
            <a:lvl2pPr marL="8001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3pPr>
            <a:lvl4pPr marL="17145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4pPr>
            <a:lvl5pPr marL="21717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877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AB248B7C-B108-4772-AC6D-87AE50501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316" y="1022685"/>
            <a:ext cx="5261810" cy="5022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49C966CA-AAF8-0340-A718-6947CECA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67084"/>
            <a:ext cx="10515600" cy="39090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AC814D-269A-DB60-C30F-320E6AEF9C3B}"/>
              </a:ext>
            </a:extLst>
          </p:cNvPr>
          <p:cNvCxnSpPr>
            <a:cxnSpLocks/>
          </p:cNvCxnSpPr>
          <p:nvPr userDrawn="1"/>
        </p:nvCxnSpPr>
        <p:spPr>
          <a:xfrm>
            <a:off x="705853" y="813224"/>
            <a:ext cx="56790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B1B09E6-8C40-7CFA-FCCE-BFBF8CEDF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022684"/>
            <a:ext cx="5261810" cy="5022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07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6CDD466-9743-0905-8BB4-EB0800C7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8" y="5211091"/>
            <a:ext cx="10515600" cy="1118589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solidFill>
                  <a:schemeClr val="tx1"/>
                </a:solidFill>
                <a:latin typeface="Manrope" pitchFamily="2" charset="0"/>
                <a:cs typeface="Readex Pro Deca Medium" pitchFamily="2" charset="-78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FBF816C-A25E-A7A8-2130-F445A3D2E2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" y="-10655"/>
            <a:ext cx="12192000" cy="53133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49DCF55-A1D7-D1CE-32EE-1B3A19BC49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077" y="426365"/>
            <a:ext cx="2888983" cy="1027861"/>
          </a:xfrm>
          <a:prstGeom prst="rect">
            <a:avLst/>
          </a:prstGeom>
        </p:spPr>
        <p:txBody>
          <a:bodyPr/>
          <a:lstStyle/>
          <a:p>
            <a:r>
              <a:rPr lang="fr-FR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0967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0E0F11-BD70-A95A-481F-CCDEA05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28BC-DCF2-481B-BACC-1EB6A08386A8}" type="datetimeFigureOut">
              <a:rPr lang="fr-CH" smtClean="0"/>
              <a:pPr/>
              <a:t>11.05.2026</a:t>
            </a:fld>
            <a:r>
              <a:rPr lang="fr-CH"/>
              <a:t>	Programme DIGI-FR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6CDD466-9743-0905-8BB4-EB0800C7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4" y="2582084"/>
            <a:ext cx="10515600" cy="1118589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12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3D7D2E-3F13-8681-BD4F-25835DEE1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316" y="1022685"/>
            <a:ext cx="10515600" cy="5022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058D30-1200-7E16-7AFC-2A4C7EC6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67084"/>
            <a:ext cx="10515600" cy="39090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8A701D4-4579-8A61-0DD8-9E01E2E606F5}"/>
              </a:ext>
            </a:extLst>
          </p:cNvPr>
          <p:cNvCxnSpPr>
            <a:cxnSpLocks/>
          </p:cNvCxnSpPr>
          <p:nvPr userDrawn="1"/>
        </p:nvCxnSpPr>
        <p:spPr>
          <a:xfrm>
            <a:off x="705853" y="813224"/>
            <a:ext cx="56790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4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04A64D-6642-4E1F-89B7-7E807AFC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2" y="1120774"/>
            <a:ext cx="11295061" cy="495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2EC0CCA-5F59-4938-8FEE-A0C132238E4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99507" y="6337944"/>
            <a:ext cx="3836467" cy="163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rgbClr val="074EA1"/>
              </a:buClr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anose="020B0604020202020204" pitchFamily="34" charset="0"/>
              </a:rPr>
              <a:t>Praesentation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anose="020B0604020202020204" pitchFamily="34" charset="0"/>
              </a:rPr>
              <a:t> ACF-FGV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D47CB884-00AD-434B-8AC5-85CA0749C436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449263" y="6248400"/>
            <a:ext cx="11293475" cy="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9DCF2-DD5E-F1E1-24CB-B07035CF7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F328BC-DCF2-481B-BACC-1EB6A08386A8}" type="datetimeFigureOut">
              <a:rPr lang="fr-CH" smtClean="0"/>
              <a:pPr/>
              <a:t>11.05.2026</a:t>
            </a:fld>
            <a:r>
              <a:rPr lang="fr-CH"/>
              <a:t>	Programme DIGI-FR</a:t>
            </a:r>
          </a:p>
        </p:txBody>
      </p:sp>
      <p:pic>
        <p:nvPicPr>
          <p:cNvPr id="10" name="Picture 8" descr="logo_etat_FR_vers_compacte.jpg">
            <a:extLst>
              <a:ext uri="{FF2B5EF4-FFF2-40B4-BE49-F238E27FC236}">
                <a16:creationId xmlns:a16="http://schemas.microsoft.com/office/drawing/2014/main" id="{CEE37BC9-9EA3-5F97-B605-8D8D105A37E8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087271" y="6271684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974EBB-9608-8370-EE39-D3F8B5CEC5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53695" y="6198378"/>
            <a:ext cx="1099522" cy="3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f-fgv.ch/de/formation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15F2DE2E-5368-6F36-EACF-9305156C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6" y="2342448"/>
            <a:ext cx="980966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539750" indent="-539750">
              <a:spcBef>
                <a:spcPct val="20000"/>
              </a:spcBef>
              <a:buChar char="•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  <a:tabLst>
                <a:tab pos="534988" algn="l"/>
              </a:tabLst>
              <a:defRPr/>
            </a:pPr>
            <a:r>
              <a:rPr lang="fr-FR" altLang="de-DE" sz="2800" b="1" dirty="0">
                <a:latin typeface="Manrope" pitchFamily="2" charset="0"/>
                <a:ea typeface="MS PGothic"/>
                <a:cs typeface="Calibri"/>
              </a:rPr>
              <a:t>Freiburger Gemeindeverband</a:t>
            </a:r>
          </a:p>
          <a:p>
            <a:pPr marL="0" indent="0">
              <a:spcBef>
                <a:spcPct val="0"/>
              </a:spcBef>
              <a:buNone/>
              <a:tabLst>
                <a:tab pos="534988" algn="l"/>
              </a:tabLst>
              <a:defRPr/>
            </a:pPr>
            <a:endParaRPr lang="fr-FR" altLang="de-DE" sz="1000" dirty="0">
              <a:latin typeface="Manrope" pitchFamily="2" charset="0"/>
              <a:ea typeface="MS PGothic"/>
              <a:cs typeface="Calibri"/>
            </a:endParaRPr>
          </a:p>
          <a:p>
            <a:pPr marL="0" indent="0">
              <a:spcBef>
                <a:spcPct val="0"/>
              </a:spcBef>
              <a:buNone/>
              <a:tabLst>
                <a:tab pos="534988" algn="l"/>
              </a:tabLst>
              <a:defRPr/>
            </a:pPr>
            <a:r>
              <a:rPr lang="de-DE" altLang="de-DE" sz="2400" dirty="0">
                <a:latin typeface="Manrope" pitchFamily="2" charset="0"/>
                <a:ea typeface="MS PGothic"/>
                <a:cs typeface="Calibri"/>
              </a:rPr>
              <a:t>Kompetenzzentrum für Lokalpolitik</a:t>
            </a:r>
            <a:endParaRPr lang="fr-FR" altLang="de-DE" sz="2000" dirty="0">
              <a:latin typeface="Manrope" pitchFamily="2" charset="0"/>
              <a:ea typeface="MS PGothic"/>
              <a:cs typeface="Calibri"/>
            </a:endParaRPr>
          </a:p>
        </p:txBody>
      </p:sp>
      <p:pic>
        <p:nvPicPr>
          <p:cNvPr id="22" name="Image 21" descr="Une image contenant silhouette, panorama, noir et blanc, ciel&#10;&#10;Description générée automatiquement">
            <a:extLst>
              <a:ext uri="{FF2B5EF4-FFF2-40B4-BE49-F238E27FC236}">
                <a16:creationId xmlns:a16="http://schemas.microsoft.com/office/drawing/2014/main" id="{37F7A3BC-2691-91E0-2DBF-17E5501C58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3019"/>
            <a:ext cx="12191999" cy="1594981"/>
          </a:xfrm>
          <a:prstGeom prst="rect">
            <a:avLst/>
          </a:prstGeom>
        </p:spPr>
      </p:pic>
      <p:pic>
        <p:nvPicPr>
          <p:cNvPr id="5" name="Espace réservé pour une image  4" descr="Une image contenant texte, Police, logo, blanc&#10;&#10;Description générée automatiquement">
            <a:extLst>
              <a:ext uri="{FF2B5EF4-FFF2-40B4-BE49-F238E27FC236}">
                <a16:creationId xmlns:a16="http://schemas.microsoft.com/office/drawing/2014/main" id="{AA5197A9-4F5E-6F77-2973-F2FCC375C9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" b="7755"/>
          <a:stretch>
            <a:fillRect/>
          </a:stretch>
        </p:blipFill>
        <p:spPr>
          <a:xfrm>
            <a:off x="416076" y="426366"/>
            <a:ext cx="1214214" cy="432000"/>
          </a:xfrm>
        </p:spPr>
      </p:pic>
    </p:spTree>
    <p:extLst>
      <p:ext uri="{BB962C8B-B14F-4D97-AF65-F5344CB8AC3E}">
        <p14:creationId xmlns:p14="http://schemas.microsoft.com/office/powerpoint/2010/main" val="29333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83F76-6315-21B8-D182-982F6DF4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ersonne, sourire&#10;&#10;Le contenu généré par l’IA peut être incorrect.">
            <a:extLst>
              <a:ext uri="{FF2B5EF4-FFF2-40B4-BE49-F238E27FC236}">
                <a16:creationId xmlns:a16="http://schemas.microsoft.com/office/drawing/2014/main" id="{DDE0FB9F-7262-00BE-7977-FC819C85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18" b="22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5A9E3C4-DBC4-0391-B3C4-21DEFA254D78}"/>
              </a:ext>
            </a:extLst>
          </p:cNvPr>
          <p:cNvSpPr/>
          <p:nvPr/>
        </p:nvSpPr>
        <p:spPr>
          <a:xfrm>
            <a:off x="3124200" y="2845904"/>
            <a:ext cx="5943600" cy="114183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err="1">
                <a:solidFill>
                  <a:schemeClr val="tx1"/>
                </a:solidFill>
                <a:latin typeface="Manrope" pitchFamily="2" charset="0"/>
              </a:rPr>
              <a:t>Vielen</a:t>
            </a:r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 Dank </a:t>
            </a:r>
            <a:r>
              <a:rPr lang="fr-CH" sz="2000" b="1" dirty="0" err="1">
                <a:solidFill>
                  <a:schemeClr val="tx1"/>
                </a:solidFill>
                <a:latin typeface="Manrope" pitchFamily="2" charset="0"/>
              </a:rPr>
              <a:t>für</a:t>
            </a:r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 </a:t>
            </a:r>
            <a:r>
              <a:rPr lang="fr-CH" sz="2000" b="1" dirty="0" err="1">
                <a:solidFill>
                  <a:schemeClr val="tx1"/>
                </a:solidFill>
                <a:latin typeface="Manrope" pitchFamily="2" charset="0"/>
              </a:rPr>
              <a:t>ihre</a:t>
            </a:r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 </a:t>
            </a:r>
            <a:r>
              <a:rPr lang="fr-CH" sz="2000" b="1" dirty="0" err="1">
                <a:solidFill>
                  <a:schemeClr val="tx1"/>
                </a:solidFill>
                <a:latin typeface="Manrope" pitchFamily="2" charset="0"/>
              </a:rPr>
              <a:t>Aufmerksamkeit</a:t>
            </a:r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 !</a:t>
            </a:r>
          </a:p>
          <a:p>
            <a:pPr algn="ctr"/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info@acf-fgv.ch</a:t>
            </a:r>
          </a:p>
          <a:p>
            <a:pPr algn="ctr"/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026 677 04 25</a:t>
            </a:r>
          </a:p>
        </p:txBody>
      </p:sp>
    </p:spTree>
    <p:extLst>
      <p:ext uri="{BB962C8B-B14F-4D97-AF65-F5344CB8AC3E}">
        <p14:creationId xmlns:p14="http://schemas.microsoft.com/office/powerpoint/2010/main" val="31967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705EF-7AFA-F51C-2CD1-E1C56171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70DF1264-87A6-19A6-7A55-2FC2FCDA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30220"/>
            <a:ext cx="11227599" cy="691866"/>
          </a:xfrm>
        </p:spPr>
        <p:txBody>
          <a:bodyPr>
            <a:noAutofit/>
          </a:bodyPr>
          <a:lstStyle/>
          <a:p>
            <a:r>
              <a:rPr lang="de-CH" dirty="0"/>
              <a:t>Der FGV ist von der Vorbereitung bis zur Umsetzung in jeder Gemeinde an den Arbeiten beteiligt</a:t>
            </a:r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7A2F6CD-1155-FDF1-F443-22F8A8EE5C2A}"/>
              </a:ext>
            </a:extLst>
          </p:cNvPr>
          <p:cNvSpPr/>
          <p:nvPr/>
        </p:nvSpPr>
        <p:spPr>
          <a:xfrm>
            <a:off x="233082" y="3083067"/>
            <a:ext cx="1133202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latin typeface="Manrope" pitchFamily="2" charset="0"/>
              </a:rPr>
              <a:t>Monitoring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BC2C684-FFF9-5A7E-6245-90DE2BC80ACA}"/>
              </a:ext>
            </a:extLst>
          </p:cNvPr>
          <p:cNvSpPr/>
          <p:nvPr/>
        </p:nvSpPr>
        <p:spPr>
          <a:xfrm>
            <a:off x="1383359" y="3083066"/>
            <a:ext cx="1583960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latin typeface="Manrope" pitchFamily="2" charset="0"/>
              </a:rPr>
              <a:t>Begleitung der Kommissions-arbeit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1A9BAC20-7CDA-2BC0-E809-24E019E42643}"/>
              </a:ext>
            </a:extLst>
          </p:cNvPr>
          <p:cNvSpPr/>
          <p:nvPr/>
        </p:nvSpPr>
        <p:spPr>
          <a:xfrm>
            <a:off x="2967319" y="3083066"/>
            <a:ext cx="1685366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>
                <a:latin typeface="Manrope" pitchFamily="2" charset="0"/>
              </a:rPr>
              <a:t>Ausarbeitung einer breit abgestützten Stellungnahme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2163C09A-6209-5861-83A5-9843DEB32002}"/>
              </a:ext>
            </a:extLst>
          </p:cNvPr>
          <p:cNvSpPr/>
          <p:nvPr/>
        </p:nvSpPr>
        <p:spPr>
          <a:xfrm>
            <a:off x="4661646" y="3083066"/>
            <a:ext cx="1434354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latin typeface="Manrope" pitchFamily="2" charset="0"/>
              </a:rPr>
              <a:t>Parl. und politische Begleitung</a:t>
            </a:r>
          </a:p>
        </p:txBody>
      </p:sp>
      <p:sp>
        <p:nvSpPr>
          <p:cNvPr id="19" name="Organigramme : Décision 18">
            <a:extLst>
              <a:ext uri="{FF2B5EF4-FFF2-40B4-BE49-F238E27FC236}">
                <a16:creationId xmlns:a16="http://schemas.microsoft.com/office/drawing/2014/main" id="{0A5A4A67-E6F5-5A9E-AC76-62F0C2575DAB}"/>
              </a:ext>
            </a:extLst>
          </p:cNvPr>
          <p:cNvSpPr/>
          <p:nvPr/>
        </p:nvSpPr>
        <p:spPr>
          <a:xfrm>
            <a:off x="6113075" y="3281081"/>
            <a:ext cx="315460" cy="295835"/>
          </a:xfrm>
          <a:prstGeom prst="flowChartDecisi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298ECFE4-925D-0860-33AA-D8DE4ECF2381}"/>
              </a:ext>
            </a:extLst>
          </p:cNvPr>
          <p:cNvSpPr/>
          <p:nvPr/>
        </p:nvSpPr>
        <p:spPr>
          <a:xfrm>
            <a:off x="6419574" y="1785290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>
                <a:latin typeface="Manrope" pitchFamily="2" charset="0"/>
              </a:rPr>
              <a:t>Kurse</a:t>
            </a: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794FC907-BE6E-B032-DE48-5821D52C2B21}"/>
              </a:ext>
            </a:extLst>
          </p:cNvPr>
          <p:cNvSpPr/>
          <p:nvPr/>
        </p:nvSpPr>
        <p:spPr>
          <a:xfrm>
            <a:off x="6428535" y="2661726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>
                <a:latin typeface="Manrope" pitchFamily="2" charset="0"/>
              </a:rPr>
              <a:t>Hilfsmittel, Vorlagen und weitere Ressourcen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5476469A-6883-C41E-58DC-05B6F83C393F}"/>
              </a:ext>
            </a:extLst>
          </p:cNvPr>
          <p:cNvSpPr/>
          <p:nvPr/>
        </p:nvSpPr>
        <p:spPr>
          <a:xfrm>
            <a:off x="6428535" y="3511634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>
                <a:latin typeface="Manrope" pitchFamily="2" charset="0"/>
              </a:rPr>
              <a:t>Aktualisierung der FGV-Wissensdatenbank</a:t>
            </a:r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C3C7B0C3-A8E8-96D1-7428-CAB333DF40E5}"/>
              </a:ext>
            </a:extLst>
          </p:cNvPr>
          <p:cNvSpPr/>
          <p:nvPr/>
        </p:nvSpPr>
        <p:spPr>
          <a:xfrm>
            <a:off x="9407437" y="2670689"/>
            <a:ext cx="2239485" cy="69186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>
                <a:solidFill>
                  <a:schemeClr val="tx1"/>
                </a:solidFill>
                <a:latin typeface="Manrope" pitchFamily="2" charset="0"/>
              </a:rPr>
              <a:t>Umsetzung in jeder Gemeinde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D3AF1C7-BFAF-A033-14FD-C126006B8BA8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flipH="1" flipV="1">
            <a:off x="8668020" y="3007659"/>
            <a:ext cx="739417" cy="8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D63D46C-9E49-44FC-EF5F-9B8158C66B40}"/>
              </a:ext>
            </a:extLst>
          </p:cNvPr>
          <p:cNvCxnSpPr>
            <a:cxnSpLocks/>
          </p:cNvCxnSpPr>
          <p:nvPr/>
        </p:nvCxnSpPr>
        <p:spPr>
          <a:xfrm>
            <a:off x="8945933" y="2131223"/>
            <a:ext cx="0" cy="2567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7A2E9F4-AD6A-2EA4-249C-9CC077E72165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8659059" y="2131223"/>
            <a:ext cx="2868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1CEB35F-E11E-F41F-EB7F-9AB945AA00B9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8668020" y="3857567"/>
            <a:ext cx="277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E673AC49-B8F6-0025-901A-7B953F5608F9}"/>
              </a:ext>
            </a:extLst>
          </p:cNvPr>
          <p:cNvSpPr/>
          <p:nvPr/>
        </p:nvSpPr>
        <p:spPr>
          <a:xfrm>
            <a:off x="6419573" y="4352579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>
                <a:latin typeface="Manrope" pitchFamily="2" charset="0"/>
              </a:rPr>
              <a:t>Networking und Austausch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185B92D-D845-9580-5E05-581CAFB1686D}"/>
              </a:ext>
            </a:extLst>
          </p:cNvPr>
          <p:cNvCxnSpPr>
            <a:cxnSpLocks/>
          </p:cNvCxnSpPr>
          <p:nvPr/>
        </p:nvCxnSpPr>
        <p:spPr>
          <a:xfrm flipH="1">
            <a:off x="8668020" y="4710220"/>
            <a:ext cx="277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DC2C-5923-298E-7669-D1795E61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8EE83B47-F40F-6A9D-202B-4518E78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30220"/>
            <a:ext cx="11227599" cy="691866"/>
          </a:xfrm>
        </p:spPr>
        <p:txBody>
          <a:bodyPr>
            <a:noAutofit/>
          </a:bodyPr>
          <a:lstStyle/>
          <a:p>
            <a:r>
              <a:rPr lang="fr-CH" dirty="0" err="1">
                <a:cs typeface="Arial" panose="020B0604020202020204" pitchFamily="34" charset="0"/>
              </a:rPr>
              <a:t>Unsere</a:t>
            </a:r>
            <a:r>
              <a:rPr lang="fr-CH" dirty="0">
                <a:cs typeface="Arial" panose="020B0604020202020204" pitchFamily="34" charset="0"/>
              </a:rPr>
              <a:t> 5 </a:t>
            </a:r>
            <a:r>
              <a:rPr lang="fr-CH" dirty="0" err="1">
                <a:cs typeface="Arial" panose="020B0604020202020204" pitchFamily="34" charset="0"/>
              </a:rPr>
              <a:t>Tätigkeitsbereiche</a:t>
            </a:r>
            <a:endParaRPr lang="fr-CH" dirty="0"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Police, Graphiqu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43F03896-4436-85F5-D941-CEA20B21E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97" y="4817942"/>
            <a:ext cx="583029" cy="47614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67E1066-74D4-9A2B-521A-2EC72F1EE71D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259994" y="4217209"/>
            <a:ext cx="990903" cy="8388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E880E59-507E-D839-FBDD-E28EEFDB76A9}"/>
              </a:ext>
            </a:extLst>
          </p:cNvPr>
          <p:cNvSpPr txBox="1"/>
          <p:nvPr/>
        </p:nvSpPr>
        <p:spPr>
          <a:xfrm>
            <a:off x="8648622" y="5329667"/>
            <a:ext cx="178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Manrope" pitchFamily="2" charset="0"/>
              </a:rPr>
              <a:t>Kompetenzzentrum für digitale Technologien für Gemeinden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4EE9EB5-544D-F5F0-2F69-C951EAC6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115" y="697336"/>
            <a:ext cx="5435770" cy="54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8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C6A0-5ABB-C8B9-4758-B5BE1E9E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A4FAB84-836E-7950-D133-38273E56C5C9}"/>
              </a:ext>
            </a:extLst>
          </p:cNvPr>
          <p:cNvSpPr/>
          <p:nvPr/>
        </p:nvSpPr>
        <p:spPr>
          <a:xfrm>
            <a:off x="114300" y="57340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6783F6-A39C-EC86-0F03-221ECCA5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9110"/>
            <a:ext cx="10001250" cy="68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B4412-B6D5-E000-F890-4AFAAE9D0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06C09D-773E-0B15-570F-FD3ECF3C90E5}"/>
              </a:ext>
            </a:extLst>
          </p:cNvPr>
          <p:cNvSpPr/>
          <p:nvPr/>
        </p:nvSpPr>
        <p:spPr>
          <a:xfrm>
            <a:off x="0" y="23649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7B6AE6-4278-0964-F56D-2E7F0E16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-2093"/>
            <a:ext cx="9991725" cy="68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4B2F4-BF80-0A45-0653-063C4482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DDEFC8-B054-49CB-52B8-40684F094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A5A436-D7EB-AC2D-0A20-5DF49D61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1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9939-CB43-022D-E198-41A1818A9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8C8122-2596-CB8E-FD40-7CE0EE4B568B}"/>
              </a:ext>
            </a:extLst>
          </p:cNvPr>
          <p:cNvSpPr/>
          <p:nvPr/>
        </p:nvSpPr>
        <p:spPr>
          <a:xfrm>
            <a:off x="0" y="-4271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52DE09-D994-32EF-CF9E-F3BC4AC9D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-10644"/>
            <a:ext cx="10462880" cy="68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B224-1B7E-1F11-E256-1F99FC03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E90597-3343-85D8-648C-650D514D5747}"/>
              </a:ext>
            </a:extLst>
          </p:cNvPr>
          <p:cNvSpPr/>
          <p:nvPr/>
        </p:nvSpPr>
        <p:spPr>
          <a:xfrm>
            <a:off x="0" y="-4271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697820-97DF-3314-5517-E15AC469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4" y="0"/>
            <a:ext cx="11421972" cy="68622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A051BF-4BCB-1902-FD6F-C28ABF42B051}"/>
              </a:ext>
            </a:extLst>
          </p:cNvPr>
          <p:cNvSpPr txBox="1"/>
          <p:nvPr/>
        </p:nvSpPr>
        <p:spPr>
          <a:xfrm>
            <a:off x="8677275" y="813718"/>
            <a:ext cx="29337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i="1" dirty="0">
                <a:latin typeface="Manrope" pitchFamily="2" charset="0"/>
              </a:rPr>
              <a:t>Erhalt eines Login-Links (7 Tage auf demselben Computer und </a:t>
            </a:r>
            <a:r>
              <a:rPr lang="de-DE" sz="1400" i="1" dirty="0" err="1">
                <a:latin typeface="Manrope" pitchFamily="2" charset="0"/>
              </a:rPr>
              <a:t>imselben</a:t>
            </a:r>
            <a:r>
              <a:rPr lang="de-DE" sz="1400" i="1" dirty="0">
                <a:latin typeface="Manrope" pitchFamily="2" charset="0"/>
              </a:rPr>
              <a:t> Browser)</a:t>
            </a:r>
          </a:p>
          <a:p>
            <a:r>
              <a:rPr lang="de-DE" sz="1400" i="1" dirty="0">
                <a:latin typeface="Manrope" pitchFamily="2" charset="0"/>
              </a:rPr>
              <a:t>Nur mit einer E-Mail-Adresse der Gemeinde oder eines Gemeindeverbands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61F9E37-EA3A-172E-631A-CAF7F19ED118}"/>
              </a:ext>
            </a:extLst>
          </p:cNvPr>
          <p:cNvSpPr/>
          <p:nvPr/>
        </p:nvSpPr>
        <p:spPr>
          <a:xfrm rot="13283915">
            <a:off x="9879475" y="256078"/>
            <a:ext cx="886146" cy="4501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493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0DFC-2019-EABD-B9B9-2D6B6AC2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07D76-DE9C-AA00-D8FE-AA27693F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30220"/>
            <a:ext cx="11227599" cy="691866"/>
          </a:xfrm>
        </p:spPr>
        <p:txBody>
          <a:bodyPr>
            <a:noAutofit/>
          </a:bodyPr>
          <a:lstStyle/>
          <a:p>
            <a:r>
              <a:rPr lang="fr-CH" dirty="0" err="1">
                <a:cs typeface="Arial" panose="020B0604020202020204" pitchFamily="34" charset="0"/>
              </a:rPr>
              <a:t>Kommende</a:t>
            </a:r>
            <a:r>
              <a:rPr lang="fr-CH" dirty="0">
                <a:cs typeface="Arial" panose="020B0604020202020204" pitchFamily="34" charset="0"/>
              </a:rPr>
              <a:t> </a:t>
            </a:r>
            <a:r>
              <a:rPr lang="fr-CH" dirty="0" err="1">
                <a:cs typeface="Arial" panose="020B0604020202020204" pitchFamily="34" charset="0"/>
              </a:rPr>
              <a:t>Schulungen</a:t>
            </a:r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EE4FFB-82FD-1F8D-2E71-50B36D7320B5}"/>
              </a:ext>
            </a:extLst>
          </p:cNvPr>
          <p:cNvSpPr txBox="1"/>
          <p:nvPr/>
        </p:nvSpPr>
        <p:spPr>
          <a:xfrm>
            <a:off x="429131" y="1158322"/>
            <a:ext cx="11121460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  <a:buNone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Manrope" pitchFamily="2" charset="0"/>
              </a:rPr>
              <a:t>Der FGV organisiert in Zusammenarbeit mit der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Manrope" pitchFamily="2" charset="0"/>
              </a:rPr>
              <a:t>Oberamtpersonenkonferenz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Manrope" pitchFamily="2" charset="0"/>
              </a:rPr>
              <a:t>, dem Gemeindeamt und </a:t>
            </a:r>
            <a:r>
              <a:rPr lang="de-DE" sz="1400" b="0" i="0">
                <a:solidFill>
                  <a:srgbClr val="000000"/>
                </a:solidFill>
                <a:effectLst/>
                <a:latin typeface="Manrope" pitchFamily="2" charset="0"/>
              </a:rPr>
              <a:t>den Ämter</a:t>
            </a:r>
            <a:r>
              <a:rPr lang="de-DE" sz="1400">
                <a:solidFill>
                  <a:srgbClr val="000000"/>
                </a:solidFill>
                <a:latin typeface="Manrope" pitchFamily="2" charset="0"/>
              </a:rPr>
              <a:t>n</a:t>
            </a:r>
            <a:r>
              <a:rPr lang="de-DE" sz="1400" b="0" i="0">
                <a:solidFill>
                  <a:srgbClr val="000000"/>
                </a:solidFill>
                <a:effectLst/>
                <a:latin typeface="Manrope" pitchFamily="2" charset="0"/>
              </a:rPr>
              <a:t> 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Manrope" pitchFamily="2" charset="0"/>
              </a:rPr>
              <a:t>der Kantonsverwaltung Schulungen für Gemeindevertreterinnen und Gemeindevertreter.</a:t>
            </a:r>
          </a:p>
          <a:p>
            <a:pPr algn="l">
              <a:spcAft>
                <a:spcPts val="500"/>
              </a:spcAft>
              <a:buNone/>
            </a:pPr>
            <a:endParaRPr lang="fr-CH" sz="1400" b="0" i="0" dirty="0">
              <a:solidFill>
                <a:srgbClr val="242424"/>
              </a:solidFill>
              <a:effectLst/>
              <a:latin typeface="Manrope" pitchFamily="2" charset="0"/>
            </a:endParaRPr>
          </a:p>
          <a:p>
            <a:pPr algn="ctr">
              <a:spcAft>
                <a:spcPts val="500"/>
              </a:spcAft>
            </a:pPr>
            <a:r>
              <a:rPr lang="fr-CH" sz="1600" dirty="0"/>
              <a:t>👉 </a:t>
            </a:r>
            <a:r>
              <a:rPr lang="fr-CH" sz="1600" b="1" dirty="0">
                <a:solidFill>
                  <a:schemeClr val="accent1"/>
                </a:solidFill>
                <a:latin typeface="Manrope" pitchFamily="2" charset="0"/>
                <a:hlinkClick r:id="rId3"/>
              </a:rPr>
              <a:t>https://acf-fgv.ch/de/formations/</a:t>
            </a:r>
            <a:endParaRPr lang="fr-CH" sz="1600" b="1" dirty="0">
              <a:solidFill>
                <a:schemeClr val="accent1"/>
              </a:solidFill>
              <a:latin typeface="Manrope" pitchFamily="2" charset="0"/>
            </a:endParaRPr>
          </a:p>
          <a:p>
            <a:pPr algn="ctr">
              <a:spcAft>
                <a:spcPts val="500"/>
              </a:spcAft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242424"/>
                </a:solidFill>
                <a:latin typeface="Manrope" pitchFamily="2" charset="0"/>
              </a:rPr>
              <a:t>Mai &amp; Juni: </a:t>
            </a:r>
            <a:r>
              <a:rPr lang="de-DE" sz="1400" dirty="0">
                <a:solidFill>
                  <a:srgbClr val="242424"/>
                </a:solidFill>
                <a:latin typeface="Manrope" pitchFamily="2" charset="0"/>
              </a:rPr>
              <a:t>Einführung für Gemeindevorsteher und -präsidenten, Einführung für Gemeinderäte, Einführung für Mitglieder des Generalrats.</a:t>
            </a: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b="1" dirty="0">
                <a:solidFill>
                  <a:srgbClr val="242424"/>
                </a:solidFill>
                <a:latin typeface="Manrope" pitchFamily="2" charset="0"/>
              </a:rPr>
              <a:t>Ende August – Anfang Oktober </a:t>
            </a:r>
            <a:r>
              <a:rPr lang="fr-CH" sz="1400" dirty="0">
                <a:solidFill>
                  <a:srgbClr val="242424"/>
                </a:solidFill>
                <a:latin typeface="Manrope" pitchFamily="2" charset="0"/>
              </a:rPr>
              <a:t>:</a:t>
            </a:r>
          </a:p>
          <a:p>
            <a:pPr algn="l">
              <a:spcAft>
                <a:spcPts val="500"/>
              </a:spcAft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9FFBDC-E1F7-DBD5-D6AE-7B27C6DD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372" y="2974674"/>
            <a:ext cx="7680015" cy="31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9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4zS_PinUqzqCUZ9aNL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Np4XZlUkmv42PBCZla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5BIxwxAEefCy4UnCA5_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de la présenta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4d73ce-a43f-4a6b-b590-2779b08ddbdc">
      <Terms xmlns="http://schemas.microsoft.com/office/infopath/2007/PartnerControls"/>
    </lcf76f155ced4ddcb4097134ff3c332f>
    <TaxCatchAll xmlns="c3a6a09f-93f6-4cf0-8bda-9cbec7cb5d0e" xsi:nil="true"/>
    <_Flow_SignoffStatus xmlns="8b4d73ce-a43f-4a6b-b590-2779b08ddb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23963FBF618641AED86739A3AEAB7E" ma:contentTypeVersion="20" ma:contentTypeDescription="Crée un document." ma:contentTypeScope="" ma:versionID="6196acce77552a6ad792e7fd4c8790b6">
  <xsd:schema xmlns:xsd="http://www.w3.org/2001/XMLSchema" xmlns:xs="http://www.w3.org/2001/XMLSchema" xmlns:p="http://schemas.microsoft.com/office/2006/metadata/properties" xmlns:ns2="8b4d73ce-a43f-4a6b-b590-2779b08ddbdc" xmlns:ns3="c3a6a09f-93f6-4cf0-8bda-9cbec7cb5d0e" targetNamespace="http://schemas.microsoft.com/office/2006/metadata/properties" ma:root="true" ma:fieldsID="56d1fc31095dfd80e1bab03b17e87d17" ns2:_="" ns3:_="">
    <xsd:import namespace="8b4d73ce-a43f-4a6b-b590-2779b08ddbdc"/>
    <xsd:import namespace="c3a6a09f-93f6-4cf0-8bda-9cbec7cb5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d73ce-a43f-4a6b-b590-2779b08ddb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a35d0ec-8783-495b-88e1-95c45ca37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État de validation" ma:internalName="_x00c9_tat_x0020_de_x0020_validation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a09f-93f6-4cf0-8bda-9cbec7cb5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ba06c3-6970-4bed-8693-d4bd14b33e47}" ma:internalName="TaxCatchAll" ma:showField="CatchAllData" ma:web="c3a6a09f-93f6-4cf0-8bda-9cbec7cb5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9CC14-D7A0-48B7-9ED6-B8130AB9C049}">
  <ds:schemaRefs>
    <ds:schemaRef ds:uri="3ad9855f-af3b-409c-9fc4-220aff857c87"/>
    <ds:schemaRef ds:uri="464a0528-7d27-4ce0-b321-d071f68ba351"/>
    <ds:schemaRef ds:uri="8b4d73ce-a43f-4a6b-b590-2779b08ddbdc"/>
    <ds:schemaRef ds:uri="c3a6a09f-93f6-4cf0-8bda-9cbec7cb5d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38E079-010A-4E81-98BE-45A1E3A77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56AC5-BB49-45EB-8E19-7A05F95A3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d73ce-a43f-4a6b-b590-2779b08ddbdc"/>
    <ds:schemaRef ds:uri="c3a6a09f-93f6-4cf0-8bda-9cbec7cb5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Grand écran</PresentationFormat>
  <Paragraphs>39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Manrope</vt:lpstr>
      <vt:lpstr>Arial</vt:lpstr>
      <vt:lpstr>Calibri</vt:lpstr>
      <vt:lpstr>Thème Office</vt:lpstr>
      <vt:lpstr>Titre de la présentation</vt:lpstr>
      <vt:lpstr>Présentation PowerPoint</vt:lpstr>
      <vt:lpstr>Der FGV ist von der Vorbereitung bis zur Umsetzung in jeder Gemeinde an den Arbeiten beteiligt</vt:lpstr>
      <vt:lpstr>Unsere 5 Tätigkeitsbereiche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Kommende Schulungen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ACF-FGV</dc:creator>
  <cp:lastModifiedBy>Micheline Guerry-Berchier</cp:lastModifiedBy>
  <cp:revision>3</cp:revision>
  <cp:lastPrinted>2024-02-22T09:37:38Z</cp:lastPrinted>
  <dcterms:created xsi:type="dcterms:W3CDTF">2022-04-26T11:23:59Z</dcterms:created>
  <dcterms:modified xsi:type="dcterms:W3CDTF">2026-05-11T14:01:05Z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0x010100E123963FBF618641AED86739A3AEAB7E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