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4"/>
  </p:sldMasterIdLst>
  <p:notesMasterIdLst>
    <p:notesMasterId r:id="rId46"/>
  </p:notesMasterIdLst>
  <p:handoutMasterIdLst>
    <p:handoutMasterId r:id="rId47"/>
  </p:handoutMasterIdLst>
  <p:sldIdLst>
    <p:sldId id="1902" r:id="rId5"/>
    <p:sldId id="2004" r:id="rId6"/>
    <p:sldId id="1951" r:id="rId7"/>
    <p:sldId id="2003" r:id="rId8"/>
    <p:sldId id="1958" r:id="rId9"/>
    <p:sldId id="2017" r:id="rId10"/>
    <p:sldId id="2018" r:id="rId11"/>
    <p:sldId id="2019" r:id="rId12"/>
    <p:sldId id="2020" r:id="rId13"/>
    <p:sldId id="2002" r:id="rId14"/>
    <p:sldId id="2042" r:id="rId15"/>
    <p:sldId id="2021" r:id="rId16"/>
    <p:sldId id="2040" r:id="rId17"/>
    <p:sldId id="2022" r:id="rId18"/>
    <p:sldId id="2023" r:id="rId19"/>
    <p:sldId id="2024" r:id="rId20"/>
    <p:sldId id="2006" r:id="rId21"/>
    <p:sldId id="2025" r:id="rId22"/>
    <p:sldId id="2026" r:id="rId23"/>
    <p:sldId id="2027" r:id="rId24"/>
    <p:sldId id="2028" r:id="rId25"/>
    <p:sldId id="2029" r:id="rId26"/>
    <p:sldId id="2008" r:id="rId27"/>
    <p:sldId id="2030" r:id="rId28"/>
    <p:sldId id="2031" r:id="rId29"/>
    <p:sldId id="2041" r:id="rId30"/>
    <p:sldId id="2032" r:id="rId31"/>
    <p:sldId id="2033" r:id="rId32"/>
    <p:sldId id="2010" r:id="rId33"/>
    <p:sldId id="2034" r:id="rId34"/>
    <p:sldId id="2043" r:id="rId35"/>
    <p:sldId id="2037" r:id="rId36"/>
    <p:sldId id="2035" r:id="rId37"/>
    <p:sldId id="2044" r:id="rId38"/>
    <p:sldId id="2036" r:id="rId39"/>
    <p:sldId id="2012" r:id="rId40"/>
    <p:sldId id="2038" r:id="rId41"/>
    <p:sldId id="2045" r:id="rId42"/>
    <p:sldId id="2015" r:id="rId43"/>
    <p:sldId id="2014" r:id="rId44"/>
    <p:sldId id="1943" r:id="rId45"/>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0F8EB88-DB87-43C3-B9A3-51ADE2E2EDC5}">
          <p14:sldIdLst>
            <p14:sldId id="1902"/>
            <p14:sldId id="2004"/>
            <p14:sldId id="1951"/>
            <p14:sldId id="2003"/>
            <p14:sldId id="1958"/>
            <p14:sldId id="2017"/>
            <p14:sldId id="2018"/>
            <p14:sldId id="2019"/>
            <p14:sldId id="2020"/>
            <p14:sldId id="2002"/>
            <p14:sldId id="2042"/>
            <p14:sldId id="2021"/>
            <p14:sldId id="2040"/>
            <p14:sldId id="2022"/>
            <p14:sldId id="2023"/>
            <p14:sldId id="2024"/>
            <p14:sldId id="2006"/>
            <p14:sldId id="2025"/>
            <p14:sldId id="2026"/>
            <p14:sldId id="2027"/>
            <p14:sldId id="2028"/>
            <p14:sldId id="2029"/>
            <p14:sldId id="2008"/>
            <p14:sldId id="2030"/>
            <p14:sldId id="2031"/>
            <p14:sldId id="2041"/>
            <p14:sldId id="2032"/>
            <p14:sldId id="2033"/>
            <p14:sldId id="2010"/>
            <p14:sldId id="2034"/>
            <p14:sldId id="2043"/>
            <p14:sldId id="2037"/>
            <p14:sldId id="2035"/>
            <p14:sldId id="2044"/>
            <p14:sldId id="2036"/>
            <p14:sldId id="2012"/>
            <p14:sldId id="2038"/>
            <p14:sldId id="2045"/>
            <p14:sldId id="2015"/>
            <p14:sldId id="2014"/>
            <p14:sldId id="19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E491C-933D-1A5D-D3E0-7FAE78AFA0CC}" name="Antoine Ebel" initials="AE" userId="S::antoine.ebel@acf-fgv.ch::82993521-4409-4dbf-8b7f-e90716302930" providerId="AD"/>
  <p188:author id="{472C1569-BA51-AC56-45C6-BB6598F81455}" name="Chassot Christophe" initials="CC" userId="S::Christophe.Chassot@fr.ch::99d3f947-4e56-4dfc-9c69-4e989ba93b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B9B"/>
    <a:srgbClr val="ED6964"/>
    <a:srgbClr val="AC82B9"/>
    <a:srgbClr val="FFE582"/>
    <a:srgbClr val="D0445E"/>
    <a:srgbClr val="F7B280"/>
    <a:srgbClr val="5DB6DD"/>
    <a:srgbClr val="6187BA"/>
    <a:srgbClr val="66666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ivine Besomi Chatagny" userId="421a32d9-1622-4bdb-9f48-9c29466bf4f5" providerId="ADAL" clId="{8B8DED93-484D-463C-9F63-7C7FBEC7D69A}"/>
    <pc:docChg chg="custSel addSld modSld sldOrd">
      <pc:chgData name="Ludivine Besomi Chatagny" userId="421a32d9-1622-4bdb-9f48-9c29466bf4f5" providerId="ADAL" clId="{8B8DED93-484D-463C-9F63-7C7FBEC7D69A}" dt="2026-02-27T13:09:10.824" v="66" actId="6549"/>
      <pc:docMkLst>
        <pc:docMk/>
      </pc:docMkLst>
      <pc:sldChg chg="addSp delSp modSp mod">
        <pc:chgData name="Ludivine Besomi Chatagny" userId="421a32d9-1622-4bdb-9f48-9c29466bf4f5" providerId="ADAL" clId="{8B8DED93-484D-463C-9F63-7C7FBEC7D69A}" dt="2026-02-27T13:09:10.824" v="66" actId="6549"/>
        <pc:sldMkLst>
          <pc:docMk/>
          <pc:sldMk cId="586938557" sldId="1951"/>
        </pc:sldMkLst>
        <pc:spChg chg="mod">
          <ac:chgData name="Ludivine Besomi Chatagny" userId="421a32d9-1622-4bdb-9f48-9c29466bf4f5" providerId="ADAL" clId="{8B8DED93-484D-463C-9F63-7C7FBEC7D69A}" dt="2026-02-27T13:09:10.824" v="66" actId="6549"/>
          <ac:spMkLst>
            <pc:docMk/>
            <pc:sldMk cId="586938557" sldId="1951"/>
            <ac:spMk id="2" creationId="{615BEA36-8264-87F9-456D-1D8F6AF2F1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F615106-8F7F-6EBF-2A83-0DD58FE665BD}"/>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440D273-2A95-3BE6-0A63-E334A528B30F}"/>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FB944F5-7F9A-6C45-AEC6-2477FD633C2C}" type="datetimeFigureOut">
              <a:rPr lang="fr-FR" smtClean="0"/>
              <a:t>22/05/2026</a:t>
            </a:fld>
            <a:endParaRPr lang="fr-FR"/>
          </a:p>
        </p:txBody>
      </p:sp>
      <p:sp>
        <p:nvSpPr>
          <p:cNvPr id="4" name="Espace réservé du pied de page 3">
            <a:extLst>
              <a:ext uri="{FF2B5EF4-FFF2-40B4-BE49-F238E27FC236}">
                <a16:creationId xmlns:a16="http://schemas.microsoft.com/office/drawing/2014/main" id="{052090D8-F92F-5A40-9932-99F780AD01D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0CEA1C4-B7CC-F815-2257-6AF2EB3FD47E}"/>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DCD5DA9-C204-4A4E-B75A-90BC885171E3}" type="slidenum">
              <a:rPr lang="fr-FR" smtClean="0"/>
              <a:t>‹N°›</a:t>
            </a:fld>
            <a:endParaRPr lang="fr-FR"/>
          </a:p>
        </p:txBody>
      </p:sp>
    </p:spTree>
    <p:extLst>
      <p:ext uri="{BB962C8B-B14F-4D97-AF65-F5344CB8AC3E}">
        <p14:creationId xmlns:p14="http://schemas.microsoft.com/office/powerpoint/2010/main" val="3548683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8" userDrawn="1">
          <p15:clr>
            <a:srgbClr val="F26B43"/>
          </p15:clr>
        </p15:guide>
        <p15:guide id="2" pos="212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313050E-7492-43F9-8F18-0EE228452116}" type="datetimeFigureOut">
              <a:rPr lang="fr-CH" smtClean="0"/>
              <a:t>22.05.2026</a:t>
            </a:fld>
            <a:endParaRPr lang="fr-CH"/>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7C6D646-562F-43E2-8474-7007F355A420}" type="slidenum">
              <a:rPr lang="fr-CH" smtClean="0"/>
              <a:t>‹N°›</a:t>
            </a:fld>
            <a:endParaRPr lang="fr-CH"/>
          </a:p>
        </p:txBody>
      </p:sp>
    </p:spTree>
    <p:extLst>
      <p:ext uri="{BB962C8B-B14F-4D97-AF65-F5344CB8AC3E}">
        <p14:creationId xmlns:p14="http://schemas.microsoft.com/office/powerpoint/2010/main" val="385996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97C6D646-562F-43E2-8474-7007F355A420}" type="slidenum">
              <a:rPr lang="fr-CH" smtClean="0"/>
              <a:t>1</a:t>
            </a:fld>
            <a:endParaRPr lang="fr-CH"/>
          </a:p>
        </p:txBody>
      </p:sp>
    </p:spTree>
    <p:extLst>
      <p:ext uri="{BB962C8B-B14F-4D97-AF65-F5344CB8AC3E}">
        <p14:creationId xmlns:p14="http://schemas.microsoft.com/office/powerpoint/2010/main" val="49184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DDB7-E034-15AE-9A8C-C73CE07EFB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20954D-6F47-FFBA-ADE8-D5198C36F8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DC7A5A-9F05-DEA7-9DCE-6D29268F38E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6D5E5DD8-590C-4E75-C082-4FA3C47E4581}"/>
              </a:ext>
            </a:extLst>
          </p:cNvPr>
          <p:cNvSpPr>
            <a:spLocks noGrp="1"/>
          </p:cNvSpPr>
          <p:nvPr>
            <p:ph type="sldNum" sz="quarter" idx="5"/>
          </p:nvPr>
        </p:nvSpPr>
        <p:spPr/>
        <p:txBody>
          <a:bodyPr/>
          <a:lstStyle/>
          <a:p>
            <a:fld id="{97C6D646-562F-43E2-8474-7007F355A420}" type="slidenum">
              <a:rPr lang="fr-CH" smtClean="0"/>
              <a:t>10</a:t>
            </a:fld>
            <a:endParaRPr lang="fr-CH"/>
          </a:p>
        </p:txBody>
      </p:sp>
    </p:spTree>
    <p:extLst>
      <p:ext uri="{BB962C8B-B14F-4D97-AF65-F5344CB8AC3E}">
        <p14:creationId xmlns:p14="http://schemas.microsoft.com/office/powerpoint/2010/main" val="17397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9D85A-3FDF-1340-2F78-0A3D60DE01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C69ED0-7394-0171-2498-61B54AA038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FFD34F-BBAD-D625-E795-F9E2743D9C4A}"/>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A4AFE0EB-637E-0A03-A44B-9334CCC04CE7}"/>
              </a:ext>
            </a:extLst>
          </p:cNvPr>
          <p:cNvSpPr>
            <a:spLocks noGrp="1"/>
          </p:cNvSpPr>
          <p:nvPr>
            <p:ph type="sldNum" sz="quarter" idx="5"/>
          </p:nvPr>
        </p:nvSpPr>
        <p:spPr/>
        <p:txBody>
          <a:bodyPr/>
          <a:lstStyle/>
          <a:p>
            <a:fld id="{97C6D646-562F-43E2-8474-7007F355A420}" type="slidenum">
              <a:rPr lang="fr-CH" smtClean="0"/>
              <a:t>11</a:t>
            </a:fld>
            <a:endParaRPr lang="fr-CH"/>
          </a:p>
        </p:txBody>
      </p:sp>
    </p:spTree>
    <p:extLst>
      <p:ext uri="{BB962C8B-B14F-4D97-AF65-F5344CB8AC3E}">
        <p14:creationId xmlns:p14="http://schemas.microsoft.com/office/powerpoint/2010/main" val="98907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6E676-4045-5E34-54DD-87472AC62E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2EB0EF-317D-F223-2DB1-2D70FC5641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809823-E435-2DEE-FA3B-4BD2A181A880}"/>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18EF4A39-AA9C-D206-DAE1-896720D8B9BC}"/>
              </a:ext>
            </a:extLst>
          </p:cNvPr>
          <p:cNvSpPr>
            <a:spLocks noGrp="1"/>
          </p:cNvSpPr>
          <p:nvPr>
            <p:ph type="sldNum" sz="quarter" idx="5"/>
          </p:nvPr>
        </p:nvSpPr>
        <p:spPr/>
        <p:txBody>
          <a:bodyPr/>
          <a:lstStyle/>
          <a:p>
            <a:fld id="{97C6D646-562F-43E2-8474-7007F355A420}" type="slidenum">
              <a:rPr lang="fr-CH" smtClean="0"/>
              <a:t>12</a:t>
            </a:fld>
            <a:endParaRPr lang="fr-CH"/>
          </a:p>
        </p:txBody>
      </p:sp>
    </p:spTree>
    <p:extLst>
      <p:ext uri="{BB962C8B-B14F-4D97-AF65-F5344CB8AC3E}">
        <p14:creationId xmlns:p14="http://schemas.microsoft.com/office/powerpoint/2010/main" val="106845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44DBA-292A-A505-6E2B-1370BD3E95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D2E2A1-FBCD-8604-A963-7AC9F8EF7B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6BEA2D-A617-C82C-D4AA-F8C806D7388D}"/>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5355D265-4C85-69EA-D090-53F5EE2C693F}"/>
              </a:ext>
            </a:extLst>
          </p:cNvPr>
          <p:cNvSpPr>
            <a:spLocks noGrp="1"/>
          </p:cNvSpPr>
          <p:nvPr>
            <p:ph type="sldNum" sz="quarter" idx="5"/>
          </p:nvPr>
        </p:nvSpPr>
        <p:spPr/>
        <p:txBody>
          <a:bodyPr/>
          <a:lstStyle/>
          <a:p>
            <a:fld id="{97C6D646-562F-43E2-8474-7007F355A420}" type="slidenum">
              <a:rPr lang="fr-CH" smtClean="0"/>
              <a:t>13</a:t>
            </a:fld>
            <a:endParaRPr lang="fr-CH"/>
          </a:p>
        </p:txBody>
      </p:sp>
    </p:spTree>
    <p:extLst>
      <p:ext uri="{BB962C8B-B14F-4D97-AF65-F5344CB8AC3E}">
        <p14:creationId xmlns:p14="http://schemas.microsoft.com/office/powerpoint/2010/main" val="253317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80160-1073-9DCF-D80A-16570C3B78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682565-B718-1EFE-C205-138BF32D37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C7D815-F51E-1779-B7BF-BDD90CD7FF58}"/>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7E15F7D3-50B9-340A-6AD7-A29D0AD07E38}"/>
              </a:ext>
            </a:extLst>
          </p:cNvPr>
          <p:cNvSpPr>
            <a:spLocks noGrp="1"/>
          </p:cNvSpPr>
          <p:nvPr>
            <p:ph type="sldNum" sz="quarter" idx="5"/>
          </p:nvPr>
        </p:nvSpPr>
        <p:spPr/>
        <p:txBody>
          <a:bodyPr/>
          <a:lstStyle/>
          <a:p>
            <a:fld id="{97C6D646-562F-43E2-8474-7007F355A420}" type="slidenum">
              <a:rPr lang="fr-CH" smtClean="0"/>
              <a:t>14</a:t>
            </a:fld>
            <a:endParaRPr lang="fr-CH"/>
          </a:p>
        </p:txBody>
      </p:sp>
    </p:spTree>
    <p:extLst>
      <p:ext uri="{BB962C8B-B14F-4D97-AF65-F5344CB8AC3E}">
        <p14:creationId xmlns:p14="http://schemas.microsoft.com/office/powerpoint/2010/main" val="3060772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B14D-B827-811D-111F-F1FBBDA531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0E524B-0A1C-7A45-24E7-60EF88445F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9B6278-A36E-BCAC-EDC5-888E7A3ED8EA}"/>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7A1EFA78-7177-8944-B6C7-C4C0A2B8FBBC}"/>
              </a:ext>
            </a:extLst>
          </p:cNvPr>
          <p:cNvSpPr>
            <a:spLocks noGrp="1"/>
          </p:cNvSpPr>
          <p:nvPr>
            <p:ph type="sldNum" sz="quarter" idx="5"/>
          </p:nvPr>
        </p:nvSpPr>
        <p:spPr/>
        <p:txBody>
          <a:bodyPr/>
          <a:lstStyle/>
          <a:p>
            <a:fld id="{97C6D646-562F-43E2-8474-7007F355A420}" type="slidenum">
              <a:rPr lang="fr-CH" smtClean="0"/>
              <a:t>15</a:t>
            </a:fld>
            <a:endParaRPr lang="fr-CH"/>
          </a:p>
        </p:txBody>
      </p:sp>
    </p:spTree>
    <p:extLst>
      <p:ext uri="{BB962C8B-B14F-4D97-AF65-F5344CB8AC3E}">
        <p14:creationId xmlns:p14="http://schemas.microsoft.com/office/powerpoint/2010/main" val="392163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1D5E-1D7F-D9FF-84D6-FB91E198D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D5321C-B848-E3EC-7343-973852EA5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F9FE0F-7805-218E-785C-93F88D5B915F}"/>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4C42F5BC-FC97-CDEF-BF11-2B6485F2E1FC}"/>
              </a:ext>
            </a:extLst>
          </p:cNvPr>
          <p:cNvSpPr>
            <a:spLocks noGrp="1"/>
          </p:cNvSpPr>
          <p:nvPr>
            <p:ph type="sldNum" sz="quarter" idx="5"/>
          </p:nvPr>
        </p:nvSpPr>
        <p:spPr/>
        <p:txBody>
          <a:bodyPr/>
          <a:lstStyle/>
          <a:p>
            <a:fld id="{97C6D646-562F-43E2-8474-7007F355A420}" type="slidenum">
              <a:rPr lang="fr-CH" smtClean="0"/>
              <a:t>16</a:t>
            </a:fld>
            <a:endParaRPr lang="fr-CH"/>
          </a:p>
        </p:txBody>
      </p:sp>
    </p:spTree>
    <p:extLst>
      <p:ext uri="{BB962C8B-B14F-4D97-AF65-F5344CB8AC3E}">
        <p14:creationId xmlns:p14="http://schemas.microsoft.com/office/powerpoint/2010/main" val="1451258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B0E4-AC85-4BFA-D427-0D47A0C1C8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B2F8A3-3066-1872-B608-EAE2DA44F1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6B3F05-9B5B-DD04-66BF-31A49C667F29}"/>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83483873-00A0-3AD5-8F5C-7CA64C122F48}"/>
              </a:ext>
            </a:extLst>
          </p:cNvPr>
          <p:cNvSpPr>
            <a:spLocks noGrp="1"/>
          </p:cNvSpPr>
          <p:nvPr>
            <p:ph type="sldNum" sz="quarter" idx="5"/>
          </p:nvPr>
        </p:nvSpPr>
        <p:spPr/>
        <p:txBody>
          <a:bodyPr/>
          <a:lstStyle/>
          <a:p>
            <a:fld id="{97C6D646-562F-43E2-8474-7007F355A420}" type="slidenum">
              <a:rPr lang="fr-CH" smtClean="0"/>
              <a:t>17</a:t>
            </a:fld>
            <a:endParaRPr lang="fr-CH"/>
          </a:p>
        </p:txBody>
      </p:sp>
    </p:spTree>
    <p:extLst>
      <p:ext uri="{BB962C8B-B14F-4D97-AF65-F5344CB8AC3E}">
        <p14:creationId xmlns:p14="http://schemas.microsoft.com/office/powerpoint/2010/main" val="315921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74482-6431-0FF4-D255-88AFA031A0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34845C-5199-2EC1-D84F-AD8BB1DE0E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35A887-9EBE-5F9F-F448-5FE17923841B}"/>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2C89ECE5-81E6-441B-B27E-EDE1E75C3C7A}"/>
              </a:ext>
            </a:extLst>
          </p:cNvPr>
          <p:cNvSpPr>
            <a:spLocks noGrp="1"/>
          </p:cNvSpPr>
          <p:nvPr>
            <p:ph type="sldNum" sz="quarter" idx="5"/>
          </p:nvPr>
        </p:nvSpPr>
        <p:spPr/>
        <p:txBody>
          <a:bodyPr/>
          <a:lstStyle/>
          <a:p>
            <a:fld id="{97C6D646-562F-43E2-8474-7007F355A420}" type="slidenum">
              <a:rPr lang="fr-CH" smtClean="0"/>
              <a:t>18</a:t>
            </a:fld>
            <a:endParaRPr lang="fr-CH"/>
          </a:p>
        </p:txBody>
      </p:sp>
    </p:spTree>
    <p:extLst>
      <p:ext uri="{BB962C8B-B14F-4D97-AF65-F5344CB8AC3E}">
        <p14:creationId xmlns:p14="http://schemas.microsoft.com/office/powerpoint/2010/main" val="347186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CFC83-864D-617D-E5E2-6B3CB21F5E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951C7C-4176-54FF-6D91-321A42AF21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B057ED-C92F-7DAE-4405-F7C6C76EAB44}"/>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F4090CF9-B461-662A-043F-3EEE809D5A52}"/>
              </a:ext>
            </a:extLst>
          </p:cNvPr>
          <p:cNvSpPr>
            <a:spLocks noGrp="1"/>
          </p:cNvSpPr>
          <p:nvPr>
            <p:ph type="sldNum" sz="quarter" idx="5"/>
          </p:nvPr>
        </p:nvSpPr>
        <p:spPr/>
        <p:txBody>
          <a:bodyPr/>
          <a:lstStyle/>
          <a:p>
            <a:fld id="{97C6D646-562F-43E2-8474-7007F355A420}" type="slidenum">
              <a:rPr lang="fr-CH" smtClean="0"/>
              <a:t>19</a:t>
            </a:fld>
            <a:endParaRPr lang="fr-CH"/>
          </a:p>
        </p:txBody>
      </p:sp>
    </p:spTree>
    <p:extLst>
      <p:ext uri="{BB962C8B-B14F-4D97-AF65-F5344CB8AC3E}">
        <p14:creationId xmlns:p14="http://schemas.microsoft.com/office/powerpoint/2010/main" val="235960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9B679-5445-5AD6-A15F-078125B1F6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84A017-0D53-831E-DED4-EB869741CE0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7771DD-ED21-9A10-6E3F-B3E0D6F24693}"/>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40F1BC17-0A1A-70D9-DA62-F2F8A75AE40D}"/>
              </a:ext>
            </a:extLst>
          </p:cNvPr>
          <p:cNvSpPr>
            <a:spLocks noGrp="1"/>
          </p:cNvSpPr>
          <p:nvPr>
            <p:ph type="sldNum" sz="quarter" idx="5"/>
          </p:nvPr>
        </p:nvSpPr>
        <p:spPr/>
        <p:txBody>
          <a:bodyPr/>
          <a:lstStyle/>
          <a:p>
            <a:fld id="{97C6D646-562F-43E2-8474-7007F355A420}" type="slidenum">
              <a:rPr lang="fr-CH" smtClean="0"/>
              <a:t>2</a:t>
            </a:fld>
            <a:endParaRPr lang="fr-CH"/>
          </a:p>
        </p:txBody>
      </p:sp>
    </p:spTree>
    <p:extLst>
      <p:ext uri="{BB962C8B-B14F-4D97-AF65-F5344CB8AC3E}">
        <p14:creationId xmlns:p14="http://schemas.microsoft.com/office/powerpoint/2010/main" val="2548076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674C-1471-A1E7-5E05-14A1E6C5B6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FE4F65-A084-1997-DB0B-D2085715C2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2D0FFE-0EC5-7385-3195-98D9678E701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756EEB2E-D20E-6A22-5DF8-59EFAA6B5074}"/>
              </a:ext>
            </a:extLst>
          </p:cNvPr>
          <p:cNvSpPr>
            <a:spLocks noGrp="1"/>
          </p:cNvSpPr>
          <p:nvPr>
            <p:ph type="sldNum" sz="quarter" idx="5"/>
          </p:nvPr>
        </p:nvSpPr>
        <p:spPr/>
        <p:txBody>
          <a:bodyPr/>
          <a:lstStyle/>
          <a:p>
            <a:fld id="{97C6D646-562F-43E2-8474-7007F355A420}" type="slidenum">
              <a:rPr lang="fr-CH" smtClean="0"/>
              <a:t>20</a:t>
            </a:fld>
            <a:endParaRPr lang="fr-CH"/>
          </a:p>
        </p:txBody>
      </p:sp>
    </p:spTree>
    <p:extLst>
      <p:ext uri="{BB962C8B-B14F-4D97-AF65-F5344CB8AC3E}">
        <p14:creationId xmlns:p14="http://schemas.microsoft.com/office/powerpoint/2010/main" val="24937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E6926-D63B-BCD3-CCF3-59D39B0C8B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064811-E5EF-E0B9-3743-8416DBCDAD2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309054-F674-1B10-A480-A477B5D94FB7}"/>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ADC93E47-1E51-0782-BDCE-E1C9FFBE88F9}"/>
              </a:ext>
            </a:extLst>
          </p:cNvPr>
          <p:cNvSpPr>
            <a:spLocks noGrp="1"/>
          </p:cNvSpPr>
          <p:nvPr>
            <p:ph type="sldNum" sz="quarter" idx="5"/>
          </p:nvPr>
        </p:nvSpPr>
        <p:spPr/>
        <p:txBody>
          <a:bodyPr/>
          <a:lstStyle/>
          <a:p>
            <a:fld id="{97C6D646-562F-43E2-8474-7007F355A420}" type="slidenum">
              <a:rPr lang="fr-CH" smtClean="0"/>
              <a:t>21</a:t>
            </a:fld>
            <a:endParaRPr lang="fr-CH"/>
          </a:p>
        </p:txBody>
      </p:sp>
    </p:spTree>
    <p:extLst>
      <p:ext uri="{BB962C8B-B14F-4D97-AF65-F5344CB8AC3E}">
        <p14:creationId xmlns:p14="http://schemas.microsoft.com/office/powerpoint/2010/main" val="119311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95D09-71B7-4633-AB72-C20D289821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6269C5-4BEB-0DE2-D73B-80093EA1BF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580994-0C2C-5DE4-5DE8-170A446F7DD1}"/>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7A574E9B-7CCD-387C-536D-7EA8015CCFB3}"/>
              </a:ext>
            </a:extLst>
          </p:cNvPr>
          <p:cNvSpPr>
            <a:spLocks noGrp="1"/>
          </p:cNvSpPr>
          <p:nvPr>
            <p:ph type="sldNum" sz="quarter" idx="5"/>
          </p:nvPr>
        </p:nvSpPr>
        <p:spPr/>
        <p:txBody>
          <a:bodyPr/>
          <a:lstStyle/>
          <a:p>
            <a:fld id="{97C6D646-562F-43E2-8474-7007F355A420}" type="slidenum">
              <a:rPr lang="fr-CH" smtClean="0"/>
              <a:t>22</a:t>
            </a:fld>
            <a:endParaRPr lang="fr-CH"/>
          </a:p>
        </p:txBody>
      </p:sp>
    </p:spTree>
    <p:extLst>
      <p:ext uri="{BB962C8B-B14F-4D97-AF65-F5344CB8AC3E}">
        <p14:creationId xmlns:p14="http://schemas.microsoft.com/office/powerpoint/2010/main" val="301034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5D14-01BA-BAC6-5B73-7989659ACC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7E7263-F47B-1E86-E128-F624FCAB5E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E0B690-9AD8-C98E-2AF7-10F43F3C2082}"/>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495E79DA-B7D8-5CAD-34F2-FF634BD5C693}"/>
              </a:ext>
            </a:extLst>
          </p:cNvPr>
          <p:cNvSpPr>
            <a:spLocks noGrp="1"/>
          </p:cNvSpPr>
          <p:nvPr>
            <p:ph type="sldNum" sz="quarter" idx="5"/>
          </p:nvPr>
        </p:nvSpPr>
        <p:spPr/>
        <p:txBody>
          <a:bodyPr/>
          <a:lstStyle/>
          <a:p>
            <a:fld id="{97C6D646-562F-43E2-8474-7007F355A420}" type="slidenum">
              <a:rPr lang="fr-CH" smtClean="0"/>
              <a:t>23</a:t>
            </a:fld>
            <a:endParaRPr lang="fr-CH"/>
          </a:p>
        </p:txBody>
      </p:sp>
    </p:spTree>
    <p:extLst>
      <p:ext uri="{BB962C8B-B14F-4D97-AF65-F5344CB8AC3E}">
        <p14:creationId xmlns:p14="http://schemas.microsoft.com/office/powerpoint/2010/main" val="124280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7A17B-8537-BDD4-9FF4-462E17E859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8A9941-F74C-BB2F-FF17-86F3E784D1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391C63-CC94-25C7-C18D-9975FC05AB63}"/>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DBCC7E77-8453-580B-5CB4-9F364479824B}"/>
              </a:ext>
            </a:extLst>
          </p:cNvPr>
          <p:cNvSpPr>
            <a:spLocks noGrp="1"/>
          </p:cNvSpPr>
          <p:nvPr>
            <p:ph type="sldNum" sz="quarter" idx="5"/>
          </p:nvPr>
        </p:nvSpPr>
        <p:spPr/>
        <p:txBody>
          <a:bodyPr/>
          <a:lstStyle/>
          <a:p>
            <a:fld id="{97C6D646-562F-43E2-8474-7007F355A420}" type="slidenum">
              <a:rPr lang="fr-CH" smtClean="0"/>
              <a:t>24</a:t>
            </a:fld>
            <a:endParaRPr lang="fr-CH"/>
          </a:p>
        </p:txBody>
      </p:sp>
    </p:spTree>
    <p:extLst>
      <p:ext uri="{BB962C8B-B14F-4D97-AF65-F5344CB8AC3E}">
        <p14:creationId xmlns:p14="http://schemas.microsoft.com/office/powerpoint/2010/main" val="716739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B05BF-EB13-1A75-7635-8733B204A8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96D2E6-C315-05B0-4214-67058D7E92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C439A6-95D0-81B4-BF7F-A543C26BF1B9}"/>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E6B847E0-BF60-70B4-5677-2FF2F0D11F19}"/>
              </a:ext>
            </a:extLst>
          </p:cNvPr>
          <p:cNvSpPr>
            <a:spLocks noGrp="1"/>
          </p:cNvSpPr>
          <p:nvPr>
            <p:ph type="sldNum" sz="quarter" idx="5"/>
          </p:nvPr>
        </p:nvSpPr>
        <p:spPr/>
        <p:txBody>
          <a:bodyPr/>
          <a:lstStyle/>
          <a:p>
            <a:fld id="{97C6D646-562F-43E2-8474-7007F355A420}" type="slidenum">
              <a:rPr lang="fr-CH" smtClean="0"/>
              <a:t>25</a:t>
            </a:fld>
            <a:endParaRPr lang="fr-CH"/>
          </a:p>
        </p:txBody>
      </p:sp>
    </p:spTree>
    <p:extLst>
      <p:ext uri="{BB962C8B-B14F-4D97-AF65-F5344CB8AC3E}">
        <p14:creationId xmlns:p14="http://schemas.microsoft.com/office/powerpoint/2010/main" val="361478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C3EF-5BEB-B96A-58DE-6EFCE48031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51CC47-D5A8-DAB5-45E7-B853C895AC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20BCF6-4445-756B-B458-643251F388D3}"/>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0F0EC84A-CEAC-B5A7-797F-285845591B1D}"/>
              </a:ext>
            </a:extLst>
          </p:cNvPr>
          <p:cNvSpPr>
            <a:spLocks noGrp="1"/>
          </p:cNvSpPr>
          <p:nvPr>
            <p:ph type="sldNum" sz="quarter" idx="5"/>
          </p:nvPr>
        </p:nvSpPr>
        <p:spPr/>
        <p:txBody>
          <a:bodyPr/>
          <a:lstStyle/>
          <a:p>
            <a:fld id="{97C6D646-562F-43E2-8474-7007F355A420}" type="slidenum">
              <a:rPr lang="fr-CH" smtClean="0"/>
              <a:t>26</a:t>
            </a:fld>
            <a:endParaRPr lang="fr-CH"/>
          </a:p>
        </p:txBody>
      </p:sp>
    </p:spTree>
    <p:extLst>
      <p:ext uri="{BB962C8B-B14F-4D97-AF65-F5344CB8AC3E}">
        <p14:creationId xmlns:p14="http://schemas.microsoft.com/office/powerpoint/2010/main" val="363825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E4C5-DEDE-DD6A-7102-CEF19A2923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151F45-9795-F259-9C44-7266D719C5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702D82-83CF-F908-1DA9-E504D4507783}"/>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DCEAC112-DE8D-554A-5AB1-BB156096DFD4}"/>
              </a:ext>
            </a:extLst>
          </p:cNvPr>
          <p:cNvSpPr>
            <a:spLocks noGrp="1"/>
          </p:cNvSpPr>
          <p:nvPr>
            <p:ph type="sldNum" sz="quarter" idx="5"/>
          </p:nvPr>
        </p:nvSpPr>
        <p:spPr/>
        <p:txBody>
          <a:bodyPr/>
          <a:lstStyle/>
          <a:p>
            <a:fld id="{97C6D646-562F-43E2-8474-7007F355A420}" type="slidenum">
              <a:rPr lang="fr-CH" smtClean="0"/>
              <a:t>27</a:t>
            </a:fld>
            <a:endParaRPr lang="fr-CH"/>
          </a:p>
        </p:txBody>
      </p:sp>
    </p:spTree>
    <p:extLst>
      <p:ext uri="{BB962C8B-B14F-4D97-AF65-F5344CB8AC3E}">
        <p14:creationId xmlns:p14="http://schemas.microsoft.com/office/powerpoint/2010/main" val="649437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5D90D-0AE0-29E4-A83D-74900E4533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89AA71-3173-D939-32D3-8046EB9D9B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4828F6-FA42-C097-FD2C-7451646E7B45}"/>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AFE42AE5-7A31-A9FC-49F1-F7FAAB04CCFF}"/>
              </a:ext>
            </a:extLst>
          </p:cNvPr>
          <p:cNvSpPr>
            <a:spLocks noGrp="1"/>
          </p:cNvSpPr>
          <p:nvPr>
            <p:ph type="sldNum" sz="quarter" idx="5"/>
          </p:nvPr>
        </p:nvSpPr>
        <p:spPr/>
        <p:txBody>
          <a:bodyPr/>
          <a:lstStyle/>
          <a:p>
            <a:fld id="{97C6D646-562F-43E2-8474-7007F355A420}" type="slidenum">
              <a:rPr lang="fr-CH" smtClean="0"/>
              <a:t>28</a:t>
            </a:fld>
            <a:endParaRPr lang="fr-CH"/>
          </a:p>
        </p:txBody>
      </p:sp>
    </p:spTree>
    <p:extLst>
      <p:ext uri="{BB962C8B-B14F-4D97-AF65-F5344CB8AC3E}">
        <p14:creationId xmlns:p14="http://schemas.microsoft.com/office/powerpoint/2010/main" val="71921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09A2-4B14-8249-60F4-837A332E06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92D479-C8E6-7CEA-3733-9BA08DB582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6F25E2-6427-A426-B42B-0BA26B1D1C95}"/>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DE77A327-CAEC-A3E9-2D0E-77F4653D4995}"/>
              </a:ext>
            </a:extLst>
          </p:cNvPr>
          <p:cNvSpPr>
            <a:spLocks noGrp="1"/>
          </p:cNvSpPr>
          <p:nvPr>
            <p:ph type="sldNum" sz="quarter" idx="5"/>
          </p:nvPr>
        </p:nvSpPr>
        <p:spPr/>
        <p:txBody>
          <a:bodyPr/>
          <a:lstStyle/>
          <a:p>
            <a:fld id="{97C6D646-562F-43E2-8474-7007F355A420}" type="slidenum">
              <a:rPr lang="fr-CH" smtClean="0"/>
              <a:t>29</a:t>
            </a:fld>
            <a:endParaRPr lang="fr-CH"/>
          </a:p>
        </p:txBody>
      </p:sp>
    </p:spTree>
    <p:extLst>
      <p:ext uri="{BB962C8B-B14F-4D97-AF65-F5344CB8AC3E}">
        <p14:creationId xmlns:p14="http://schemas.microsoft.com/office/powerpoint/2010/main" val="228665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97C6D646-562F-43E2-8474-7007F355A420}" type="slidenum">
              <a:rPr lang="fr-CH" smtClean="0"/>
              <a:t>3</a:t>
            </a:fld>
            <a:endParaRPr lang="fr-CH"/>
          </a:p>
        </p:txBody>
      </p:sp>
    </p:spTree>
    <p:extLst>
      <p:ext uri="{BB962C8B-B14F-4D97-AF65-F5344CB8AC3E}">
        <p14:creationId xmlns:p14="http://schemas.microsoft.com/office/powerpoint/2010/main" val="39593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9C1A-600F-7DB1-E860-B7E8720AA3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171549-5217-4383-6E39-2C400BE7B8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6D90E0-F003-EA4A-16EC-16CCB60315A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7760255B-A028-ABC3-726C-123DAF90EC58}"/>
              </a:ext>
            </a:extLst>
          </p:cNvPr>
          <p:cNvSpPr>
            <a:spLocks noGrp="1"/>
          </p:cNvSpPr>
          <p:nvPr>
            <p:ph type="sldNum" sz="quarter" idx="5"/>
          </p:nvPr>
        </p:nvSpPr>
        <p:spPr/>
        <p:txBody>
          <a:bodyPr/>
          <a:lstStyle/>
          <a:p>
            <a:fld id="{97C6D646-562F-43E2-8474-7007F355A420}" type="slidenum">
              <a:rPr lang="fr-CH" smtClean="0"/>
              <a:t>30</a:t>
            </a:fld>
            <a:endParaRPr lang="fr-CH"/>
          </a:p>
        </p:txBody>
      </p:sp>
    </p:spTree>
    <p:extLst>
      <p:ext uri="{BB962C8B-B14F-4D97-AF65-F5344CB8AC3E}">
        <p14:creationId xmlns:p14="http://schemas.microsoft.com/office/powerpoint/2010/main" val="905897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1A01-FE0A-3A72-4013-8A6E0B4122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17B69C-F731-DE4D-F5B6-5F1031C0DC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450EED-2F0A-68F0-896D-F55569F0B490}"/>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83A58459-DFC0-2058-EB56-D4F0748915A9}"/>
              </a:ext>
            </a:extLst>
          </p:cNvPr>
          <p:cNvSpPr>
            <a:spLocks noGrp="1"/>
          </p:cNvSpPr>
          <p:nvPr>
            <p:ph type="sldNum" sz="quarter" idx="5"/>
          </p:nvPr>
        </p:nvSpPr>
        <p:spPr/>
        <p:txBody>
          <a:bodyPr/>
          <a:lstStyle/>
          <a:p>
            <a:fld id="{97C6D646-562F-43E2-8474-7007F355A420}" type="slidenum">
              <a:rPr lang="fr-CH" smtClean="0"/>
              <a:t>31</a:t>
            </a:fld>
            <a:endParaRPr lang="fr-CH"/>
          </a:p>
        </p:txBody>
      </p:sp>
    </p:spTree>
    <p:extLst>
      <p:ext uri="{BB962C8B-B14F-4D97-AF65-F5344CB8AC3E}">
        <p14:creationId xmlns:p14="http://schemas.microsoft.com/office/powerpoint/2010/main" val="491377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6207C-A5C1-9327-9C0E-F0211DE103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F5EB64-B56E-377A-E804-B21A03645A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AF5D10-A157-AF1F-201D-044D3CFC5758}"/>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FB5A4714-00D5-6CD2-85E1-386644D842FE}"/>
              </a:ext>
            </a:extLst>
          </p:cNvPr>
          <p:cNvSpPr>
            <a:spLocks noGrp="1"/>
          </p:cNvSpPr>
          <p:nvPr>
            <p:ph type="sldNum" sz="quarter" idx="5"/>
          </p:nvPr>
        </p:nvSpPr>
        <p:spPr/>
        <p:txBody>
          <a:bodyPr/>
          <a:lstStyle/>
          <a:p>
            <a:fld id="{97C6D646-562F-43E2-8474-7007F355A420}" type="slidenum">
              <a:rPr lang="fr-CH" smtClean="0"/>
              <a:t>32</a:t>
            </a:fld>
            <a:endParaRPr lang="fr-CH"/>
          </a:p>
        </p:txBody>
      </p:sp>
    </p:spTree>
    <p:extLst>
      <p:ext uri="{BB962C8B-B14F-4D97-AF65-F5344CB8AC3E}">
        <p14:creationId xmlns:p14="http://schemas.microsoft.com/office/powerpoint/2010/main" val="727854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D725-7C36-DC49-23EE-64B1000A39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C58924-2553-F062-4200-3A9A5E594E6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44251A-01D2-FC56-00F1-086DA5D2E6A4}"/>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3282101E-A577-B8DC-D39C-61DEE92FBC59}"/>
              </a:ext>
            </a:extLst>
          </p:cNvPr>
          <p:cNvSpPr>
            <a:spLocks noGrp="1"/>
          </p:cNvSpPr>
          <p:nvPr>
            <p:ph type="sldNum" sz="quarter" idx="5"/>
          </p:nvPr>
        </p:nvSpPr>
        <p:spPr/>
        <p:txBody>
          <a:bodyPr/>
          <a:lstStyle/>
          <a:p>
            <a:fld id="{97C6D646-562F-43E2-8474-7007F355A420}" type="slidenum">
              <a:rPr lang="fr-CH" smtClean="0"/>
              <a:t>33</a:t>
            </a:fld>
            <a:endParaRPr lang="fr-CH"/>
          </a:p>
        </p:txBody>
      </p:sp>
    </p:spTree>
    <p:extLst>
      <p:ext uri="{BB962C8B-B14F-4D97-AF65-F5344CB8AC3E}">
        <p14:creationId xmlns:p14="http://schemas.microsoft.com/office/powerpoint/2010/main" val="273368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62A4-80A0-A009-D993-138CECD715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A7E3F6-7E9A-CCB5-DEE9-CB2D9280B51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13929A-D9E7-0BB3-577F-C8F3C8BC28F0}"/>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4F7297F4-B0DC-72E2-B152-246EDC42C333}"/>
              </a:ext>
            </a:extLst>
          </p:cNvPr>
          <p:cNvSpPr>
            <a:spLocks noGrp="1"/>
          </p:cNvSpPr>
          <p:nvPr>
            <p:ph type="sldNum" sz="quarter" idx="5"/>
          </p:nvPr>
        </p:nvSpPr>
        <p:spPr/>
        <p:txBody>
          <a:bodyPr/>
          <a:lstStyle/>
          <a:p>
            <a:fld id="{97C6D646-562F-43E2-8474-7007F355A420}" type="slidenum">
              <a:rPr lang="fr-CH" smtClean="0"/>
              <a:t>34</a:t>
            </a:fld>
            <a:endParaRPr lang="fr-CH"/>
          </a:p>
        </p:txBody>
      </p:sp>
    </p:spTree>
    <p:extLst>
      <p:ext uri="{BB962C8B-B14F-4D97-AF65-F5344CB8AC3E}">
        <p14:creationId xmlns:p14="http://schemas.microsoft.com/office/powerpoint/2010/main" val="2706701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28DBB-7F66-2C7A-6C8B-0CE20E8142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347987-B4B2-1A80-B419-1E6F81E9DD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001F1B-C8C1-4F88-8ED8-7F3A873B3F7B}"/>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67206085-9E28-8AE3-9D26-65250A43C02E}"/>
              </a:ext>
            </a:extLst>
          </p:cNvPr>
          <p:cNvSpPr>
            <a:spLocks noGrp="1"/>
          </p:cNvSpPr>
          <p:nvPr>
            <p:ph type="sldNum" sz="quarter" idx="5"/>
          </p:nvPr>
        </p:nvSpPr>
        <p:spPr/>
        <p:txBody>
          <a:bodyPr/>
          <a:lstStyle/>
          <a:p>
            <a:fld id="{97C6D646-562F-43E2-8474-7007F355A420}" type="slidenum">
              <a:rPr lang="fr-CH" smtClean="0"/>
              <a:t>35</a:t>
            </a:fld>
            <a:endParaRPr lang="fr-CH"/>
          </a:p>
        </p:txBody>
      </p:sp>
    </p:spTree>
    <p:extLst>
      <p:ext uri="{BB962C8B-B14F-4D97-AF65-F5344CB8AC3E}">
        <p14:creationId xmlns:p14="http://schemas.microsoft.com/office/powerpoint/2010/main" val="3373823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1BCF-23A9-32BA-33D1-DE628AA074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FF6EA4-7EB5-8FC3-3EAE-3060D89266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C922F9-BB39-5386-168E-2CC187D6031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A55B9B41-3254-FB14-16A9-F60299DA9637}"/>
              </a:ext>
            </a:extLst>
          </p:cNvPr>
          <p:cNvSpPr>
            <a:spLocks noGrp="1"/>
          </p:cNvSpPr>
          <p:nvPr>
            <p:ph type="sldNum" sz="quarter" idx="5"/>
          </p:nvPr>
        </p:nvSpPr>
        <p:spPr/>
        <p:txBody>
          <a:bodyPr/>
          <a:lstStyle/>
          <a:p>
            <a:fld id="{97C6D646-562F-43E2-8474-7007F355A420}" type="slidenum">
              <a:rPr lang="fr-CH" smtClean="0"/>
              <a:t>36</a:t>
            </a:fld>
            <a:endParaRPr lang="fr-CH"/>
          </a:p>
        </p:txBody>
      </p:sp>
    </p:spTree>
    <p:extLst>
      <p:ext uri="{BB962C8B-B14F-4D97-AF65-F5344CB8AC3E}">
        <p14:creationId xmlns:p14="http://schemas.microsoft.com/office/powerpoint/2010/main" val="1809806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DAFC-F5C8-2125-DE5F-0B4B0D9887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50F83A-7B59-9CCF-C59D-8F11A40B97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968D98-A67F-27D9-09A7-CF7DFAAD3A7B}"/>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627F45C3-4062-5782-D63B-E12A35229F30}"/>
              </a:ext>
            </a:extLst>
          </p:cNvPr>
          <p:cNvSpPr>
            <a:spLocks noGrp="1"/>
          </p:cNvSpPr>
          <p:nvPr>
            <p:ph type="sldNum" sz="quarter" idx="5"/>
          </p:nvPr>
        </p:nvSpPr>
        <p:spPr/>
        <p:txBody>
          <a:bodyPr/>
          <a:lstStyle/>
          <a:p>
            <a:fld id="{97C6D646-562F-43E2-8474-7007F355A420}" type="slidenum">
              <a:rPr lang="fr-CH" smtClean="0"/>
              <a:t>37</a:t>
            </a:fld>
            <a:endParaRPr lang="fr-CH"/>
          </a:p>
        </p:txBody>
      </p:sp>
    </p:spTree>
    <p:extLst>
      <p:ext uri="{BB962C8B-B14F-4D97-AF65-F5344CB8AC3E}">
        <p14:creationId xmlns:p14="http://schemas.microsoft.com/office/powerpoint/2010/main" val="542084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E5BA-1204-E1C7-7588-843851EA2D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59B07E-0757-4C09-A3CB-21ADB3DE38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191C26-5A67-3DF0-C535-255CC02036C6}"/>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4A2082F8-4A41-26D9-552B-0B1072049D68}"/>
              </a:ext>
            </a:extLst>
          </p:cNvPr>
          <p:cNvSpPr>
            <a:spLocks noGrp="1"/>
          </p:cNvSpPr>
          <p:nvPr>
            <p:ph type="sldNum" sz="quarter" idx="5"/>
          </p:nvPr>
        </p:nvSpPr>
        <p:spPr/>
        <p:txBody>
          <a:bodyPr/>
          <a:lstStyle/>
          <a:p>
            <a:fld id="{97C6D646-562F-43E2-8474-7007F355A420}" type="slidenum">
              <a:rPr lang="fr-CH" smtClean="0"/>
              <a:t>38</a:t>
            </a:fld>
            <a:endParaRPr lang="fr-CH"/>
          </a:p>
        </p:txBody>
      </p:sp>
    </p:spTree>
    <p:extLst>
      <p:ext uri="{BB962C8B-B14F-4D97-AF65-F5344CB8AC3E}">
        <p14:creationId xmlns:p14="http://schemas.microsoft.com/office/powerpoint/2010/main" val="4142812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D0E1-57D8-5E15-D4BC-0D61D9179D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F5E244-BCE4-9482-F9EC-29D2B27BD4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85821D-969E-15AC-E38E-BD49976BD3D7}"/>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FABD132C-1E7B-D7B6-06AD-78591CC46594}"/>
              </a:ext>
            </a:extLst>
          </p:cNvPr>
          <p:cNvSpPr>
            <a:spLocks noGrp="1"/>
          </p:cNvSpPr>
          <p:nvPr>
            <p:ph type="sldNum" sz="quarter" idx="5"/>
          </p:nvPr>
        </p:nvSpPr>
        <p:spPr/>
        <p:txBody>
          <a:bodyPr/>
          <a:lstStyle/>
          <a:p>
            <a:fld id="{97C6D646-562F-43E2-8474-7007F355A420}" type="slidenum">
              <a:rPr lang="fr-CH" smtClean="0"/>
              <a:t>39</a:t>
            </a:fld>
            <a:endParaRPr lang="fr-CH"/>
          </a:p>
        </p:txBody>
      </p:sp>
    </p:spTree>
    <p:extLst>
      <p:ext uri="{BB962C8B-B14F-4D97-AF65-F5344CB8AC3E}">
        <p14:creationId xmlns:p14="http://schemas.microsoft.com/office/powerpoint/2010/main" val="163640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CE020-0AA3-085F-ABC0-DDDAF8ACF7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B77A85-AE28-B754-41CE-31B05B573D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1B4EBA-016C-0603-E9F3-7FBBD695EE5A}"/>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13D41AB1-C5CB-803B-00AF-32BAD91668ED}"/>
              </a:ext>
            </a:extLst>
          </p:cNvPr>
          <p:cNvSpPr>
            <a:spLocks noGrp="1"/>
          </p:cNvSpPr>
          <p:nvPr>
            <p:ph type="sldNum" sz="quarter" idx="5"/>
          </p:nvPr>
        </p:nvSpPr>
        <p:spPr/>
        <p:txBody>
          <a:bodyPr/>
          <a:lstStyle/>
          <a:p>
            <a:fld id="{97C6D646-562F-43E2-8474-7007F355A420}" type="slidenum">
              <a:rPr lang="fr-CH" smtClean="0"/>
              <a:t>4</a:t>
            </a:fld>
            <a:endParaRPr lang="fr-CH"/>
          </a:p>
        </p:txBody>
      </p:sp>
    </p:spTree>
    <p:extLst>
      <p:ext uri="{BB962C8B-B14F-4D97-AF65-F5344CB8AC3E}">
        <p14:creationId xmlns:p14="http://schemas.microsoft.com/office/powerpoint/2010/main" val="3696008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A50B2-4FDA-4621-34DD-7F1B8C8327E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F7B19E-1D5C-C890-483B-4A017BEF95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E54C64-917F-B303-C6CE-775F4C80F122}"/>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7E30E1C7-8411-B6D1-9260-F4DB3FCA02FD}"/>
              </a:ext>
            </a:extLst>
          </p:cNvPr>
          <p:cNvSpPr>
            <a:spLocks noGrp="1"/>
          </p:cNvSpPr>
          <p:nvPr>
            <p:ph type="sldNum" sz="quarter" idx="5"/>
          </p:nvPr>
        </p:nvSpPr>
        <p:spPr/>
        <p:txBody>
          <a:bodyPr/>
          <a:lstStyle/>
          <a:p>
            <a:fld id="{97C6D646-562F-43E2-8474-7007F355A420}" type="slidenum">
              <a:rPr lang="fr-CH" smtClean="0"/>
              <a:t>40</a:t>
            </a:fld>
            <a:endParaRPr lang="fr-CH"/>
          </a:p>
        </p:txBody>
      </p:sp>
    </p:spTree>
    <p:extLst>
      <p:ext uri="{BB962C8B-B14F-4D97-AF65-F5344CB8AC3E}">
        <p14:creationId xmlns:p14="http://schemas.microsoft.com/office/powerpoint/2010/main" val="29980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97C6D646-562F-43E2-8474-7007F355A420}" type="slidenum">
              <a:rPr lang="fr-CH" smtClean="0"/>
              <a:t>5</a:t>
            </a:fld>
            <a:endParaRPr lang="fr-CH"/>
          </a:p>
        </p:txBody>
      </p:sp>
    </p:spTree>
    <p:extLst>
      <p:ext uri="{BB962C8B-B14F-4D97-AF65-F5344CB8AC3E}">
        <p14:creationId xmlns:p14="http://schemas.microsoft.com/office/powerpoint/2010/main" val="388946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B266-776E-0B06-02E5-DD7BFABC36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AD93F9-6440-067F-2B8E-8E4A94FD8F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10D36B-F652-C52B-98E4-B6E54CA45DAB}"/>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00262234-6959-1527-1913-80B55056A7E0}"/>
              </a:ext>
            </a:extLst>
          </p:cNvPr>
          <p:cNvSpPr>
            <a:spLocks noGrp="1"/>
          </p:cNvSpPr>
          <p:nvPr>
            <p:ph type="sldNum" sz="quarter" idx="5"/>
          </p:nvPr>
        </p:nvSpPr>
        <p:spPr/>
        <p:txBody>
          <a:bodyPr/>
          <a:lstStyle/>
          <a:p>
            <a:fld id="{97C6D646-562F-43E2-8474-7007F355A420}" type="slidenum">
              <a:rPr lang="fr-CH" smtClean="0"/>
              <a:t>6</a:t>
            </a:fld>
            <a:endParaRPr lang="fr-CH"/>
          </a:p>
        </p:txBody>
      </p:sp>
    </p:spTree>
    <p:extLst>
      <p:ext uri="{BB962C8B-B14F-4D97-AF65-F5344CB8AC3E}">
        <p14:creationId xmlns:p14="http://schemas.microsoft.com/office/powerpoint/2010/main" val="148663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A539-5415-6A61-A3B6-E4FDEB8ED6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553D40-8903-3E5B-B389-D1DF2C67D4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AFC31B-E671-DDE7-C82F-D2359366EC87}"/>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95728215-399E-6D11-8091-083B1B13222E}"/>
              </a:ext>
            </a:extLst>
          </p:cNvPr>
          <p:cNvSpPr>
            <a:spLocks noGrp="1"/>
          </p:cNvSpPr>
          <p:nvPr>
            <p:ph type="sldNum" sz="quarter" idx="5"/>
          </p:nvPr>
        </p:nvSpPr>
        <p:spPr/>
        <p:txBody>
          <a:bodyPr/>
          <a:lstStyle/>
          <a:p>
            <a:fld id="{97C6D646-562F-43E2-8474-7007F355A420}" type="slidenum">
              <a:rPr lang="fr-CH" smtClean="0"/>
              <a:t>7</a:t>
            </a:fld>
            <a:endParaRPr lang="fr-CH"/>
          </a:p>
        </p:txBody>
      </p:sp>
    </p:spTree>
    <p:extLst>
      <p:ext uri="{BB962C8B-B14F-4D97-AF65-F5344CB8AC3E}">
        <p14:creationId xmlns:p14="http://schemas.microsoft.com/office/powerpoint/2010/main" val="398818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751D-8711-4E92-7A90-BD2BA01D6D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38769E-07C6-410B-BB8E-C353B42F5D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B937F9-063F-F4B8-774B-633FDE831D5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633E6098-4B1D-E878-5AAB-CE798D14C97C}"/>
              </a:ext>
            </a:extLst>
          </p:cNvPr>
          <p:cNvSpPr>
            <a:spLocks noGrp="1"/>
          </p:cNvSpPr>
          <p:nvPr>
            <p:ph type="sldNum" sz="quarter" idx="5"/>
          </p:nvPr>
        </p:nvSpPr>
        <p:spPr/>
        <p:txBody>
          <a:bodyPr/>
          <a:lstStyle/>
          <a:p>
            <a:fld id="{97C6D646-562F-43E2-8474-7007F355A420}" type="slidenum">
              <a:rPr lang="fr-CH" smtClean="0"/>
              <a:t>8</a:t>
            </a:fld>
            <a:endParaRPr lang="fr-CH"/>
          </a:p>
        </p:txBody>
      </p:sp>
    </p:spTree>
    <p:extLst>
      <p:ext uri="{BB962C8B-B14F-4D97-AF65-F5344CB8AC3E}">
        <p14:creationId xmlns:p14="http://schemas.microsoft.com/office/powerpoint/2010/main" val="236447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3538-DCEE-296E-1D85-E7D1AD1B44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2C3C05-3829-30C8-1BD4-0D452FCEF0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44ACAA-48E1-9EF6-544A-00F8F636C855}"/>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213B6C26-F44F-6717-F38F-E55CEB0C824E}"/>
              </a:ext>
            </a:extLst>
          </p:cNvPr>
          <p:cNvSpPr>
            <a:spLocks noGrp="1"/>
          </p:cNvSpPr>
          <p:nvPr>
            <p:ph type="sldNum" sz="quarter" idx="5"/>
          </p:nvPr>
        </p:nvSpPr>
        <p:spPr/>
        <p:txBody>
          <a:bodyPr/>
          <a:lstStyle/>
          <a:p>
            <a:fld id="{97C6D646-562F-43E2-8474-7007F355A420}" type="slidenum">
              <a:rPr lang="fr-CH" smtClean="0"/>
              <a:t>9</a:t>
            </a:fld>
            <a:endParaRPr lang="fr-CH"/>
          </a:p>
        </p:txBody>
      </p:sp>
    </p:spTree>
    <p:extLst>
      <p:ext uri="{BB962C8B-B14F-4D97-AF65-F5344CB8AC3E}">
        <p14:creationId xmlns:p14="http://schemas.microsoft.com/office/powerpoint/2010/main" val="346506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6CDD466-9743-0905-8BB4-EB0800C74AA5}"/>
              </a:ext>
            </a:extLst>
          </p:cNvPr>
          <p:cNvSpPr>
            <a:spLocks noGrp="1"/>
          </p:cNvSpPr>
          <p:nvPr>
            <p:ph type="title"/>
          </p:nvPr>
        </p:nvSpPr>
        <p:spPr>
          <a:xfrm>
            <a:off x="416078" y="5211091"/>
            <a:ext cx="10515600" cy="1118589"/>
          </a:xfrm>
          <a:prstGeom prst="rect">
            <a:avLst/>
          </a:prstGeom>
        </p:spPr>
        <p:txBody>
          <a:bodyPr anchor="b"/>
          <a:lstStyle>
            <a:lvl1pPr>
              <a:defRPr sz="2400" b="1" i="0">
                <a:solidFill>
                  <a:schemeClr val="tx1"/>
                </a:solidFill>
                <a:latin typeface="Manrope" pitchFamily="2" charset="0"/>
                <a:cs typeface="Readex Pro Deca Medium" pitchFamily="2" charset="-78"/>
              </a:defRPr>
            </a:lvl1pPr>
          </a:lstStyle>
          <a:p>
            <a:r>
              <a:rPr lang="fr-FR"/>
              <a:t>Modifiez le style du titre</a:t>
            </a:r>
            <a:endParaRPr lang="fr-CH"/>
          </a:p>
        </p:txBody>
      </p:sp>
      <p:sp>
        <p:nvSpPr>
          <p:cNvPr id="5" name="Espace réservé pour une image  4">
            <a:extLst>
              <a:ext uri="{FF2B5EF4-FFF2-40B4-BE49-F238E27FC236}">
                <a16:creationId xmlns:a16="http://schemas.microsoft.com/office/drawing/2014/main" id="{7FBF816C-A25E-A7A8-2130-F445A3D2E220}"/>
              </a:ext>
            </a:extLst>
          </p:cNvPr>
          <p:cNvSpPr>
            <a:spLocks noGrp="1"/>
          </p:cNvSpPr>
          <p:nvPr>
            <p:ph type="pic" sz="quarter" idx="12"/>
          </p:nvPr>
        </p:nvSpPr>
        <p:spPr>
          <a:xfrm>
            <a:off x="10160" y="-10655"/>
            <a:ext cx="12192000" cy="5313363"/>
          </a:xfrm>
          <a:prstGeom prst="rect">
            <a:avLst/>
          </a:prstGeom>
        </p:spPr>
        <p:txBody>
          <a:bodyPr/>
          <a:lstStyle/>
          <a:p>
            <a:endParaRPr lang="fr-FR"/>
          </a:p>
        </p:txBody>
      </p:sp>
      <p:sp>
        <p:nvSpPr>
          <p:cNvPr id="12" name="Espace réservé pour une image  11">
            <a:extLst>
              <a:ext uri="{FF2B5EF4-FFF2-40B4-BE49-F238E27FC236}">
                <a16:creationId xmlns:a16="http://schemas.microsoft.com/office/drawing/2014/main" id="{549DCF55-A1D7-D1CE-32EE-1B3A19BC499D}"/>
              </a:ext>
            </a:extLst>
          </p:cNvPr>
          <p:cNvSpPr>
            <a:spLocks noGrp="1"/>
          </p:cNvSpPr>
          <p:nvPr>
            <p:ph type="pic" sz="quarter" idx="13" hasCustomPrompt="1"/>
          </p:nvPr>
        </p:nvSpPr>
        <p:spPr>
          <a:xfrm>
            <a:off x="416077" y="426365"/>
            <a:ext cx="2888983" cy="1027861"/>
          </a:xfrm>
          <a:prstGeom prst="rect">
            <a:avLst/>
          </a:prstGeom>
        </p:spPr>
        <p:txBody>
          <a:bodyPr/>
          <a:lstStyle/>
          <a:p>
            <a:r>
              <a:rPr lang="fr-FR"/>
              <a:t>logo</a:t>
            </a:r>
          </a:p>
        </p:txBody>
      </p:sp>
    </p:spTree>
    <p:extLst>
      <p:ext uri="{BB962C8B-B14F-4D97-AF65-F5344CB8AC3E}">
        <p14:creationId xmlns:p14="http://schemas.microsoft.com/office/powerpoint/2010/main" val="120459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érotation">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cxnSp>
        <p:nvCxnSpPr>
          <p:cNvPr id="6" name="Connecteur droit 5">
            <a:extLst>
              <a:ext uri="{FF2B5EF4-FFF2-40B4-BE49-F238E27FC236}">
                <a16:creationId xmlns:a16="http://schemas.microsoft.com/office/drawing/2014/main" id="{B12D3D98-D1B0-652C-33C8-3F8BB85D01EF}"/>
              </a:ext>
            </a:extLst>
          </p:cNvPr>
          <p:cNvCxnSpPr>
            <a:cxnSpLocks/>
          </p:cNvCxnSpPr>
          <p:nvPr userDrawn="1"/>
        </p:nvCxnSpPr>
        <p:spPr>
          <a:xfrm>
            <a:off x="6096000" y="1556406"/>
            <a:ext cx="0" cy="432007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1" y="450098"/>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8" name="Espace réservé du texte 3">
            <a:extLst>
              <a:ext uri="{FF2B5EF4-FFF2-40B4-BE49-F238E27FC236}">
                <a16:creationId xmlns:a16="http://schemas.microsoft.com/office/drawing/2014/main" id="{5EB5ADFC-C3EF-144D-B988-E3B29E2A3D2D}"/>
              </a:ext>
            </a:extLst>
          </p:cNvPr>
          <p:cNvSpPr>
            <a:spLocks noGrp="1"/>
          </p:cNvSpPr>
          <p:nvPr>
            <p:ph type="body" sz="quarter" idx="13"/>
          </p:nvPr>
        </p:nvSpPr>
        <p:spPr>
          <a:xfrm>
            <a:off x="429132" y="1556406"/>
            <a:ext cx="4610227" cy="4320073"/>
          </a:xfrm>
          <a:prstGeom prst="rect">
            <a:avLst/>
          </a:prstGeom>
        </p:spPr>
        <p:txBody>
          <a:bodyPr anchor="ctr">
            <a:normAutofit/>
          </a:bodyPr>
          <a:lstStyle>
            <a:lvl1pPr marL="342900" indent="-342900">
              <a:buFont typeface="+mj-lt"/>
              <a:buAutoNum type="arabicPeriod"/>
              <a:defRPr sz="1800" b="0" i="0">
                <a:latin typeface="Manrope" pitchFamily="2" charset="0"/>
                <a:cs typeface="Readex Pro Deca Light" pitchFamily="2" charset="-78"/>
              </a:defRPr>
            </a:lvl1pPr>
            <a:lvl2pPr marL="800100" indent="-342900">
              <a:buFont typeface="+mj-lt"/>
              <a:buAutoNum type="arabicPeriod"/>
              <a:defRPr sz="1800" b="0" i="0">
                <a:latin typeface="Manrope" pitchFamily="2" charset="0"/>
                <a:cs typeface="Readex Pro Deca Light" pitchFamily="2" charset="-78"/>
              </a:defRPr>
            </a:lvl2pPr>
            <a:lvl3pPr marL="1257300" indent="-342900">
              <a:buFont typeface="+mj-lt"/>
              <a:buAutoNum type="arabicPeriod"/>
              <a:defRPr sz="1800" b="0" i="0">
                <a:latin typeface="Manrope" pitchFamily="2" charset="0"/>
                <a:cs typeface="Readex Pro Deca Light" pitchFamily="2" charset="-78"/>
              </a:defRPr>
            </a:lvl3pPr>
            <a:lvl4pPr marL="1714500" indent="-342900">
              <a:buFont typeface="+mj-lt"/>
              <a:buAutoNum type="arabicPeriod"/>
              <a:defRPr sz="1800" b="0" i="0">
                <a:latin typeface="Manrope" pitchFamily="2" charset="0"/>
                <a:cs typeface="Readex Pro Deca Light" pitchFamily="2" charset="-78"/>
              </a:defRPr>
            </a:lvl4pPr>
            <a:lvl5pPr marL="2171700" indent="-342900">
              <a:buFont typeface="+mj-lt"/>
              <a:buAutoNum type="arabicPeriod"/>
              <a:defRPr sz="1800" b="0" i="0">
                <a:latin typeface="Manrope" pitchFamily="2" charset="0"/>
                <a:cs typeface="Readex Pro Deca Light" pitchFamily="2" charset="-7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9" name="Espace réservé du texte 3">
            <a:extLst>
              <a:ext uri="{FF2B5EF4-FFF2-40B4-BE49-F238E27FC236}">
                <a16:creationId xmlns:a16="http://schemas.microsoft.com/office/drawing/2014/main" id="{31E6AF7F-FCB4-ACDB-85F8-F9D550703E23}"/>
              </a:ext>
            </a:extLst>
          </p:cNvPr>
          <p:cNvSpPr>
            <a:spLocks noGrp="1"/>
          </p:cNvSpPr>
          <p:nvPr>
            <p:ph type="body" sz="quarter" idx="14"/>
          </p:nvPr>
        </p:nvSpPr>
        <p:spPr>
          <a:xfrm>
            <a:off x="7152640" y="1556405"/>
            <a:ext cx="4504102" cy="4320073"/>
          </a:xfrm>
          <a:prstGeom prst="rect">
            <a:avLst/>
          </a:prstGeom>
        </p:spPr>
        <p:txBody>
          <a:bodyPr anchor="ctr">
            <a:normAutofit/>
          </a:bodyPr>
          <a:lstStyle>
            <a:lvl1pPr marL="342900" indent="-342900">
              <a:buFont typeface="+mj-lt"/>
              <a:buAutoNum type="arabicPeriod"/>
              <a:defRPr sz="1800" b="0" i="0">
                <a:solidFill>
                  <a:srgbClr val="666666"/>
                </a:solidFill>
                <a:latin typeface="Manrope" pitchFamily="2" charset="0"/>
                <a:cs typeface="Readex Pro Deca Light" pitchFamily="2" charset="-78"/>
              </a:defRPr>
            </a:lvl1pPr>
            <a:lvl2pPr marL="800100" indent="-342900">
              <a:buFont typeface="+mj-lt"/>
              <a:buAutoNum type="arabicPeriod"/>
              <a:defRPr sz="1800" b="0" i="0">
                <a:solidFill>
                  <a:srgbClr val="666666"/>
                </a:solidFill>
                <a:latin typeface="Manrope" pitchFamily="2" charset="0"/>
                <a:cs typeface="Readex Pro Deca Light" pitchFamily="2" charset="-78"/>
              </a:defRPr>
            </a:lvl2pPr>
            <a:lvl3pPr marL="1257300" indent="-342900">
              <a:buFont typeface="+mj-lt"/>
              <a:buAutoNum type="arabicPeriod"/>
              <a:defRPr sz="1800" b="0" i="0">
                <a:solidFill>
                  <a:srgbClr val="666666"/>
                </a:solidFill>
                <a:latin typeface="Manrope" pitchFamily="2" charset="0"/>
                <a:cs typeface="Readex Pro Deca Light" pitchFamily="2" charset="-78"/>
              </a:defRPr>
            </a:lvl3pPr>
            <a:lvl4pPr marL="1714500" indent="-342900">
              <a:buFont typeface="+mj-lt"/>
              <a:buAutoNum type="arabicPeriod"/>
              <a:defRPr sz="1800" b="0" i="0">
                <a:solidFill>
                  <a:srgbClr val="666666"/>
                </a:solidFill>
                <a:latin typeface="Manrope" pitchFamily="2" charset="0"/>
                <a:cs typeface="Readex Pro Deca Light" pitchFamily="2" charset="-78"/>
              </a:defRPr>
            </a:lvl4pPr>
            <a:lvl5pPr marL="2171700" indent="-342900">
              <a:buFont typeface="+mj-lt"/>
              <a:buAutoNum type="arabicPeriod"/>
              <a:defRPr sz="1800" b="0" i="0">
                <a:solidFill>
                  <a:srgbClr val="666666"/>
                </a:solidFill>
                <a:latin typeface="Manrope" pitchFamily="2" charset="0"/>
                <a:cs typeface="Readex Pro Deca Light" pitchFamily="2" charset="-7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633108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umérotation">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1" y="450098"/>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8" name="Espace réservé du texte 3">
            <a:extLst>
              <a:ext uri="{FF2B5EF4-FFF2-40B4-BE49-F238E27FC236}">
                <a16:creationId xmlns:a16="http://schemas.microsoft.com/office/drawing/2014/main" id="{5EB5ADFC-C3EF-144D-B988-E3B29E2A3D2D}"/>
              </a:ext>
            </a:extLst>
          </p:cNvPr>
          <p:cNvSpPr>
            <a:spLocks noGrp="1"/>
          </p:cNvSpPr>
          <p:nvPr>
            <p:ph type="body" sz="quarter" idx="13"/>
          </p:nvPr>
        </p:nvSpPr>
        <p:spPr>
          <a:xfrm>
            <a:off x="429132" y="1556406"/>
            <a:ext cx="11227598" cy="4320073"/>
          </a:xfrm>
          <a:prstGeom prst="rect">
            <a:avLst/>
          </a:prstGeom>
        </p:spPr>
        <p:txBody>
          <a:bodyPr anchor="ctr">
            <a:normAutofit/>
          </a:bodyPr>
          <a:lstStyle>
            <a:lvl1pPr marL="342900" indent="-342900">
              <a:buFont typeface="+mj-lt"/>
              <a:buAutoNum type="arabicPeriod"/>
              <a:defRPr sz="1800" b="0" i="0">
                <a:latin typeface="Manrope" pitchFamily="2" charset="0"/>
                <a:cs typeface="Readex Pro Deca Light" pitchFamily="2" charset="-78"/>
              </a:defRPr>
            </a:lvl1pPr>
            <a:lvl2pPr marL="800100" indent="-342900">
              <a:buFont typeface="+mj-lt"/>
              <a:buAutoNum type="arabicPeriod"/>
              <a:defRPr sz="1800" b="0" i="0">
                <a:latin typeface="Manrope" pitchFamily="2" charset="0"/>
                <a:cs typeface="Readex Pro Deca Light" pitchFamily="2" charset="-78"/>
              </a:defRPr>
            </a:lvl2pPr>
            <a:lvl3pPr marL="1257300" indent="-342900">
              <a:buFont typeface="+mj-lt"/>
              <a:buAutoNum type="arabicPeriod"/>
              <a:defRPr sz="1800" b="0" i="0">
                <a:latin typeface="Manrope" pitchFamily="2" charset="0"/>
                <a:cs typeface="Readex Pro Deca Light" pitchFamily="2" charset="-78"/>
              </a:defRPr>
            </a:lvl3pPr>
            <a:lvl4pPr marL="1714500" indent="-342900">
              <a:buFont typeface="+mj-lt"/>
              <a:buAutoNum type="arabicPeriod"/>
              <a:defRPr sz="1800" b="0" i="0">
                <a:latin typeface="Manrope" pitchFamily="2" charset="0"/>
                <a:cs typeface="Readex Pro Deca Light" pitchFamily="2" charset="-78"/>
              </a:defRPr>
            </a:lvl4pPr>
            <a:lvl5pPr marL="2171700" indent="-342900">
              <a:buFont typeface="+mj-lt"/>
              <a:buAutoNum type="arabicPeriod"/>
              <a:defRPr sz="1800" b="0" i="0">
                <a:latin typeface="Manrope" pitchFamily="2" charset="0"/>
                <a:cs typeface="Readex Pro Deca Light" pitchFamily="2" charset="-7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04258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peu de texte">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cxnSp>
        <p:nvCxnSpPr>
          <p:cNvPr id="6" name="Connecteur droit 5">
            <a:extLst>
              <a:ext uri="{FF2B5EF4-FFF2-40B4-BE49-F238E27FC236}">
                <a16:creationId xmlns:a16="http://schemas.microsoft.com/office/drawing/2014/main" id="{B12D3D98-D1B0-652C-33C8-3F8BB85D01EF}"/>
              </a:ext>
            </a:extLst>
          </p:cNvPr>
          <p:cNvCxnSpPr>
            <a:cxnSpLocks/>
          </p:cNvCxnSpPr>
          <p:nvPr userDrawn="1"/>
        </p:nvCxnSpPr>
        <p:spPr>
          <a:xfrm>
            <a:off x="6096000" y="4124960"/>
            <a:ext cx="0" cy="175151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78868" y="3213519"/>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8" name="Espace réservé du texte 3">
            <a:extLst>
              <a:ext uri="{FF2B5EF4-FFF2-40B4-BE49-F238E27FC236}">
                <a16:creationId xmlns:a16="http://schemas.microsoft.com/office/drawing/2014/main" id="{5EB5ADFC-C3EF-144D-B988-E3B29E2A3D2D}"/>
              </a:ext>
            </a:extLst>
          </p:cNvPr>
          <p:cNvSpPr>
            <a:spLocks noGrp="1"/>
          </p:cNvSpPr>
          <p:nvPr>
            <p:ph type="body" sz="quarter" idx="13"/>
          </p:nvPr>
        </p:nvSpPr>
        <p:spPr>
          <a:xfrm>
            <a:off x="429132" y="4124960"/>
            <a:ext cx="4610227" cy="1751519"/>
          </a:xfrm>
          <a:prstGeom prst="rect">
            <a:avLst/>
          </a:prstGeom>
        </p:spPr>
        <p:txBody>
          <a:bodyPr anchor="ctr">
            <a:normAutofit/>
          </a:bodyPr>
          <a:lstStyle>
            <a:lvl1pPr marL="228600" indent="-228600">
              <a:buFontTx/>
              <a:buBlip>
                <a:blip r:embed="rId3"/>
              </a:buBlip>
              <a:defRPr sz="1300" b="0" i="0">
                <a:latin typeface="Manrope" pitchFamily="2" charset="0"/>
                <a:cs typeface="Readex Pro Deca Light" pitchFamily="2" charset="-78"/>
              </a:defRPr>
            </a:lvl1pPr>
            <a:lvl2pPr marL="685800" indent="-228600">
              <a:buFontTx/>
              <a:buBlip>
                <a:blip r:embed="rId3"/>
              </a:buBlip>
              <a:defRPr sz="1300" b="0" i="0">
                <a:latin typeface="Manrope" pitchFamily="2" charset="0"/>
                <a:cs typeface="Readex Pro Deca Light" pitchFamily="2" charset="-78"/>
              </a:defRPr>
            </a:lvl2pPr>
            <a:lvl3pPr marL="1143000" indent="-228600">
              <a:buFontTx/>
              <a:buBlip>
                <a:blip r:embed="rId3"/>
              </a:buBlip>
              <a:defRPr sz="1300" b="0" i="0">
                <a:latin typeface="Manrope" pitchFamily="2" charset="0"/>
                <a:cs typeface="Readex Pro Deca Light" pitchFamily="2" charset="-78"/>
              </a:defRPr>
            </a:lvl3pPr>
            <a:lvl4pPr marL="1600200" indent="-228600">
              <a:buFontTx/>
              <a:buBlip>
                <a:blip r:embed="rId3"/>
              </a:buBlip>
              <a:defRPr sz="1300" b="0" i="0">
                <a:latin typeface="Manrope" pitchFamily="2" charset="0"/>
                <a:cs typeface="Readex Pro Deca Light" pitchFamily="2" charset="-78"/>
              </a:defRPr>
            </a:lvl4pPr>
            <a:lvl5pPr marL="2057400" indent="-228600">
              <a:buFontTx/>
              <a:buBlip>
                <a:blip r:embed="rId3"/>
              </a:buBlip>
              <a:defRPr sz="1300" b="0" i="0">
                <a:latin typeface="Manrope" pitchFamily="2" charset="0"/>
                <a:cs typeface="Readex Pro Deca Light" pitchFamily="2" charset="-7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9" name="Espace réservé du texte 3">
            <a:extLst>
              <a:ext uri="{FF2B5EF4-FFF2-40B4-BE49-F238E27FC236}">
                <a16:creationId xmlns:a16="http://schemas.microsoft.com/office/drawing/2014/main" id="{31E6AF7F-FCB4-ACDB-85F8-F9D550703E23}"/>
              </a:ext>
            </a:extLst>
          </p:cNvPr>
          <p:cNvSpPr>
            <a:spLocks noGrp="1"/>
          </p:cNvSpPr>
          <p:nvPr>
            <p:ph type="body" sz="quarter" idx="14"/>
          </p:nvPr>
        </p:nvSpPr>
        <p:spPr>
          <a:xfrm>
            <a:off x="7152640" y="4124960"/>
            <a:ext cx="4504102" cy="1751518"/>
          </a:xfrm>
          <a:prstGeom prst="rect">
            <a:avLst/>
          </a:prstGeom>
        </p:spPr>
        <p:txBody>
          <a:bodyPr anchor="ctr">
            <a:normAutofit/>
          </a:bodyPr>
          <a:lstStyle>
            <a:lvl1pPr marL="228600" indent="-228600">
              <a:buFontTx/>
              <a:buBlip>
                <a:blip r:embed="rId3"/>
              </a:buBlip>
              <a:defRPr sz="1300" b="0" i="0">
                <a:solidFill>
                  <a:srgbClr val="666666"/>
                </a:solidFill>
                <a:latin typeface="Manrope" pitchFamily="2" charset="0"/>
                <a:cs typeface="Readex Pro Deca Light" pitchFamily="2" charset="-78"/>
              </a:defRPr>
            </a:lvl1pPr>
            <a:lvl2pPr marL="685800" indent="-228600">
              <a:buFontTx/>
              <a:buBlip>
                <a:blip r:embed="rId3"/>
              </a:buBlip>
              <a:defRPr sz="1300" b="0" i="0">
                <a:solidFill>
                  <a:srgbClr val="666666"/>
                </a:solidFill>
                <a:latin typeface="Manrope" pitchFamily="2" charset="0"/>
                <a:cs typeface="Readex Pro Deca Light" pitchFamily="2" charset="-78"/>
              </a:defRPr>
            </a:lvl2pPr>
            <a:lvl3pPr marL="1143000" indent="-228600">
              <a:buFontTx/>
              <a:buBlip>
                <a:blip r:embed="rId3"/>
              </a:buBlip>
              <a:defRPr sz="1300" b="0" i="0">
                <a:solidFill>
                  <a:srgbClr val="666666"/>
                </a:solidFill>
                <a:latin typeface="Manrope" pitchFamily="2" charset="0"/>
                <a:cs typeface="Readex Pro Deca Light" pitchFamily="2" charset="-78"/>
              </a:defRPr>
            </a:lvl3pPr>
            <a:lvl4pPr marL="1600200" indent="-228600">
              <a:buFontTx/>
              <a:buBlip>
                <a:blip r:embed="rId3"/>
              </a:buBlip>
              <a:defRPr sz="1300" b="0" i="0">
                <a:solidFill>
                  <a:srgbClr val="666666"/>
                </a:solidFill>
                <a:latin typeface="Manrope" pitchFamily="2" charset="0"/>
                <a:cs typeface="Readex Pro Deca Light" pitchFamily="2" charset="-78"/>
              </a:defRPr>
            </a:lvl4pPr>
            <a:lvl5pPr marL="2057400" indent="-228600">
              <a:buFontTx/>
              <a:buBlip>
                <a:blip r:embed="rId3"/>
              </a:buBlip>
              <a:defRPr sz="1300" b="0" i="0">
                <a:solidFill>
                  <a:srgbClr val="666666"/>
                </a:solidFill>
                <a:latin typeface="Manrope" pitchFamily="2" charset="0"/>
                <a:cs typeface="Readex Pro Deca Light" pitchFamily="2" charset="-7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10" name="Espace réservé pour une image  9">
            <a:extLst>
              <a:ext uri="{FF2B5EF4-FFF2-40B4-BE49-F238E27FC236}">
                <a16:creationId xmlns:a16="http://schemas.microsoft.com/office/drawing/2014/main" id="{3BA96117-A028-F616-CF33-4CDC655EE377}"/>
              </a:ext>
            </a:extLst>
          </p:cNvPr>
          <p:cNvSpPr>
            <a:spLocks noGrp="1"/>
          </p:cNvSpPr>
          <p:nvPr>
            <p:ph type="pic" sz="quarter" idx="15"/>
          </p:nvPr>
        </p:nvSpPr>
        <p:spPr>
          <a:xfrm>
            <a:off x="428625" y="528319"/>
            <a:ext cx="11228388" cy="2465625"/>
          </a:xfrm>
          <a:prstGeom prst="rect">
            <a:avLst/>
          </a:prstGeom>
        </p:spPr>
        <p:txBody>
          <a:bodyPr/>
          <a:lstStyle/>
          <a:p>
            <a:endParaRPr lang="fr-FR"/>
          </a:p>
        </p:txBody>
      </p:sp>
    </p:spTree>
    <p:extLst>
      <p:ext uri="{BB962C8B-B14F-4D97-AF65-F5344CB8AC3E}">
        <p14:creationId xmlns:p14="http://schemas.microsoft.com/office/powerpoint/2010/main" val="370384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1" y="450098"/>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4" name="Espace réservé du tableau 3">
            <a:extLst>
              <a:ext uri="{FF2B5EF4-FFF2-40B4-BE49-F238E27FC236}">
                <a16:creationId xmlns:a16="http://schemas.microsoft.com/office/drawing/2014/main" id="{623EF7F9-CE0B-94D0-F26D-CAC05730BE79}"/>
              </a:ext>
            </a:extLst>
          </p:cNvPr>
          <p:cNvSpPr>
            <a:spLocks noGrp="1"/>
          </p:cNvSpPr>
          <p:nvPr>
            <p:ph type="tbl" sz="quarter" idx="15"/>
          </p:nvPr>
        </p:nvSpPr>
        <p:spPr>
          <a:xfrm>
            <a:off x="429130" y="1279981"/>
            <a:ext cx="11131499" cy="4685392"/>
          </a:xfrm>
          <a:prstGeom prst="rect">
            <a:avLst/>
          </a:prstGeom>
        </p:spPr>
        <p:txBody>
          <a:bodyPr/>
          <a:lstStyle/>
          <a:p>
            <a:endParaRPr lang="fr-FR"/>
          </a:p>
        </p:txBody>
      </p:sp>
    </p:spTree>
    <p:extLst>
      <p:ext uri="{BB962C8B-B14F-4D97-AF65-F5344CB8AC3E}">
        <p14:creationId xmlns:p14="http://schemas.microsoft.com/office/powerpoint/2010/main" val="3489391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1" y="450098"/>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8" name="Rectangle 7">
            <a:extLst>
              <a:ext uri="{FF2B5EF4-FFF2-40B4-BE49-F238E27FC236}">
                <a16:creationId xmlns:a16="http://schemas.microsoft.com/office/drawing/2014/main" id="{635354A1-71F7-9E1B-36D9-30AE3F75E6DB}"/>
              </a:ext>
            </a:extLst>
          </p:cNvPr>
          <p:cNvSpPr/>
          <p:nvPr userDrawn="1"/>
        </p:nvSpPr>
        <p:spPr>
          <a:xfrm>
            <a:off x="535270" y="1685419"/>
            <a:ext cx="11252200" cy="3717471"/>
          </a:xfrm>
          <a:prstGeom prst="rect">
            <a:avLst/>
          </a:prstGeom>
          <a:solidFill>
            <a:srgbClr val="F7F7F7"/>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cxnSp>
        <p:nvCxnSpPr>
          <p:cNvPr id="21" name="Straight Connector 16">
            <a:extLst>
              <a:ext uri="{FF2B5EF4-FFF2-40B4-BE49-F238E27FC236}">
                <a16:creationId xmlns:a16="http://schemas.microsoft.com/office/drawing/2014/main" id="{D3EA5B4D-73B0-952B-C291-D4B961B591F7}"/>
              </a:ext>
            </a:extLst>
          </p:cNvPr>
          <p:cNvCxnSpPr>
            <a:cxnSpLocks/>
          </p:cNvCxnSpPr>
          <p:nvPr userDrawn="1"/>
        </p:nvCxnSpPr>
        <p:spPr>
          <a:xfrm flipV="1">
            <a:off x="4390626" y="2247126"/>
            <a:ext cx="0" cy="25418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23">
            <a:extLst>
              <a:ext uri="{FF2B5EF4-FFF2-40B4-BE49-F238E27FC236}">
                <a16:creationId xmlns:a16="http://schemas.microsoft.com/office/drawing/2014/main" id="{AAE18E9B-2C30-9D3B-86FC-9FC75FF8A741}"/>
              </a:ext>
            </a:extLst>
          </p:cNvPr>
          <p:cNvSpPr>
            <a:spLocks noGrp="1"/>
          </p:cNvSpPr>
          <p:nvPr>
            <p:ph type="body" sz="quarter" idx="10" hasCustomPrompt="1"/>
          </p:nvPr>
        </p:nvSpPr>
        <p:spPr>
          <a:xfrm>
            <a:off x="1122363" y="2762520"/>
            <a:ext cx="2859087" cy="741784"/>
          </a:xfrm>
          <a:prstGeom prst="rect">
            <a:avLst/>
          </a:prstGeom>
        </p:spPr>
        <p:txBody>
          <a:bodyPr anchor="ctr"/>
          <a:lstStyle>
            <a:lvl1pPr algn="ctr">
              <a:defRPr sz="3600" b="1" i="0">
                <a:latin typeface="Manrope" pitchFamily="2" charset="0"/>
              </a:defRPr>
            </a:lvl1pPr>
          </a:lstStyle>
          <a:p>
            <a:pPr lvl="0"/>
            <a:r>
              <a:rPr lang="fr-FR"/>
              <a:t>Chiffres clés</a:t>
            </a:r>
          </a:p>
        </p:txBody>
      </p:sp>
      <p:sp>
        <p:nvSpPr>
          <p:cNvPr id="28" name="Espace réservé du texte 27">
            <a:extLst>
              <a:ext uri="{FF2B5EF4-FFF2-40B4-BE49-F238E27FC236}">
                <a16:creationId xmlns:a16="http://schemas.microsoft.com/office/drawing/2014/main" id="{4412B413-F249-493C-2189-E29A2DE413EF}"/>
              </a:ext>
            </a:extLst>
          </p:cNvPr>
          <p:cNvSpPr>
            <a:spLocks noGrp="1"/>
          </p:cNvSpPr>
          <p:nvPr>
            <p:ph type="body" sz="quarter" idx="11" hasCustomPrompt="1"/>
          </p:nvPr>
        </p:nvSpPr>
        <p:spPr>
          <a:xfrm>
            <a:off x="1122363" y="2247126"/>
            <a:ext cx="2859087" cy="431800"/>
          </a:xfrm>
          <a:prstGeom prst="rect">
            <a:avLst/>
          </a:prstGeom>
        </p:spPr>
        <p:txBody>
          <a:bodyPr/>
          <a:lstStyle>
            <a:lvl1pPr algn="ctr">
              <a:defRPr sz="2000" b="0" i="0">
                <a:latin typeface="Manrope" pitchFamily="2" charset="0"/>
              </a:defRPr>
            </a:lvl1pPr>
          </a:lstStyle>
          <a:p>
            <a:pPr lvl="0"/>
            <a:r>
              <a:rPr lang="fr-FR"/>
              <a:t>titre</a:t>
            </a:r>
          </a:p>
        </p:txBody>
      </p:sp>
      <p:sp>
        <p:nvSpPr>
          <p:cNvPr id="29" name="Espace réservé du texte 27">
            <a:extLst>
              <a:ext uri="{FF2B5EF4-FFF2-40B4-BE49-F238E27FC236}">
                <a16:creationId xmlns:a16="http://schemas.microsoft.com/office/drawing/2014/main" id="{0D15E171-742F-80F7-E629-8B4C8E5BD082}"/>
              </a:ext>
            </a:extLst>
          </p:cNvPr>
          <p:cNvSpPr>
            <a:spLocks noGrp="1"/>
          </p:cNvSpPr>
          <p:nvPr>
            <p:ph type="body" sz="quarter" idx="12" hasCustomPrompt="1"/>
          </p:nvPr>
        </p:nvSpPr>
        <p:spPr>
          <a:xfrm>
            <a:off x="1133380" y="3624235"/>
            <a:ext cx="2859087" cy="431800"/>
          </a:xfrm>
          <a:prstGeom prst="rect">
            <a:avLst/>
          </a:prstGeom>
        </p:spPr>
        <p:txBody>
          <a:bodyPr/>
          <a:lstStyle>
            <a:lvl1pPr algn="ctr">
              <a:defRPr sz="2000" b="1" i="0">
                <a:latin typeface="Manrope" pitchFamily="2" charset="0"/>
              </a:defRPr>
            </a:lvl1pPr>
          </a:lstStyle>
          <a:p>
            <a:pPr lvl="0"/>
            <a:r>
              <a:rPr lang="fr-FR"/>
              <a:t>titre</a:t>
            </a:r>
          </a:p>
        </p:txBody>
      </p:sp>
      <p:sp>
        <p:nvSpPr>
          <p:cNvPr id="31" name="Espace réservé du texte 27">
            <a:extLst>
              <a:ext uri="{FF2B5EF4-FFF2-40B4-BE49-F238E27FC236}">
                <a16:creationId xmlns:a16="http://schemas.microsoft.com/office/drawing/2014/main" id="{2F545800-E594-4297-DF13-5A5CD84784C8}"/>
              </a:ext>
            </a:extLst>
          </p:cNvPr>
          <p:cNvSpPr>
            <a:spLocks noGrp="1"/>
          </p:cNvSpPr>
          <p:nvPr>
            <p:ph type="body" sz="quarter" idx="13" hasCustomPrompt="1"/>
          </p:nvPr>
        </p:nvSpPr>
        <p:spPr>
          <a:xfrm>
            <a:off x="1122363" y="4131010"/>
            <a:ext cx="2859087" cy="657936"/>
          </a:xfrm>
          <a:prstGeom prst="rect">
            <a:avLst/>
          </a:prstGeom>
        </p:spPr>
        <p:txBody>
          <a:bodyPr anchor="ctr"/>
          <a:lstStyle>
            <a:lvl1pPr algn="ctr">
              <a:defRPr sz="2000" b="0" i="0">
                <a:latin typeface="Manrope" pitchFamily="2" charset="0"/>
              </a:defRPr>
            </a:lvl1pPr>
          </a:lstStyle>
          <a:p>
            <a:pPr lvl="0"/>
            <a:r>
              <a:rPr lang="fr-FR"/>
              <a:t>texte</a:t>
            </a:r>
          </a:p>
        </p:txBody>
      </p:sp>
      <p:cxnSp>
        <p:nvCxnSpPr>
          <p:cNvPr id="35" name="Straight Connector 16">
            <a:extLst>
              <a:ext uri="{FF2B5EF4-FFF2-40B4-BE49-F238E27FC236}">
                <a16:creationId xmlns:a16="http://schemas.microsoft.com/office/drawing/2014/main" id="{CAD317AB-9482-F911-E55C-9F732511FCDF}"/>
              </a:ext>
            </a:extLst>
          </p:cNvPr>
          <p:cNvCxnSpPr>
            <a:cxnSpLocks/>
          </p:cNvCxnSpPr>
          <p:nvPr userDrawn="1"/>
        </p:nvCxnSpPr>
        <p:spPr>
          <a:xfrm flipV="1">
            <a:off x="8015175" y="2247126"/>
            <a:ext cx="0" cy="25418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Espace réservé du texte 23">
            <a:extLst>
              <a:ext uri="{FF2B5EF4-FFF2-40B4-BE49-F238E27FC236}">
                <a16:creationId xmlns:a16="http://schemas.microsoft.com/office/drawing/2014/main" id="{DC157FB9-0753-4550-B08F-E8AE389CB062}"/>
              </a:ext>
            </a:extLst>
          </p:cNvPr>
          <p:cNvSpPr>
            <a:spLocks noGrp="1"/>
          </p:cNvSpPr>
          <p:nvPr>
            <p:ph type="body" sz="quarter" idx="14" hasCustomPrompt="1"/>
          </p:nvPr>
        </p:nvSpPr>
        <p:spPr>
          <a:xfrm>
            <a:off x="4746912" y="2762520"/>
            <a:ext cx="2859087" cy="741784"/>
          </a:xfrm>
          <a:prstGeom prst="rect">
            <a:avLst/>
          </a:prstGeom>
        </p:spPr>
        <p:txBody>
          <a:bodyPr anchor="ctr"/>
          <a:lstStyle>
            <a:lvl1pPr algn="ctr">
              <a:defRPr sz="3600" b="1" i="0">
                <a:latin typeface="Manrope" pitchFamily="2" charset="0"/>
              </a:defRPr>
            </a:lvl1pPr>
          </a:lstStyle>
          <a:p>
            <a:pPr lvl="0"/>
            <a:r>
              <a:rPr lang="fr-FR"/>
              <a:t>Chiffres clés</a:t>
            </a:r>
          </a:p>
        </p:txBody>
      </p:sp>
      <p:sp>
        <p:nvSpPr>
          <p:cNvPr id="37" name="Espace réservé du texte 27">
            <a:extLst>
              <a:ext uri="{FF2B5EF4-FFF2-40B4-BE49-F238E27FC236}">
                <a16:creationId xmlns:a16="http://schemas.microsoft.com/office/drawing/2014/main" id="{DF5D8161-6D7C-3FE6-F929-5FB69A1B34D4}"/>
              </a:ext>
            </a:extLst>
          </p:cNvPr>
          <p:cNvSpPr>
            <a:spLocks noGrp="1"/>
          </p:cNvSpPr>
          <p:nvPr>
            <p:ph type="body" sz="quarter" idx="15" hasCustomPrompt="1"/>
          </p:nvPr>
        </p:nvSpPr>
        <p:spPr>
          <a:xfrm>
            <a:off x="4731826" y="2245380"/>
            <a:ext cx="2859087" cy="431800"/>
          </a:xfrm>
          <a:prstGeom prst="rect">
            <a:avLst/>
          </a:prstGeom>
        </p:spPr>
        <p:txBody>
          <a:bodyPr/>
          <a:lstStyle>
            <a:lvl1pPr algn="ctr">
              <a:defRPr sz="2000" b="0" i="0">
                <a:latin typeface="Manrope" pitchFamily="2" charset="0"/>
              </a:defRPr>
            </a:lvl1pPr>
          </a:lstStyle>
          <a:p>
            <a:pPr lvl="0"/>
            <a:r>
              <a:rPr lang="fr-FR"/>
              <a:t>titre</a:t>
            </a:r>
          </a:p>
        </p:txBody>
      </p:sp>
      <p:sp>
        <p:nvSpPr>
          <p:cNvPr id="38" name="Espace réservé du texte 27">
            <a:extLst>
              <a:ext uri="{FF2B5EF4-FFF2-40B4-BE49-F238E27FC236}">
                <a16:creationId xmlns:a16="http://schemas.microsoft.com/office/drawing/2014/main" id="{414A8424-CAAE-B386-DF16-A765FB133D6C}"/>
              </a:ext>
            </a:extLst>
          </p:cNvPr>
          <p:cNvSpPr>
            <a:spLocks noGrp="1"/>
          </p:cNvSpPr>
          <p:nvPr>
            <p:ph type="body" sz="quarter" idx="16" hasCustomPrompt="1"/>
          </p:nvPr>
        </p:nvSpPr>
        <p:spPr>
          <a:xfrm>
            <a:off x="4757929" y="3624235"/>
            <a:ext cx="2859087" cy="431800"/>
          </a:xfrm>
          <a:prstGeom prst="rect">
            <a:avLst/>
          </a:prstGeom>
        </p:spPr>
        <p:txBody>
          <a:bodyPr/>
          <a:lstStyle>
            <a:lvl1pPr algn="ctr">
              <a:defRPr sz="2000" b="1" i="0">
                <a:latin typeface="Manrope" pitchFamily="2" charset="0"/>
              </a:defRPr>
            </a:lvl1pPr>
          </a:lstStyle>
          <a:p>
            <a:pPr lvl="0"/>
            <a:r>
              <a:rPr lang="fr-FR"/>
              <a:t>titre</a:t>
            </a:r>
          </a:p>
        </p:txBody>
      </p:sp>
      <p:sp>
        <p:nvSpPr>
          <p:cNvPr id="39" name="Espace réservé du texte 27">
            <a:extLst>
              <a:ext uri="{FF2B5EF4-FFF2-40B4-BE49-F238E27FC236}">
                <a16:creationId xmlns:a16="http://schemas.microsoft.com/office/drawing/2014/main" id="{4BA34DF8-A670-4788-A4D6-4CF18330EBE4}"/>
              </a:ext>
            </a:extLst>
          </p:cNvPr>
          <p:cNvSpPr>
            <a:spLocks noGrp="1"/>
          </p:cNvSpPr>
          <p:nvPr>
            <p:ph type="body" sz="quarter" idx="17" hasCustomPrompt="1"/>
          </p:nvPr>
        </p:nvSpPr>
        <p:spPr>
          <a:xfrm>
            <a:off x="4746912" y="4131010"/>
            <a:ext cx="2859087" cy="657936"/>
          </a:xfrm>
          <a:prstGeom prst="rect">
            <a:avLst/>
          </a:prstGeom>
        </p:spPr>
        <p:txBody>
          <a:bodyPr/>
          <a:lstStyle>
            <a:lvl1pPr algn="ctr">
              <a:defRPr sz="2000" b="0" i="0">
                <a:latin typeface="Manrope" pitchFamily="2" charset="0"/>
              </a:defRPr>
            </a:lvl1pPr>
          </a:lstStyle>
          <a:p>
            <a:pPr lvl="0"/>
            <a:r>
              <a:rPr lang="fr-FR"/>
              <a:t>texte</a:t>
            </a:r>
          </a:p>
        </p:txBody>
      </p:sp>
      <p:sp>
        <p:nvSpPr>
          <p:cNvPr id="40" name="Espace réservé du texte 23">
            <a:extLst>
              <a:ext uri="{FF2B5EF4-FFF2-40B4-BE49-F238E27FC236}">
                <a16:creationId xmlns:a16="http://schemas.microsoft.com/office/drawing/2014/main" id="{6292561B-4D5B-8EFB-F7DC-5CF83F34528A}"/>
              </a:ext>
            </a:extLst>
          </p:cNvPr>
          <p:cNvSpPr>
            <a:spLocks noGrp="1"/>
          </p:cNvSpPr>
          <p:nvPr>
            <p:ph type="body" sz="quarter" idx="18" hasCustomPrompt="1"/>
          </p:nvPr>
        </p:nvSpPr>
        <p:spPr>
          <a:xfrm>
            <a:off x="8393496" y="2762520"/>
            <a:ext cx="2859087" cy="741784"/>
          </a:xfrm>
          <a:prstGeom prst="rect">
            <a:avLst/>
          </a:prstGeom>
        </p:spPr>
        <p:txBody>
          <a:bodyPr anchor="ctr"/>
          <a:lstStyle>
            <a:lvl1pPr algn="ctr">
              <a:defRPr sz="3600" b="1" i="0">
                <a:latin typeface="Manrope" pitchFamily="2" charset="0"/>
              </a:defRPr>
            </a:lvl1pPr>
          </a:lstStyle>
          <a:p>
            <a:pPr lvl="0"/>
            <a:r>
              <a:rPr lang="fr-FR"/>
              <a:t>Chiffres clés</a:t>
            </a:r>
          </a:p>
        </p:txBody>
      </p:sp>
      <p:sp>
        <p:nvSpPr>
          <p:cNvPr id="41" name="Espace réservé du texte 27">
            <a:extLst>
              <a:ext uri="{FF2B5EF4-FFF2-40B4-BE49-F238E27FC236}">
                <a16:creationId xmlns:a16="http://schemas.microsoft.com/office/drawing/2014/main" id="{5E18972D-62B2-DD7A-0CF1-FCF4A396979B}"/>
              </a:ext>
            </a:extLst>
          </p:cNvPr>
          <p:cNvSpPr>
            <a:spLocks noGrp="1"/>
          </p:cNvSpPr>
          <p:nvPr>
            <p:ph type="body" sz="quarter" idx="19" hasCustomPrompt="1"/>
          </p:nvPr>
        </p:nvSpPr>
        <p:spPr>
          <a:xfrm>
            <a:off x="8393496" y="2247126"/>
            <a:ext cx="2859087" cy="431800"/>
          </a:xfrm>
          <a:prstGeom prst="rect">
            <a:avLst/>
          </a:prstGeom>
        </p:spPr>
        <p:txBody>
          <a:bodyPr/>
          <a:lstStyle>
            <a:lvl1pPr algn="ctr">
              <a:defRPr sz="2000" b="0" i="0">
                <a:latin typeface="Manrope" pitchFamily="2" charset="0"/>
              </a:defRPr>
            </a:lvl1pPr>
          </a:lstStyle>
          <a:p>
            <a:pPr lvl="0"/>
            <a:r>
              <a:rPr lang="fr-FR"/>
              <a:t>titre</a:t>
            </a:r>
          </a:p>
        </p:txBody>
      </p:sp>
      <p:sp>
        <p:nvSpPr>
          <p:cNvPr id="42" name="Espace réservé du texte 27">
            <a:extLst>
              <a:ext uri="{FF2B5EF4-FFF2-40B4-BE49-F238E27FC236}">
                <a16:creationId xmlns:a16="http://schemas.microsoft.com/office/drawing/2014/main" id="{55A70804-1B13-7632-6198-DE637C6536AA}"/>
              </a:ext>
            </a:extLst>
          </p:cNvPr>
          <p:cNvSpPr>
            <a:spLocks noGrp="1"/>
          </p:cNvSpPr>
          <p:nvPr>
            <p:ph type="body" sz="quarter" idx="20" hasCustomPrompt="1"/>
          </p:nvPr>
        </p:nvSpPr>
        <p:spPr>
          <a:xfrm>
            <a:off x="8404513" y="3624235"/>
            <a:ext cx="2859087" cy="431800"/>
          </a:xfrm>
          <a:prstGeom prst="rect">
            <a:avLst/>
          </a:prstGeom>
        </p:spPr>
        <p:txBody>
          <a:bodyPr/>
          <a:lstStyle>
            <a:lvl1pPr algn="ctr">
              <a:defRPr sz="2000" b="1" i="0">
                <a:latin typeface="Manrope" pitchFamily="2" charset="0"/>
              </a:defRPr>
            </a:lvl1pPr>
          </a:lstStyle>
          <a:p>
            <a:pPr lvl="0"/>
            <a:r>
              <a:rPr lang="fr-FR"/>
              <a:t>titre</a:t>
            </a:r>
          </a:p>
        </p:txBody>
      </p:sp>
      <p:sp>
        <p:nvSpPr>
          <p:cNvPr id="43" name="Espace réservé du texte 27">
            <a:extLst>
              <a:ext uri="{FF2B5EF4-FFF2-40B4-BE49-F238E27FC236}">
                <a16:creationId xmlns:a16="http://schemas.microsoft.com/office/drawing/2014/main" id="{55984511-4962-F81C-66BB-C0326ACB28DE}"/>
              </a:ext>
            </a:extLst>
          </p:cNvPr>
          <p:cNvSpPr>
            <a:spLocks noGrp="1"/>
          </p:cNvSpPr>
          <p:nvPr>
            <p:ph type="body" sz="quarter" idx="21" hasCustomPrompt="1"/>
          </p:nvPr>
        </p:nvSpPr>
        <p:spPr>
          <a:xfrm>
            <a:off x="8393496" y="4131010"/>
            <a:ext cx="2859087" cy="657936"/>
          </a:xfrm>
          <a:prstGeom prst="rect">
            <a:avLst/>
          </a:prstGeom>
        </p:spPr>
        <p:txBody>
          <a:bodyPr anchor="ctr"/>
          <a:lstStyle>
            <a:lvl1pPr algn="ctr">
              <a:defRPr sz="2000" b="0" i="0">
                <a:latin typeface="Manrope" pitchFamily="2" charset="0"/>
              </a:defRPr>
            </a:lvl1pPr>
          </a:lstStyle>
          <a:p>
            <a:pPr lvl="0"/>
            <a:r>
              <a:rPr lang="fr-FR"/>
              <a:t>texte</a:t>
            </a:r>
          </a:p>
        </p:txBody>
      </p:sp>
    </p:spTree>
    <p:extLst>
      <p:ext uri="{BB962C8B-B14F-4D97-AF65-F5344CB8AC3E}">
        <p14:creationId xmlns:p14="http://schemas.microsoft.com/office/powerpoint/2010/main" val="4150535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1" y="450098"/>
            <a:ext cx="11227599"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23" name="Rectangle : coins arrondis 22">
            <a:extLst>
              <a:ext uri="{FF2B5EF4-FFF2-40B4-BE49-F238E27FC236}">
                <a16:creationId xmlns:a16="http://schemas.microsoft.com/office/drawing/2014/main" id="{5F041DE6-8664-A5E3-41FD-D1488B18CFEF}"/>
              </a:ext>
            </a:extLst>
          </p:cNvPr>
          <p:cNvSpPr/>
          <p:nvPr userDrawn="1"/>
        </p:nvSpPr>
        <p:spPr>
          <a:xfrm>
            <a:off x="1003855" y="2186609"/>
            <a:ext cx="1073426" cy="1073426"/>
          </a:xfrm>
          <a:prstGeom prst="roundRect">
            <a:avLst/>
          </a:prstGeom>
          <a:noFill/>
          <a:ln w="28575">
            <a:solidFill>
              <a:srgbClr val="AC82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E3444AB4-935E-AF7B-435F-0A69E2709AC5}"/>
              </a:ext>
            </a:extLst>
          </p:cNvPr>
          <p:cNvSpPr/>
          <p:nvPr userDrawn="1"/>
        </p:nvSpPr>
        <p:spPr>
          <a:xfrm>
            <a:off x="3996324" y="2201518"/>
            <a:ext cx="1073426" cy="1073426"/>
          </a:xfrm>
          <a:prstGeom prst="roundRect">
            <a:avLst/>
          </a:prstGeom>
          <a:noFill/>
          <a:ln w="28575">
            <a:solidFill>
              <a:srgbClr val="5DB6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9D045EF2-F381-8F24-3CB2-4F60FD2CA4BB}"/>
              </a:ext>
            </a:extLst>
          </p:cNvPr>
          <p:cNvSpPr/>
          <p:nvPr userDrawn="1"/>
        </p:nvSpPr>
        <p:spPr>
          <a:xfrm>
            <a:off x="6988793" y="2201518"/>
            <a:ext cx="1073426" cy="1073426"/>
          </a:xfrm>
          <a:prstGeom prst="roundRect">
            <a:avLst/>
          </a:prstGeom>
          <a:noFill/>
          <a:ln w="28575">
            <a:solidFill>
              <a:srgbClr val="60B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CED29F61-D2C9-E9A9-0D1C-825D95C18CAE}"/>
              </a:ext>
            </a:extLst>
          </p:cNvPr>
          <p:cNvSpPr/>
          <p:nvPr userDrawn="1"/>
        </p:nvSpPr>
        <p:spPr>
          <a:xfrm>
            <a:off x="9997074" y="2201518"/>
            <a:ext cx="1073426" cy="1073426"/>
          </a:xfrm>
          <a:prstGeom prst="roundRect">
            <a:avLst/>
          </a:prstGeom>
          <a:noFill/>
          <a:ln w="28575">
            <a:solidFill>
              <a:srgbClr val="6372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30">
            <a:extLst>
              <a:ext uri="{FF2B5EF4-FFF2-40B4-BE49-F238E27FC236}">
                <a16:creationId xmlns:a16="http://schemas.microsoft.com/office/drawing/2014/main" id="{853037C8-27DD-D43A-6A6A-EEF47E537C4F}"/>
              </a:ext>
            </a:extLst>
          </p:cNvPr>
          <p:cNvSpPr>
            <a:spLocks noGrp="1"/>
          </p:cNvSpPr>
          <p:nvPr>
            <p:ph type="body" sz="quarter" idx="10" hasCustomPrompt="1"/>
          </p:nvPr>
        </p:nvSpPr>
        <p:spPr>
          <a:xfrm>
            <a:off x="310695" y="3542341"/>
            <a:ext cx="2455365" cy="384175"/>
          </a:xfrm>
          <a:prstGeom prst="rect">
            <a:avLst/>
          </a:prstGeom>
        </p:spPr>
        <p:txBody>
          <a:bodyPr/>
          <a:lstStyle>
            <a:lvl1pPr marL="0" indent="0" algn="ctr">
              <a:buNone/>
              <a:defRPr sz="1800" b="1" i="0">
                <a:latin typeface="Manrope SemiBold" pitchFamily="2" charset="0"/>
              </a:defRPr>
            </a:lvl1pPr>
          </a:lstStyle>
          <a:p>
            <a:pPr lvl="0"/>
            <a:r>
              <a:rPr lang="fr-FR"/>
              <a:t>titre</a:t>
            </a:r>
          </a:p>
        </p:txBody>
      </p:sp>
      <p:sp>
        <p:nvSpPr>
          <p:cNvPr id="32" name="Espace réservé du texte 30">
            <a:extLst>
              <a:ext uri="{FF2B5EF4-FFF2-40B4-BE49-F238E27FC236}">
                <a16:creationId xmlns:a16="http://schemas.microsoft.com/office/drawing/2014/main" id="{45EC2F21-A8E5-1A39-781F-143E61680B4D}"/>
              </a:ext>
            </a:extLst>
          </p:cNvPr>
          <p:cNvSpPr>
            <a:spLocks noGrp="1"/>
          </p:cNvSpPr>
          <p:nvPr>
            <p:ph type="body" sz="quarter" idx="11" hasCustomPrompt="1"/>
          </p:nvPr>
        </p:nvSpPr>
        <p:spPr>
          <a:xfrm>
            <a:off x="310695" y="4208822"/>
            <a:ext cx="2455365" cy="1169284"/>
          </a:xfrm>
          <a:prstGeom prst="rect">
            <a:avLst/>
          </a:prstGeom>
        </p:spPr>
        <p:txBody>
          <a:bodyPr/>
          <a:lstStyle>
            <a:lvl1pPr marL="0" indent="0" algn="ctr">
              <a:buNone/>
              <a:defRPr sz="1200" b="0" i="0">
                <a:latin typeface="Manrope" pitchFamily="2" charset="0"/>
              </a:defRPr>
            </a:lvl1pPr>
          </a:lstStyle>
          <a:p>
            <a:pPr lvl="0"/>
            <a:r>
              <a:rPr lang="fr-FR"/>
              <a:t>texte</a:t>
            </a:r>
          </a:p>
        </p:txBody>
      </p:sp>
      <p:sp>
        <p:nvSpPr>
          <p:cNvPr id="35" name="Espace réservé du texte 30">
            <a:extLst>
              <a:ext uri="{FF2B5EF4-FFF2-40B4-BE49-F238E27FC236}">
                <a16:creationId xmlns:a16="http://schemas.microsoft.com/office/drawing/2014/main" id="{BC6384C4-A833-734A-08E2-C3902C37B0FE}"/>
              </a:ext>
            </a:extLst>
          </p:cNvPr>
          <p:cNvSpPr>
            <a:spLocks noGrp="1"/>
          </p:cNvSpPr>
          <p:nvPr>
            <p:ph type="body" sz="quarter" idx="12" hasCustomPrompt="1"/>
          </p:nvPr>
        </p:nvSpPr>
        <p:spPr>
          <a:xfrm>
            <a:off x="3305355" y="3542341"/>
            <a:ext cx="2455365" cy="384175"/>
          </a:xfrm>
          <a:prstGeom prst="rect">
            <a:avLst/>
          </a:prstGeom>
        </p:spPr>
        <p:txBody>
          <a:bodyPr/>
          <a:lstStyle>
            <a:lvl1pPr marL="0" indent="0" algn="ctr">
              <a:buNone/>
              <a:defRPr sz="1800" b="1" i="0">
                <a:latin typeface="Manrope SemiBold" pitchFamily="2" charset="0"/>
              </a:defRPr>
            </a:lvl1pPr>
          </a:lstStyle>
          <a:p>
            <a:pPr lvl="0"/>
            <a:r>
              <a:rPr lang="fr-FR"/>
              <a:t>titre</a:t>
            </a:r>
          </a:p>
        </p:txBody>
      </p:sp>
      <p:sp>
        <p:nvSpPr>
          <p:cNvPr id="36" name="Espace réservé du texte 30">
            <a:extLst>
              <a:ext uri="{FF2B5EF4-FFF2-40B4-BE49-F238E27FC236}">
                <a16:creationId xmlns:a16="http://schemas.microsoft.com/office/drawing/2014/main" id="{D95807DE-7519-FC19-49D2-1605572DEEB3}"/>
              </a:ext>
            </a:extLst>
          </p:cNvPr>
          <p:cNvSpPr>
            <a:spLocks noGrp="1"/>
          </p:cNvSpPr>
          <p:nvPr>
            <p:ph type="body" sz="quarter" idx="13" hasCustomPrompt="1"/>
          </p:nvPr>
        </p:nvSpPr>
        <p:spPr>
          <a:xfrm>
            <a:off x="3305355" y="4208822"/>
            <a:ext cx="2455365" cy="1169284"/>
          </a:xfrm>
          <a:prstGeom prst="rect">
            <a:avLst/>
          </a:prstGeom>
        </p:spPr>
        <p:txBody>
          <a:bodyPr/>
          <a:lstStyle>
            <a:lvl1pPr marL="0" indent="0" algn="ctr">
              <a:buNone/>
              <a:defRPr sz="1200" b="0" i="0">
                <a:latin typeface="Manrope" pitchFamily="2" charset="0"/>
              </a:defRPr>
            </a:lvl1pPr>
          </a:lstStyle>
          <a:p>
            <a:pPr lvl="0"/>
            <a:r>
              <a:rPr lang="fr-FR"/>
              <a:t>texte</a:t>
            </a:r>
          </a:p>
        </p:txBody>
      </p:sp>
      <p:sp>
        <p:nvSpPr>
          <p:cNvPr id="39" name="Espace réservé du texte 30">
            <a:extLst>
              <a:ext uri="{FF2B5EF4-FFF2-40B4-BE49-F238E27FC236}">
                <a16:creationId xmlns:a16="http://schemas.microsoft.com/office/drawing/2014/main" id="{DC0B7520-E298-D219-558B-047B146CF9BA}"/>
              </a:ext>
            </a:extLst>
          </p:cNvPr>
          <p:cNvSpPr>
            <a:spLocks noGrp="1"/>
          </p:cNvSpPr>
          <p:nvPr>
            <p:ph type="body" sz="quarter" idx="14" hasCustomPrompt="1"/>
          </p:nvPr>
        </p:nvSpPr>
        <p:spPr>
          <a:xfrm>
            <a:off x="6300015" y="3542341"/>
            <a:ext cx="2455365" cy="384175"/>
          </a:xfrm>
          <a:prstGeom prst="rect">
            <a:avLst/>
          </a:prstGeom>
        </p:spPr>
        <p:txBody>
          <a:bodyPr/>
          <a:lstStyle>
            <a:lvl1pPr marL="0" indent="0" algn="ctr">
              <a:buNone/>
              <a:defRPr sz="1800" b="1" i="0">
                <a:latin typeface="Manrope SemiBold" pitchFamily="2" charset="0"/>
              </a:defRPr>
            </a:lvl1pPr>
          </a:lstStyle>
          <a:p>
            <a:pPr lvl="0"/>
            <a:r>
              <a:rPr lang="fr-FR"/>
              <a:t>titre</a:t>
            </a:r>
          </a:p>
        </p:txBody>
      </p:sp>
      <p:sp>
        <p:nvSpPr>
          <p:cNvPr id="40" name="Espace réservé du texte 30">
            <a:extLst>
              <a:ext uri="{FF2B5EF4-FFF2-40B4-BE49-F238E27FC236}">
                <a16:creationId xmlns:a16="http://schemas.microsoft.com/office/drawing/2014/main" id="{4355C0A5-DF3A-5E7A-D9B1-D8743846AB1D}"/>
              </a:ext>
            </a:extLst>
          </p:cNvPr>
          <p:cNvSpPr>
            <a:spLocks noGrp="1"/>
          </p:cNvSpPr>
          <p:nvPr>
            <p:ph type="body" sz="quarter" idx="15" hasCustomPrompt="1"/>
          </p:nvPr>
        </p:nvSpPr>
        <p:spPr>
          <a:xfrm>
            <a:off x="6300015" y="4208822"/>
            <a:ext cx="2455365" cy="1169284"/>
          </a:xfrm>
          <a:prstGeom prst="rect">
            <a:avLst/>
          </a:prstGeom>
        </p:spPr>
        <p:txBody>
          <a:bodyPr/>
          <a:lstStyle>
            <a:lvl1pPr marL="0" indent="0" algn="ctr">
              <a:buNone/>
              <a:defRPr sz="1200" b="0" i="0">
                <a:latin typeface="Manrope" pitchFamily="2" charset="0"/>
              </a:defRPr>
            </a:lvl1pPr>
          </a:lstStyle>
          <a:p>
            <a:pPr lvl="0"/>
            <a:r>
              <a:rPr lang="fr-FR"/>
              <a:t>texte</a:t>
            </a:r>
          </a:p>
        </p:txBody>
      </p:sp>
      <p:sp>
        <p:nvSpPr>
          <p:cNvPr id="41" name="Espace réservé du texte 30">
            <a:extLst>
              <a:ext uri="{FF2B5EF4-FFF2-40B4-BE49-F238E27FC236}">
                <a16:creationId xmlns:a16="http://schemas.microsoft.com/office/drawing/2014/main" id="{3BEBF9F5-4CB2-3DDF-2B01-5CF4BC526C7D}"/>
              </a:ext>
            </a:extLst>
          </p:cNvPr>
          <p:cNvSpPr>
            <a:spLocks noGrp="1"/>
          </p:cNvSpPr>
          <p:nvPr>
            <p:ph type="body" sz="quarter" idx="16" hasCustomPrompt="1"/>
          </p:nvPr>
        </p:nvSpPr>
        <p:spPr>
          <a:xfrm>
            <a:off x="9306105" y="3542341"/>
            <a:ext cx="2455365" cy="384175"/>
          </a:xfrm>
          <a:prstGeom prst="rect">
            <a:avLst/>
          </a:prstGeom>
        </p:spPr>
        <p:txBody>
          <a:bodyPr/>
          <a:lstStyle>
            <a:lvl1pPr marL="0" indent="0" algn="ctr">
              <a:buNone/>
              <a:defRPr sz="1800" b="1" i="0">
                <a:latin typeface="Manrope SemiBold" pitchFamily="2" charset="0"/>
              </a:defRPr>
            </a:lvl1pPr>
          </a:lstStyle>
          <a:p>
            <a:pPr lvl="0"/>
            <a:r>
              <a:rPr lang="fr-FR"/>
              <a:t>titre</a:t>
            </a:r>
          </a:p>
        </p:txBody>
      </p:sp>
      <p:sp>
        <p:nvSpPr>
          <p:cNvPr id="42" name="Espace réservé du texte 30">
            <a:extLst>
              <a:ext uri="{FF2B5EF4-FFF2-40B4-BE49-F238E27FC236}">
                <a16:creationId xmlns:a16="http://schemas.microsoft.com/office/drawing/2014/main" id="{5C121D3C-37D8-E859-99CD-8C6B75A6D3F4}"/>
              </a:ext>
            </a:extLst>
          </p:cNvPr>
          <p:cNvSpPr>
            <a:spLocks noGrp="1"/>
          </p:cNvSpPr>
          <p:nvPr>
            <p:ph type="body" sz="quarter" idx="17" hasCustomPrompt="1"/>
          </p:nvPr>
        </p:nvSpPr>
        <p:spPr>
          <a:xfrm>
            <a:off x="9306105" y="4208822"/>
            <a:ext cx="2455365" cy="1169284"/>
          </a:xfrm>
          <a:prstGeom prst="rect">
            <a:avLst/>
          </a:prstGeom>
        </p:spPr>
        <p:txBody>
          <a:bodyPr/>
          <a:lstStyle>
            <a:lvl1pPr marL="0" indent="0" algn="ctr">
              <a:buNone/>
              <a:defRPr sz="1200" b="0" i="0">
                <a:latin typeface="Manrope" pitchFamily="2" charset="0"/>
              </a:defRPr>
            </a:lvl1pPr>
          </a:lstStyle>
          <a:p>
            <a:pPr lvl="0"/>
            <a:r>
              <a:rPr lang="fr-FR"/>
              <a:t>texte</a:t>
            </a:r>
          </a:p>
        </p:txBody>
      </p:sp>
    </p:spTree>
    <p:extLst>
      <p:ext uri="{BB962C8B-B14F-4D97-AF65-F5344CB8AC3E}">
        <p14:creationId xmlns:p14="http://schemas.microsoft.com/office/powerpoint/2010/main" val="1421908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au">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CA6EE14D-8919-F3BD-8E46-637F497F4D3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
        <p:nvSpPr>
          <p:cNvPr id="7" name="Titre 1">
            <a:extLst>
              <a:ext uri="{FF2B5EF4-FFF2-40B4-BE49-F238E27FC236}">
                <a16:creationId xmlns:a16="http://schemas.microsoft.com/office/drawing/2014/main" id="{F7D7E56F-595E-BBB2-EC78-91C89B79A2F4}"/>
              </a:ext>
            </a:extLst>
          </p:cNvPr>
          <p:cNvSpPr>
            <a:spLocks noGrp="1"/>
          </p:cNvSpPr>
          <p:nvPr>
            <p:ph type="title"/>
          </p:nvPr>
        </p:nvSpPr>
        <p:spPr>
          <a:xfrm>
            <a:off x="429132" y="1444508"/>
            <a:ext cx="5565748" cy="691866"/>
          </a:xfrm>
          <a:prstGeom prst="rect">
            <a:avLst/>
          </a:prstGeom>
        </p:spPr>
        <p:txBody>
          <a:bodyPr/>
          <a:lstStyle>
            <a:lvl1pPr>
              <a:defRPr sz="2400" b="1" i="0">
                <a:latin typeface="Manrope" pitchFamily="2" charset="0"/>
                <a:cs typeface="Readex Pro Deca Medium" pitchFamily="2" charset="-78"/>
              </a:defRPr>
            </a:lvl1pPr>
          </a:lstStyle>
          <a:p>
            <a:r>
              <a:rPr lang="fr-FR"/>
              <a:t>Modifiez le style du titre</a:t>
            </a:r>
          </a:p>
        </p:txBody>
      </p:sp>
      <p:sp>
        <p:nvSpPr>
          <p:cNvPr id="5" name="Espace réservé du texte 4">
            <a:extLst>
              <a:ext uri="{FF2B5EF4-FFF2-40B4-BE49-F238E27FC236}">
                <a16:creationId xmlns:a16="http://schemas.microsoft.com/office/drawing/2014/main" id="{71EF3D82-4DB0-0D3C-DF2F-B57AFD97735C}"/>
              </a:ext>
            </a:extLst>
          </p:cNvPr>
          <p:cNvSpPr>
            <a:spLocks noGrp="1"/>
          </p:cNvSpPr>
          <p:nvPr>
            <p:ph type="body" sz="quarter" idx="16"/>
          </p:nvPr>
        </p:nvSpPr>
        <p:spPr>
          <a:xfrm>
            <a:off x="444979" y="2274391"/>
            <a:ext cx="5549900" cy="3359150"/>
          </a:xfrm>
          <a:prstGeom prst="rect">
            <a:avLst/>
          </a:prstGeom>
        </p:spPr>
        <p:txBody>
          <a:bodyPr/>
          <a:lstStyle>
            <a:lvl1pPr>
              <a:defRPr b="0" i="0">
                <a:latin typeface="Manrope" pitchFamily="2" charset="0"/>
              </a:defRPr>
            </a:lvl1pPr>
            <a:lvl2pPr>
              <a:defRPr b="0" i="0">
                <a:latin typeface="Manrope" pitchFamily="2" charset="0"/>
              </a:defRPr>
            </a:lvl2pPr>
            <a:lvl3pPr>
              <a:defRPr b="0" i="0">
                <a:latin typeface="Manrope" pitchFamily="2" charset="0"/>
              </a:defRPr>
            </a:lvl3pPr>
            <a:lvl4pPr>
              <a:defRPr b="0" i="0">
                <a:latin typeface="Manrope" pitchFamily="2" charset="0"/>
              </a:defRPr>
            </a:lvl4pPr>
            <a:lvl5pPr>
              <a:defRPr b="0" i="0">
                <a:latin typeface="Manrope"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pour une image  18">
            <a:extLst>
              <a:ext uri="{FF2B5EF4-FFF2-40B4-BE49-F238E27FC236}">
                <a16:creationId xmlns:a16="http://schemas.microsoft.com/office/drawing/2014/main" id="{9F13143B-1CC7-1663-B3F0-0E83406ECE27}"/>
              </a:ext>
            </a:extLst>
          </p:cNvPr>
          <p:cNvSpPr>
            <a:spLocks noGrp="1"/>
          </p:cNvSpPr>
          <p:nvPr>
            <p:ph type="pic" sz="quarter" idx="17"/>
          </p:nvPr>
        </p:nvSpPr>
        <p:spPr>
          <a:xfrm>
            <a:off x="9259746" y="1444508"/>
            <a:ext cx="2503121" cy="4189033"/>
          </a:xfrm>
          <a:prstGeom prst="rect">
            <a:avLst/>
          </a:prstGeom>
        </p:spPr>
        <p:txBody>
          <a:bodyPr/>
          <a:lstStyle/>
          <a:p>
            <a:endParaRPr lang="fr-FR"/>
          </a:p>
        </p:txBody>
      </p:sp>
      <p:sp>
        <p:nvSpPr>
          <p:cNvPr id="20" name="Espace réservé pour une image  18">
            <a:extLst>
              <a:ext uri="{FF2B5EF4-FFF2-40B4-BE49-F238E27FC236}">
                <a16:creationId xmlns:a16="http://schemas.microsoft.com/office/drawing/2014/main" id="{91EC5B11-2E0E-AAD1-1680-18DB81276065}"/>
              </a:ext>
            </a:extLst>
          </p:cNvPr>
          <p:cNvSpPr>
            <a:spLocks noGrp="1"/>
          </p:cNvSpPr>
          <p:nvPr>
            <p:ph type="pic" sz="quarter" idx="18"/>
          </p:nvPr>
        </p:nvSpPr>
        <p:spPr>
          <a:xfrm>
            <a:off x="6516546" y="1444508"/>
            <a:ext cx="2503121" cy="4189033"/>
          </a:xfrm>
          <a:prstGeom prst="rect">
            <a:avLst/>
          </a:prstGeom>
        </p:spPr>
        <p:txBody>
          <a:bodyPr/>
          <a:lstStyle/>
          <a:p>
            <a:endParaRPr lang="fr-FR"/>
          </a:p>
        </p:txBody>
      </p:sp>
    </p:spTree>
    <p:extLst>
      <p:ext uri="{BB962C8B-B14F-4D97-AF65-F5344CB8AC3E}">
        <p14:creationId xmlns:p14="http://schemas.microsoft.com/office/powerpoint/2010/main" val="735571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descr="Une image contenant Police, Graphique, noir, logo&#10;&#10;Description générée automatiquement">
            <a:extLst>
              <a:ext uri="{FF2B5EF4-FFF2-40B4-BE49-F238E27FC236}">
                <a16:creationId xmlns:a16="http://schemas.microsoft.com/office/drawing/2014/main" id="{5DE5E84C-7E6D-68B4-6CC8-EFA495030509}"/>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82145" y="6044587"/>
            <a:ext cx="974045" cy="410002"/>
          </a:xfrm>
          <a:prstGeom prst="rect">
            <a:avLst/>
          </a:prstGeom>
        </p:spPr>
      </p:pic>
    </p:spTree>
    <p:extLst>
      <p:ext uri="{BB962C8B-B14F-4D97-AF65-F5344CB8AC3E}">
        <p14:creationId xmlns:p14="http://schemas.microsoft.com/office/powerpoint/2010/main" val="1712240372"/>
      </p:ext>
    </p:extLst>
  </p:cSld>
  <p:clrMap bg1="lt1" tx1="dk1" bg2="lt2" tx2="dk2" accent1="accent1" accent2="accent2" accent3="accent3" accent4="accent4" accent5="accent5" accent6="accent6" hlink="hlink" folHlink="folHlink"/>
  <p:sldLayoutIdLst>
    <p:sldLayoutId id="2147483701" r:id="rId1"/>
    <p:sldLayoutId id="2147483697" r:id="rId2"/>
    <p:sldLayoutId id="2147483705" r:id="rId3"/>
    <p:sldLayoutId id="2147483699" r:id="rId4"/>
    <p:sldLayoutId id="2147483700"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15F2DE2E-5368-6F36-EACF-9305156C94AD}"/>
              </a:ext>
            </a:extLst>
          </p:cNvPr>
          <p:cNvSpPr txBox="1">
            <a:spLocks noChangeArrowheads="1"/>
          </p:cNvSpPr>
          <p:nvPr/>
        </p:nvSpPr>
        <p:spPr bwMode="auto">
          <a:xfrm>
            <a:off x="1077141" y="2401319"/>
            <a:ext cx="1030555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539750" indent="-539750">
              <a:spcBef>
                <a:spcPct val="20000"/>
              </a:spcBef>
              <a:buChar char="•"/>
              <a:tabLst>
                <a:tab pos="531813" algn="l"/>
              </a:tabLst>
              <a:defRPr sz="3200">
                <a:solidFill>
                  <a:schemeClr val="tx1"/>
                </a:solidFill>
                <a:latin typeface="Tahoma" pitchFamily="34" charset="0"/>
                <a:ea typeface="MS PGothic" pitchFamily="34" charset="-128"/>
              </a:defRPr>
            </a:lvl1pPr>
            <a:lvl2pPr marL="742950" indent="-285750">
              <a:spcBef>
                <a:spcPct val="20000"/>
              </a:spcBef>
              <a:buChar char="–"/>
              <a:tabLst>
                <a:tab pos="531813" algn="l"/>
              </a:tabLst>
              <a:defRPr sz="2800">
                <a:solidFill>
                  <a:schemeClr val="tx1"/>
                </a:solidFill>
                <a:latin typeface="Tahoma" pitchFamily="34" charset="0"/>
                <a:ea typeface="MS PGothic" pitchFamily="34" charset="-128"/>
              </a:defRPr>
            </a:lvl2pPr>
            <a:lvl3pPr marL="1143000" indent="-228600">
              <a:spcBef>
                <a:spcPct val="20000"/>
              </a:spcBef>
              <a:buChar char="•"/>
              <a:tabLst>
                <a:tab pos="531813" algn="l"/>
              </a:tabLst>
              <a:defRPr sz="2400">
                <a:solidFill>
                  <a:schemeClr val="tx1"/>
                </a:solidFill>
                <a:latin typeface="Tahoma" pitchFamily="34" charset="0"/>
                <a:ea typeface="MS PGothic" pitchFamily="34" charset="-128"/>
              </a:defRPr>
            </a:lvl3pPr>
            <a:lvl4pPr marL="1600200" indent="-228600">
              <a:spcBef>
                <a:spcPct val="20000"/>
              </a:spcBef>
              <a:buChar char="–"/>
              <a:tabLst>
                <a:tab pos="531813" algn="l"/>
              </a:tabLst>
              <a:defRPr sz="2000">
                <a:solidFill>
                  <a:schemeClr val="tx1"/>
                </a:solidFill>
                <a:latin typeface="Tahoma" pitchFamily="34" charset="0"/>
                <a:ea typeface="MS PGothic" pitchFamily="34" charset="-128"/>
              </a:defRPr>
            </a:lvl4pPr>
            <a:lvl5pPr marL="2057400" indent="-228600">
              <a:spcBef>
                <a:spcPct val="20000"/>
              </a:spcBef>
              <a:buChar char="»"/>
              <a:tabLst>
                <a:tab pos="531813" algn="l"/>
              </a:tabLst>
              <a:defRPr sz="2000">
                <a:solidFill>
                  <a:schemeClr val="tx1"/>
                </a:solidFill>
                <a:latin typeface="Tahoma" pitchFamily="34" charset="0"/>
                <a:ea typeface="MS PGothic" pitchFamily="34" charset="-128"/>
              </a:defRPr>
            </a:lvl5pPr>
            <a:lvl6pPr marL="25146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6pPr>
            <a:lvl7pPr marL="29718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7pPr>
            <a:lvl8pPr marL="34290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8pPr>
            <a:lvl9pPr marL="38862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9pPr>
          </a:lstStyle>
          <a:p>
            <a:pPr marL="0" indent="0" algn="ctr">
              <a:spcBef>
                <a:spcPct val="0"/>
              </a:spcBef>
              <a:buNone/>
              <a:tabLst>
                <a:tab pos="534988" algn="l"/>
              </a:tabLst>
              <a:defRPr/>
            </a:pPr>
            <a:r>
              <a:rPr lang="fr-CH" b="1" dirty="0">
                <a:latin typeface="Manrope" pitchFamily="2" charset="0"/>
                <a:ea typeface="MS PGothic"/>
                <a:cs typeface="Calibri"/>
              </a:rPr>
              <a:t>Introduction pour les Conseillères et Conseillers communaux</a:t>
            </a:r>
          </a:p>
          <a:p>
            <a:pPr marL="0" indent="0" algn="ctr">
              <a:spcBef>
                <a:spcPct val="0"/>
              </a:spcBef>
              <a:buNone/>
              <a:tabLst>
                <a:tab pos="534988" algn="l"/>
              </a:tabLst>
              <a:defRPr/>
            </a:pPr>
            <a:endParaRPr lang="fr-CH" b="1" dirty="0">
              <a:latin typeface="Manrope" pitchFamily="2" charset="0"/>
              <a:ea typeface="MS PGothic"/>
              <a:cs typeface="Calibri"/>
            </a:endParaRPr>
          </a:p>
          <a:p>
            <a:pPr marL="0" indent="0" algn="ctr">
              <a:spcBef>
                <a:spcPct val="0"/>
              </a:spcBef>
              <a:buNone/>
              <a:tabLst>
                <a:tab pos="534988" algn="l"/>
              </a:tabLst>
              <a:defRPr/>
            </a:pPr>
            <a:r>
              <a:rPr lang="fr-FR" altLang="de-DE" b="1" dirty="0">
                <a:latin typeface="Manrope" pitchFamily="2" charset="0"/>
                <a:ea typeface="MS PGothic"/>
                <a:cs typeface="Calibri"/>
              </a:rPr>
              <a:t>Fribourg – le 27 mai 2026</a:t>
            </a:r>
          </a:p>
        </p:txBody>
      </p:sp>
      <p:pic>
        <p:nvPicPr>
          <p:cNvPr id="4" name="Espace réservé pour une image  4" descr="Une image contenant texte, Police, logo, blanc&#10;&#10;Description générée automatiquement">
            <a:extLst>
              <a:ext uri="{FF2B5EF4-FFF2-40B4-BE49-F238E27FC236}">
                <a16:creationId xmlns:a16="http://schemas.microsoft.com/office/drawing/2014/main" id="{C0FB91CB-4A3C-B155-CBD0-35C6A864A342}"/>
              </a:ext>
            </a:extLst>
          </p:cNvPr>
          <p:cNvPicPr>
            <a:picLocks noChangeAspect="1"/>
          </p:cNvPicPr>
          <p:nvPr/>
        </p:nvPicPr>
        <p:blipFill>
          <a:blip r:embed="rId3" cstate="screen">
            <a:extLst>
              <a:ext uri="{28A0092B-C50C-407E-A947-70E740481C1C}">
                <a14:useLocalDpi xmlns:a14="http://schemas.microsoft.com/office/drawing/2010/main" val="0"/>
              </a:ext>
            </a:extLst>
          </a:blip>
          <a:srcRect t="7755" b="7755"/>
          <a:stretch>
            <a:fillRect/>
          </a:stretch>
        </p:blipFill>
        <p:spPr>
          <a:xfrm>
            <a:off x="391592" y="217774"/>
            <a:ext cx="2888983" cy="1027861"/>
          </a:xfrm>
          <a:prstGeom prst="rect">
            <a:avLst/>
          </a:prstGeom>
        </p:spPr>
      </p:pic>
      <p:pic>
        <p:nvPicPr>
          <p:cNvPr id="6" name="Picture 2" descr="Stiftung Papiliorama – Papiliorama">
            <a:extLst>
              <a:ext uri="{FF2B5EF4-FFF2-40B4-BE49-F238E27FC236}">
                <a16:creationId xmlns:a16="http://schemas.microsoft.com/office/drawing/2014/main" id="{2ABBA87B-1FC1-05D0-90BB-6CFD17D9182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b="16073"/>
          <a:stretch/>
        </p:blipFill>
        <p:spPr bwMode="auto">
          <a:xfrm>
            <a:off x="9488129" y="286601"/>
            <a:ext cx="2312279" cy="82267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silhouette, panorama, noir et blanc, ciel&#10;&#10;Description générée automatiquement">
            <a:extLst>
              <a:ext uri="{FF2B5EF4-FFF2-40B4-BE49-F238E27FC236}">
                <a16:creationId xmlns:a16="http://schemas.microsoft.com/office/drawing/2014/main" id="{4C6A05C1-FFA7-BBDB-A4EA-2EAC23D7475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 y="5263019"/>
            <a:ext cx="12191999" cy="1594981"/>
          </a:xfrm>
          <a:prstGeom prst="rect">
            <a:avLst/>
          </a:prstGeom>
        </p:spPr>
      </p:pic>
    </p:spTree>
    <p:extLst>
      <p:ext uri="{BB962C8B-B14F-4D97-AF65-F5344CB8AC3E}">
        <p14:creationId xmlns:p14="http://schemas.microsoft.com/office/powerpoint/2010/main" val="358706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7262-9ED8-0C66-155A-677EC82900E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11D9C57-DF8B-826D-5304-1270FD4D2EB7}"/>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D2F6692C-B5B0-F0BE-94F3-9A6DE129A8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852F9C07-5093-F025-6D54-AA77E601FC81}"/>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942266FF-D9EA-2210-9204-ED5ED3FF6429}"/>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b="1"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E3088754-7612-A51C-A7AD-8934B0216357}"/>
              </a:ext>
            </a:extLst>
          </p:cNvPr>
          <p:cNvSpPr/>
          <p:nvPr/>
        </p:nvSpPr>
        <p:spPr>
          <a:xfrm>
            <a:off x="0" y="2584563"/>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8079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1E771-33EC-EE5E-0E7B-3D56E36AD73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FAED71F-A24A-69E9-20F7-65077C7D6A38}"/>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Différents rôles au sein du Conseil communal</a:t>
            </a:r>
          </a:p>
        </p:txBody>
      </p:sp>
      <p:pic>
        <p:nvPicPr>
          <p:cNvPr id="6" name="Image 5" descr="Une image contenant Police, Graphique, noir, logo&#10;&#10;Description générée automatiquement">
            <a:extLst>
              <a:ext uri="{FF2B5EF4-FFF2-40B4-BE49-F238E27FC236}">
                <a16:creationId xmlns:a16="http://schemas.microsoft.com/office/drawing/2014/main" id="{3C2721A6-A800-2889-07BB-43B431402F8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15C38851-9257-CBEE-8EF1-44BBCCBEE29B}"/>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F22AA3B-50AF-F9C9-16CB-DA13D9043997}"/>
              </a:ext>
            </a:extLst>
          </p:cNvPr>
          <p:cNvSpPr txBox="1"/>
          <p:nvPr/>
        </p:nvSpPr>
        <p:spPr>
          <a:xfrm>
            <a:off x="511642" y="2991278"/>
            <a:ext cx="10638139" cy="3433440"/>
          </a:xfrm>
          <a:prstGeom prst="rect">
            <a:avLst/>
          </a:prstGeom>
          <a:noFill/>
        </p:spPr>
        <p:txBody>
          <a:bodyPr wrap="square">
            <a:spAutoFit/>
          </a:bodyPr>
          <a:lstStyle/>
          <a:p>
            <a:pPr>
              <a:lnSpc>
                <a:spcPct val="107000"/>
              </a:lnSpc>
              <a:spcAft>
                <a:spcPts val="800"/>
              </a:spcAft>
            </a:pPr>
            <a:r>
              <a:rPr lang="fr-CH" sz="1600" kern="100" dirty="0">
                <a:latin typeface="Manrope" pitchFamily="2" charset="0"/>
                <a:ea typeface="Aptos" panose="020B0004020202020204" pitchFamily="34" charset="0"/>
                <a:cs typeface="Times New Roman" panose="02020603050405020304" pitchFamily="18" charset="0"/>
              </a:rPr>
              <a:t>Les décisions que prend le Conseil communal sont prises par l’ensemble de ses membres. En ce sens, tous les membres du Conseil communal sont égaux, </a:t>
            </a:r>
            <a:r>
              <a:rPr lang="fr-CH" sz="1600" b="1" kern="100" dirty="0">
                <a:latin typeface="Manrope" pitchFamily="2" charset="0"/>
                <a:ea typeface="Aptos" panose="020B0004020202020204" pitchFamily="34" charset="0"/>
                <a:cs typeface="Times New Roman" panose="02020603050405020304" pitchFamily="18" charset="0"/>
              </a:rPr>
              <a:t>disposant du même poids</a:t>
            </a:r>
            <a:r>
              <a:rPr lang="fr-CH" sz="1600" kern="100" dirty="0">
                <a:latin typeface="Manrope" pitchFamily="2" charset="0"/>
                <a:ea typeface="Aptos" panose="020B0004020202020204" pitchFamily="34" charset="0"/>
                <a:cs typeface="Times New Roman" panose="02020603050405020304" pitchFamily="18" charset="0"/>
              </a:rPr>
              <a:t>. En cas d’égalité, le président de séance départage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64 al. 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 Syndic/la Syndique a toutefois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un rôle et une responsabilité spécifique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61a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endParaRPr lang="fr-CH" sz="1600"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Il</a:t>
            </a:r>
            <a:r>
              <a:rPr lang="fr-CH" sz="1600" kern="100" dirty="0">
                <a:latin typeface="Manrope" pitchFamily="2" charset="0"/>
                <a:ea typeface="Aptos" panose="020B0004020202020204" pitchFamily="34" charset="0"/>
                <a:cs typeface="Times New Roman" panose="02020603050405020304" pitchFamily="18" charset="0"/>
              </a:rPr>
              <a:t>/elle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dirige les séance du Conse</a:t>
            </a:r>
            <a:r>
              <a:rPr lang="fr-CH" sz="1600" kern="100" dirty="0">
                <a:latin typeface="Manrope" pitchFamily="2" charset="0"/>
                <a:ea typeface="Aptos" panose="020B0004020202020204" pitchFamily="34" charset="0"/>
                <a:cs typeface="Times New Roman" panose="02020603050405020304" pitchFamily="18" charset="0"/>
              </a:rPr>
              <a:t>il communal.</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Il/elle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veille au bon fonctionnement d</a:t>
            </a:r>
            <a:r>
              <a:rPr lang="fr-CH" sz="1600" kern="100" dirty="0">
                <a:latin typeface="Manrope" pitchFamily="2" charset="0"/>
                <a:ea typeface="Aptos" panose="020B0004020202020204" pitchFamily="34" charset="0"/>
                <a:cs typeface="Times New Roman" panose="02020603050405020304" pitchFamily="18" charset="0"/>
              </a:rPr>
              <a:t>u Conseil communal et de l’administration communale.</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Il/elle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prend les </a:t>
            </a:r>
            <a:r>
              <a:rPr lang="fr-CH" sz="1600" kern="100" dirty="0">
                <a:latin typeface="Manrope" pitchFamily="2" charset="0"/>
                <a:ea typeface="Aptos" panose="020B0004020202020204" pitchFamily="34" charset="0"/>
                <a:cs typeface="Times New Roman" panose="02020603050405020304" pitchFamily="18" charset="0"/>
              </a:rPr>
              <a:t>mesures nécessaires en cas d’irrégularités (cf.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chapitre « Surveillance » ci-après</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En cas d’absence ou de récusation, </a:t>
            </a:r>
            <a:r>
              <a:rPr lang="fr-CH" sz="1600" kern="100" dirty="0">
                <a:latin typeface="Manrope" pitchFamily="2" charset="0"/>
                <a:ea typeface="Aptos" panose="020B0004020202020204" pitchFamily="34" charset="0"/>
                <a:cs typeface="Times New Roman" panose="02020603050405020304" pitchFamily="18" charset="0"/>
              </a:rPr>
              <a:t>il/elle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est remplacé(e) par le </a:t>
            </a:r>
            <a:r>
              <a:rPr lang="fr-CH" sz="1600" kern="100" dirty="0">
                <a:latin typeface="Manrope" pitchFamily="2" charset="0"/>
                <a:ea typeface="Aptos" panose="020B0004020202020204" pitchFamily="34" charset="0"/>
                <a:cs typeface="Times New Roman" panose="02020603050405020304" pitchFamily="18" charset="0"/>
              </a:rPr>
              <a:t>Vice-Syndic/la Vice-syndique ou, le cas échéant, par un autre membre désigné par le Conseil communal.</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Il/elle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préside l’Assemblée communale (art. 13 </a:t>
            </a:r>
            <a:r>
              <a:rPr lang="fr-CH" sz="1600" b="0" kern="100" dirty="0" err="1">
                <a:solidFill>
                  <a:schemeClr val="tx1"/>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31E5A1CE-B0DC-C788-F1D2-BBDB3FE6723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B91F5DAB-4826-7C11-6912-59C00711F43A}"/>
              </a:ext>
            </a:extLst>
          </p:cNvPr>
          <p:cNvSpPr/>
          <p:nvPr/>
        </p:nvSpPr>
        <p:spPr>
          <a:xfrm>
            <a:off x="1223766" y="1519170"/>
            <a:ext cx="2506015" cy="1062106"/>
          </a:xfrm>
          <a:prstGeom prst="roundRect">
            <a:avLst/>
          </a:prstGeom>
          <a:solidFill>
            <a:srgbClr val="D0445E"/>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Syndic/Syndique</a:t>
            </a:r>
          </a:p>
        </p:txBody>
      </p:sp>
      <p:sp>
        <p:nvSpPr>
          <p:cNvPr id="13" name="Rectangle : coins arrondis 12">
            <a:extLst>
              <a:ext uri="{FF2B5EF4-FFF2-40B4-BE49-F238E27FC236}">
                <a16:creationId xmlns:a16="http://schemas.microsoft.com/office/drawing/2014/main" id="{87681AE4-2915-69ED-5963-35E7D31B808C}"/>
              </a:ext>
            </a:extLst>
          </p:cNvPr>
          <p:cNvSpPr/>
          <p:nvPr/>
        </p:nvSpPr>
        <p:spPr>
          <a:xfrm>
            <a:off x="4752779" y="1519170"/>
            <a:ext cx="2506015" cy="1062106"/>
          </a:xfrm>
          <a:prstGeom prst="roundRect">
            <a:avLst/>
          </a:prstGeom>
          <a:solidFill>
            <a:srgbClr val="ED6964"/>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Vice-Syndic / Vice-Syndique</a:t>
            </a:r>
          </a:p>
        </p:txBody>
      </p:sp>
      <p:sp>
        <p:nvSpPr>
          <p:cNvPr id="14" name="Rectangle : coins arrondis 13">
            <a:extLst>
              <a:ext uri="{FF2B5EF4-FFF2-40B4-BE49-F238E27FC236}">
                <a16:creationId xmlns:a16="http://schemas.microsoft.com/office/drawing/2014/main" id="{97DDFA7A-6404-181A-5CE9-74F7EEEC962A}"/>
              </a:ext>
            </a:extLst>
          </p:cNvPr>
          <p:cNvSpPr/>
          <p:nvPr/>
        </p:nvSpPr>
        <p:spPr>
          <a:xfrm>
            <a:off x="8281792" y="1519170"/>
            <a:ext cx="2506015" cy="1062106"/>
          </a:xfrm>
          <a:prstGeom prst="roundRect">
            <a:avLst/>
          </a:prstGeom>
          <a:solidFill>
            <a:srgbClr val="F7B280"/>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Conseiller communal / Conseillère communale</a:t>
            </a:r>
          </a:p>
        </p:txBody>
      </p:sp>
    </p:spTree>
    <p:extLst>
      <p:ext uri="{BB962C8B-B14F-4D97-AF65-F5344CB8AC3E}">
        <p14:creationId xmlns:p14="http://schemas.microsoft.com/office/powerpoint/2010/main" val="44655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A9DB-ADF2-8363-8CED-E347D915F1E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EFC210F-3852-8639-BA22-837791D8253E}"/>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Missions du Conseil communal (diriger et administrer la Commune ; </a:t>
            </a:r>
            <a:r>
              <a:rPr lang="fr-CH" b="0" i="1" dirty="0">
                <a:solidFill>
                  <a:srgbClr val="D0445E"/>
                </a:solidFill>
              </a:rPr>
              <a:t>art. 60 </a:t>
            </a:r>
            <a:r>
              <a:rPr lang="fr-CH" b="0" i="1" dirty="0" err="1">
                <a:solidFill>
                  <a:srgbClr val="D0445E"/>
                </a:solidFill>
              </a:rPr>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9ED3C4C4-7B7E-4370-D99B-AFC335CB0F4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8F320D87-78FE-DDE9-4935-987CA80C2AD9}"/>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BEE50A8C-AD21-A6AC-3EBE-0DCADB812CC8}"/>
              </a:ext>
            </a:extLst>
          </p:cNvPr>
          <p:cNvSpPr txBox="1"/>
          <p:nvPr/>
        </p:nvSpPr>
        <p:spPr>
          <a:xfrm>
            <a:off x="511642" y="1519169"/>
            <a:ext cx="10541162" cy="4268156"/>
          </a:xfrm>
          <a:prstGeom prst="rect">
            <a:avLst/>
          </a:prstGeom>
          <a:noFill/>
        </p:spPr>
        <p:txBody>
          <a:bodyPr wrap="square">
            <a:spAutoFit/>
          </a:bodyPr>
          <a:lstStyle/>
          <a:p>
            <a:pPr>
              <a:lnSpc>
                <a:spcPct val="107000"/>
              </a:lnSpc>
              <a:spcAft>
                <a:spcPts val="800"/>
              </a:spcAft>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Le Conseil communal dirige et administre la commune. Il la représente enver</a:t>
            </a:r>
            <a:r>
              <a:rPr lang="fr-CH" sz="1600" b="1" kern="100" dirty="0">
                <a:latin typeface="Manrope" pitchFamily="2" charset="0"/>
                <a:ea typeface="Aptos" panose="020B0004020202020204" pitchFamily="34" charset="0"/>
                <a:cs typeface="Times New Roman" panose="02020603050405020304" pitchFamily="18" charset="0"/>
              </a:rPr>
              <a:t>s les tiers.</a:t>
            </a:r>
          </a:p>
          <a:p>
            <a:pPr>
              <a:lnSpc>
                <a:spcPct val="107000"/>
              </a:lnSpc>
              <a:spcAft>
                <a:spcPts val="800"/>
              </a:spcAft>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Il </a:t>
            </a:r>
            <a:r>
              <a:rPr lang="fr-CH" sz="1600" kern="100" dirty="0">
                <a:latin typeface="Manrope" pitchFamily="2" charset="0"/>
                <a:ea typeface="Aptos" panose="020B0004020202020204" pitchFamily="34" charset="0"/>
                <a:cs typeface="Times New Roman" panose="02020603050405020304" pitchFamily="18" charset="0"/>
              </a:rPr>
              <a:t>lui incombe notamment, sous réserve des attributions du législatif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60 al. 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de préparer les objets à traiter par le législatif et d’exécuter ses décisions</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de gérer les biens communaux</a:t>
            </a:r>
          </a:p>
          <a:p>
            <a:pPr marL="285750" indent="-285750">
              <a:lnSpc>
                <a:spcPct val="107000"/>
              </a:lnSpc>
              <a:spcAft>
                <a:spcPts val="800"/>
              </a:spcAft>
              <a:buFont typeface="Arial" panose="020B0604020202020204" pitchFamily="34" charset="0"/>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d’administrer les services</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de veiller à l’ordre et à la sécurité publics sur le territoire de la commune et de prendre les mesures exigées par un état de nécessité</a:t>
            </a:r>
          </a:p>
          <a:p>
            <a:pPr marL="285750" indent="-285750">
              <a:lnSpc>
                <a:spcPct val="107000"/>
              </a:lnSpc>
              <a:spcAft>
                <a:spcPts val="800"/>
              </a:spcAft>
              <a:buFont typeface="Arial" panose="020B0604020202020204" pitchFamily="34" charset="0"/>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d’engager le personnel communal, de fixer son traitement et de surveiller son activité</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de soutenir les procès auxquels la commune est partie</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de délivrer les certificats prévus par la loi</a:t>
            </a:r>
          </a:p>
          <a:p>
            <a:pPr marL="285750" indent="-285750">
              <a:lnSpc>
                <a:spcPct val="107000"/>
              </a:lnSpc>
              <a:spcAft>
                <a:spcPts val="800"/>
              </a:spcAft>
              <a:buFont typeface="Arial" panose="020B0604020202020204" pitchFamily="34" charset="0"/>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de prononcer les amendes prévues par les règlements communaux</a:t>
            </a:r>
          </a:p>
          <a:p>
            <a:pPr marL="285750" indent="-285750">
              <a:lnSpc>
                <a:spcPct val="107000"/>
              </a:lnSpc>
              <a:spcAft>
                <a:spcPts val="800"/>
              </a:spcAft>
              <a:buFont typeface="Arial" panose="020B0604020202020204" pitchFamily="34" charset="0"/>
              <a:buChar char="•"/>
            </a:pPr>
            <a:r>
              <a:rPr lang="fr-CH" sz="1600" b="0" kern="100" dirty="0">
                <a:latin typeface="Manrope" pitchFamily="2" charset="0"/>
                <a:ea typeface="Aptos" panose="020B0004020202020204" pitchFamily="34" charset="0"/>
                <a:cs typeface="Times New Roman" panose="02020603050405020304" pitchFamily="18" charset="0"/>
              </a:rPr>
              <a:t>d’assurer l’information au public</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A9C290F5-45CD-7F0B-6FD4-35BCB9FB66F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4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62CC3-C6F4-107F-DECE-F0257181617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AB79E5C-A0D0-921A-5217-BAE0360EF430}"/>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Missions du Conseil communal (diriger et administrer la Commune ; art. 60 </a:t>
            </a:r>
            <a:r>
              <a:rPr lang="fr-CH" b="0" i="1" dirty="0" err="1"/>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A001D7F4-9414-0BC0-3CC9-ED266F8753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1405DA0D-5018-DAD9-590F-710964844A78}"/>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6388FDD-A8BF-B3E4-22C1-21CE266823E4}"/>
              </a:ext>
            </a:extLst>
          </p:cNvPr>
          <p:cNvSpPr txBox="1"/>
          <p:nvPr/>
        </p:nvSpPr>
        <p:spPr>
          <a:xfrm>
            <a:off x="511642" y="1519169"/>
            <a:ext cx="10541162" cy="4429033"/>
          </a:xfrm>
          <a:prstGeom prst="rect">
            <a:avLst/>
          </a:prstGeom>
          <a:noFill/>
        </p:spPr>
        <p:txBody>
          <a:bodyPr wrap="square">
            <a:spAutoFit/>
          </a:bodyPr>
          <a:lstStyle/>
          <a:p>
            <a:pPr>
              <a:lnSpc>
                <a:spcPct val="107000"/>
              </a:lnSpc>
              <a:spcAft>
                <a:spcPts val="800"/>
              </a:spcAft>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Le Conseil communal dirige et administre la commune. Il la représente enver</a:t>
            </a:r>
            <a:r>
              <a:rPr lang="fr-CH" sz="1600" b="1" kern="100" dirty="0">
                <a:latin typeface="Manrope" pitchFamily="2" charset="0"/>
                <a:ea typeface="Aptos" panose="020B0004020202020204" pitchFamily="34" charset="0"/>
                <a:cs typeface="Times New Roman" panose="02020603050405020304" pitchFamily="18" charset="0"/>
              </a:rPr>
              <a:t>s les tiers.</a:t>
            </a:r>
          </a:p>
          <a:p>
            <a:pPr>
              <a:lnSpc>
                <a:spcPct val="107000"/>
              </a:lnSpc>
              <a:spcAft>
                <a:spcPts val="800"/>
              </a:spcAft>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Il </a:t>
            </a:r>
            <a:r>
              <a:rPr lang="fr-CH" sz="1600" kern="100" dirty="0">
                <a:latin typeface="Manrope" pitchFamily="2" charset="0"/>
                <a:ea typeface="Aptos" panose="020B0004020202020204" pitchFamily="34" charset="0"/>
                <a:cs typeface="Times New Roman" panose="02020603050405020304" pitchFamily="18" charset="0"/>
              </a:rPr>
              <a:t>lui incombe notamment, sous réserve des attributions du législatif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60 al. 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 (</a:t>
            </a:r>
            <a:r>
              <a:rPr lang="fr-CH" sz="1600" b="1" kern="100" dirty="0">
                <a:latin typeface="Manrope" pitchFamily="2" charset="0"/>
                <a:ea typeface="Aptos" panose="020B0004020202020204" pitchFamily="34" charset="0"/>
                <a:cs typeface="Times New Roman" panose="02020603050405020304" pitchFamily="18" charset="0"/>
              </a:rPr>
              <a:t>SUITE</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de décider l’octroi du droit de cité communal, conformément à la loi sur le droit de cité fribourgeois</a:t>
            </a:r>
          </a:p>
          <a:p>
            <a:pPr marL="285750" indent="-285750">
              <a:lnSpc>
                <a:spcPct val="107000"/>
              </a:lnSpc>
              <a:spcAft>
                <a:spcPts val="800"/>
              </a:spcAft>
              <a:buFont typeface="Arial" panose="020B0604020202020204" pitchFamily="34" charset="0"/>
              <a:buChar char="•"/>
            </a:pPr>
            <a:r>
              <a:rPr lang="fr-CH" sz="1600" b="0" kern="100" dirty="0">
                <a:latin typeface="Manrope" pitchFamily="2" charset="0"/>
                <a:ea typeface="Aptos" panose="020B0004020202020204" pitchFamily="34" charset="0"/>
                <a:cs typeface="Times New Roman" panose="02020603050405020304" pitchFamily="18" charset="0"/>
              </a:rPr>
              <a:t>de proposer</a:t>
            </a:r>
            <a:r>
              <a:rPr lang="fr-CH" sz="1600" kern="100" dirty="0">
                <a:latin typeface="Manrope" pitchFamily="2" charset="0"/>
                <a:ea typeface="Aptos" panose="020B0004020202020204" pitchFamily="34" charset="0"/>
                <a:cs typeface="Times New Roman" panose="02020603050405020304" pitchFamily="18" charset="0"/>
              </a:rPr>
              <a:t>, le cas échéant, une fusion de communes</a:t>
            </a:r>
          </a:p>
          <a:p>
            <a:pPr marL="285750"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de décider de la mise en place d’un système de vidéosurveillance </a:t>
            </a:r>
            <a:r>
              <a:rPr lang="fr-CH" sz="1600" kern="100" dirty="0">
                <a:latin typeface="Manrope" pitchFamily="2" charset="0"/>
                <a:ea typeface="Aptos" panose="020B0004020202020204" pitchFamily="34" charset="0"/>
                <a:cs typeface="Times New Roman" panose="02020603050405020304" pitchFamily="18" charset="0"/>
              </a:rPr>
              <a:t>portant sur le domaine public et d’adopter le règlement d’utilisation dudit système</a:t>
            </a:r>
          </a:p>
          <a:p>
            <a:pPr marL="285750"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d’assurer l’a</a:t>
            </a:r>
            <a:r>
              <a:rPr lang="fr-CH" sz="1600" kern="100" dirty="0">
                <a:latin typeface="Manrope" pitchFamily="2" charset="0"/>
                <a:ea typeface="Aptos" panose="020B0004020202020204" pitchFamily="34" charset="0"/>
                <a:cs typeface="Times New Roman" panose="02020603050405020304" pitchFamily="18" charset="0"/>
              </a:rPr>
              <a:t>rchivage des documents produits ou reçus par la commune et de veiller à la constitution et à la conservation des archives historiques de la commune (</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art. 103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LCo</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t>
            </a:r>
            <a:endParaRPr lang="fr-CH" sz="1600"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Chaque membre du Conseil communal se voit attribuer un Dicastère dont il a la responsabilité, en tant que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Chef-fe</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 de Dicastère</a:t>
            </a:r>
            <a:r>
              <a:rPr lang="fr-CH" sz="1600" b="1"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Un cahier des charges permet de préciser les attributions de chaque Dicastère.</a:t>
            </a:r>
          </a:p>
          <a:p>
            <a:pPr marL="285750"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Un Dicastère </a:t>
            </a:r>
            <a:r>
              <a:rPr lang="fr-CH" sz="1600" kern="100" dirty="0">
                <a:latin typeface="Manrope" pitchFamily="2" charset="0"/>
                <a:ea typeface="Aptos" panose="020B0004020202020204" pitchFamily="34" charset="0"/>
                <a:cs typeface="Times New Roman" panose="02020603050405020304" pitchFamily="18" charset="0"/>
              </a:rPr>
              <a:t>(ou un service) peut se voir attribuer des délégations de compétence, dans le respect des lois et règlements.</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840FC561-1031-EA78-1204-F04C8C5F7D26}"/>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19715-67E3-B7E6-4C7F-F1A132749F6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00826D1-6150-861A-7B80-FCDE0672AEBC}"/>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Rôle stratégique de l’exécutif communal</a:t>
            </a:r>
          </a:p>
        </p:txBody>
      </p:sp>
      <p:pic>
        <p:nvPicPr>
          <p:cNvPr id="6" name="Image 5" descr="Une image contenant Police, Graphique, noir, logo&#10;&#10;Description générée automatiquement">
            <a:extLst>
              <a:ext uri="{FF2B5EF4-FFF2-40B4-BE49-F238E27FC236}">
                <a16:creationId xmlns:a16="http://schemas.microsoft.com/office/drawing/2014/main" id="{7DA206FA-4818-8D35-6D44-4B2D230AB16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9FA0A82-DA2D-B15F-29A6-76C19F57EA05}"/>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B91C915B-7A48-2CA4-26B8-18A9D8FB120B}"/>
              </a:ext>
            </a:extLst>
          </p:cNvPr>
          <p:cNvSpPr txBox="1"/>
          <p:nvPr/>
        </p:nvSpPr>
        <p:spPr>
          <a:xfrm>
            <a:off x="511642" y="1519168"/>
            <a:ext cx="5253499" cy="3857787"/>
          </a:xfrm>
          <a:prstGeom prst="rect">
            <a:avLst/>
          </a:prstGeom>
          <a:noFill/>
        </p:spPr>
        <p:txBody>
          <a:bodyPr wrap="square">
            <a:spAutoFit/>
          </a:bodyPr>
          <a:lstStyle/>
          <a:p>
            <a:pPr>
              <a:lnSpc>
                <a:spcPct val="107000"/>
              </a:lnSpc>
              <a:spcAft>
                <a:spcPts val="800"/>
              </a:spcAft>
            </a:pPr>
            <a:endParaRPr lang="fr-CH" sz="12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kern="100" dirty="0">
                <a:latin typeface="Manrope" pitchFamily="2" charset="0"/>
                <a:ea typeface="Aptos" panose="020B0004020202020204" pitchFamily="34" charset="0"/>
                <a:cs typeface="Times New Roman" panose="02020603050405020304" pitchFamily="18" charset="0"/>
              </a:rPr>
              <a:t>Le Conseil communal est le moteur de la Commune.</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Il lui revient de définir les orientations/priorités politiques de la Commune et de les soutenir.</a:t>
            </a:r>
          </a:p>
          <a:p>
            <a:pPr>
              <a:lnSpc>
                <a:spcPct val="107000"/>
              </a:lnSpc>
              <a:spcAft>
                <a:spcPts val="800"/>
              </a:spcAft>
            </a:pPr>
            <a:r>
              <a:rPr lang="fr-CH" sz="1600" kern="100" dirty="0">
                <a:latin typeface="Manrope" pitchFamily="2" charset="0"/>
                <a:ea typeface="Aptos" panose="020B0004020202020204" pitchFamily="34" charset="0"/>
                <a:cs typeface="Times New Roman" panose="02020603050405020304" pitchFamily="18" charset="0"/>
              </a:rPr>
              <a:t>Concrètement, il établit généralement un</a:t>
            </a:r>
            <a:r>
              <a:rPr lang="fr-CH" sz="1600" b="1" kern="100" dirty="0">
                <a:latin typeface="Manrope" pitchFamily="2" charset="0"/>
                <a:ea typeface="Aptos" panose="020B0004020202020204" pitchFamily="34" charset="0"/>
                <a:cs typeface="Times New Roman" panose="02020603050405020304" pitchFamily="18" charset="0"/>
              </a:rPr>
              <a:t> programme de législature</a:t>
            </a:r>
            <a:r>
              <a:rPr lang="fr-CH" sz="1600" kern="100" dirty="0">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Celui-ci fixe les </a:t>
            </a:r>
            <a:r>
              <a:rPr lang="fr-CH" sz="1600" kern="100" dirty="0">
                <a:latin typeface="Manrope" pitchFamily="2" charset="0"/>
                <a:ea typeface="Aptos" panose="020B0004020202020204" pitchFamily="34" charset="0"/>
                <a:cs typeface="Times New Roman" panose="02020603050405020304" pitchFamily="18" charset="0"/>
              </a:rPr>
              <a:t>lignes directrices de la législature avec des objectifs et des actions concrètes/prioritaires.</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Il s’agit d’une déclaration d’intention, relevant notamment les projets entamés et ceux qui sont projetés --&gt; liens avec la planification des investissements.</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0F281B5C-AB87-B52B-18DF-3F53B315C93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977A7FB-E9C3-FD53-4E73-8CDF60270C18}"/>
              </a:ext>
            </a:extLst>
          </p:cNvPr>
          <p:cNvPicPr>
            <a:picLocks noChangeAspect="1"/>
          </p:cNvPicPr>
          <p:nvPr/>
        </p:nvPicPr>
        <p:blipFill>
          <a:blip r:embed="rId5"/>
          <a:stretch>
            <a:fillRect/>
          </a:stretch>
        </p:blipFill>
        <p:spPr>
          <a:xfrm>
            <a:off x="6125441" y="1580199"/>
            <a:ext cx="5560730" cy="3697599"/>
          </a:xfrm>
          <a:prstGeom prst="rect">
            <a:avLst/>
          </a:prstGeom>
        </p:spPr>
      </p:pic>
    </p:spTree>
    <p:extLst>
      <p:ext uri="{BB962C8B-B14F-4D97-AF65-F5344CB8AC3E}">
        <p14:creationId xmlns:p14="http://schemas.microsoft.com/office/powerpoint/2010/main" val="237152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84B03-ED85-3B1F-F52C-1DEBCE96D31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FF25012-FCA7-29A4-0CBE-A73F5DC69560}"/>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Commissions du Conseil communal</a:t>
            </a:r>
          </a:p>
        </p:txBody>
      </p:sp>
      <p:pic>
        <p:nvPicPr>
          <p:cNvPr id="6" name="Image 5" descr="Une image contenant Police, Graphique, noir, logo&#10;&#10;Description générée automatiquement">
            <a:extLst>
              <a:ext uri="{FF2B5EF4-FFF2-40B4-BE49-F238E27FC236}">
                <a16:creationId xmlns:a16="http://schemas.microsoft.com/office/drawing/2014/main" id="{901E3C3C-40D1-E408-99E5-616EC1248E7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72F1E1E-79F7-FD98-C004-6230D9384FA4}"/>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C7AC52A-1E64-74CB-2781-7E6882FADE76}"/>
              </a:ext>
            </a:extLst>
          </p:cNvPr>
          <p:cNvSpPr txBox="1"/>
          <p:nvPr/>
        </p:nvSpPr>
        <p:spPr>
          <a:xfrm>
            <a:off x="6471552" y="833796"/>
            <a:ext cx="5033836" cy="6158032"/>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Il y a différents types de commissions communales:</a:t>
            </a:r>
          </a:p>
          <a:p>
            <a:pPr marL="452438" lvl="1" indent="-276225">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Les commissions </a:t>
            </a:r>
            <a:r>
              <a:rPr lang="fr-CH" sz="1600" b="1" kern="100" dirty="0">
                <a:latin typeface="Manrope" pitchFamily="2" charset="0"/>
                <a:ea typeface="Aptos" panose="020B0004020202020204" pitchFamily="34" charset="0"/>
                <a:cs typeface="Times New Roman" panose="02020603050405020304" pitchFamily="18" charset="0"/>
              </a:rPr>
              <a:t>obligatoires </a:t>
            </a:r>
            <a:r>
              <a:rPr lang="fr-CH" sz="1600" kern="100" dirty="0">
                <a:latin typeface="Manrope" pitchFamily="2" charset="0"/>
                <a:ea typeface="Aptos" panose="020B0004020202020204" pitchFamily="34" charset="0"/>
                <a:cs typeface="Times New Roman" panose="02020603050405020304" pitchFamily="18" charset="0"/>
              </a:rPr>
              <a:t>: elles sont déterminées par la législation spéciale (</a:t>
            </a:r>
            <a:r>
              <a:rPr lang="fr-CH" sz="1600" i="1" kern="100" dirty="0">
                <a:latin typeface="Manrope" pitchFamily="2" charset="0"/>
                <a:ea typeface="Aptos" panose="020B0004020202020204" pitchFamily="34" charset="0"/>
                <a:cs typeface="Times New Roman" panose="02020603050405020304" pitchFamily="18" charset="0"/>
              </a:rPr>
              <a:t>finances [CG]</a:t>
            </a:r>
            <a:r>
              <a:rPr lang="fr-CH" sz="1600" kern="100" dirty="0">
                <a:latin typeface="Manrope" pitchFamily="2" charset="0"/>
                <a:ea typeface="Aptos" panose="020B0004020202020204" pitchFamily="34" charset="0"/>
                <a:cs typeface="Times New Roman" panose="02020603050405020304" pitchFamily="18" charset="0"/>
              </a:rPr>
              <a:t>, </a:t>
            </a:r>
            <a:r>
              <a:rPr lang="fr-CH" sz="1600" i="1" kern="100" dirty="0">
                <a:latin typeface="Manrope" pitchFamily="2" charset="0"/>
                <a:ea typeface="Aptos" panose="020B0004020202020204" pitchFamily="34" charset="0"/>
                <a:cs typeface="Times New Roman" panose="02020603050405020304" pitchFamily="18" charset="0"/>
              </a:rPr>
              <a:t>aménagement du territoire [CC]</a:t>
            </a:r>
            <a:r>
              <a:rPr lang="fr-CH" sz="1600" kern="100" dirty="0">
                <a:latin typeface="Manrope" pitchFamily="2" charset="0"/>
                <a:ea typeface="Aptos" panose="020B0004020202020204" pitchFamily="34" charset="0"/>
                <a:cs typeface="Times New Roman" panose="02020603050405020304" pitchFamily="18" charset="0"/>
              </a:rPr>
              <a:t>, </a:t>
            </a:r>
            <a:r>
              <a:rPr lang="fr-CH" sz="1600" i="1" kern="100" dirty="0">
                <a:latin typeface="Manrope" pitchFamily="2" charset="0"/>
                <a:ea typeface="Aptos" panose="020B0004020202020204" pitchFamily="34" charset="0"/>
                <a:cs typeface="Times New Roman" panose="02020603050405020304" pitchFamily="18" charset="0"/>
              </a:rPr>
              <a:t>naturalisation [CC], énergie [CC]</a:t>
            </a:r>
            <a:r>
              <a:rPr lang="fr-CH" sz="1600" kern="100" dirty="0">
                <a:latin typeface="Manrope" pitchFamily="2" charset="0"/>
                <a:ea typeface="Aptos" panose="020B0004020202020204" pitchFamily="34" charset="0"/>
                <a:cs typeface="Times New Roman" panose="02020603050405020304" pitchFamily="18" charset="0"/>
              </a:rPr>
              <a:t>).</a:t>
            </a:r>
          </a:p>
          <a:p>
            <a:pPr marL="452438" lvl="1" indent="-276225">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Les commissions </a:t>
            </a:r>
            <a:r>
              <a:rPr lang="fr-CH" sz="1600" b="1" kern="100" dirty="0">
                <a:latin typeface="Manrope" pitchFamily="2" charset="0"/>
                <a:ea typeface="Aptos" panose="020B0004020202020204" pitchFamily="34" charset="0"/>
                <a:cs typeface="Times New Roman" panose="02020603050405020304" pitchFamily="18" charset="0"/>
              </a:rPr>
              <a:t>du législatif </a:t>
            </a:r>
            <a:r>
              <a:rPr lang="fr-CH" sz="1600" kern="100" dirty="0">
                <a:latin typeface="Manrope" pitchFamily="2" charset="0"/>
                <a:ea typeface="Aptos" panose="020B0004020202020204" pitchFamily="34" charset="0"/>
                <a:cs typeface="Times New Roman" panose="02020603050405020304" pitchFamily="18" charset="0"/>
              </a:rPr>
              <a:t>: dans le respect des attributions du législatif (permanentes ou spéciales).</a:t>
            </a:r>
          </a:p>
          <a:p>
            <a:pPr marL="452438" lvl="1" indent="-276225">
              <a:lnSpc>
                <a:spcPct val="107000"/>
              </a:lnSpc>
              <a:spcAft>
                <a:spcPts val="800"/>
              </a:spcAft>
              <a:buFont typeface="Wingdings" panose="05000000000000000000" pitchFamily="2" charset="2"/>
              <a:buChar char="Ø"/>
            </a:pPr>
            <a:endParaRPr lang="fr-CH" sz="900" kern="100" dirty="0">
              <a:latin typeface="Manrope" pitchFamily="2" charset="0"/>
              <a:ea typeface="Aptos" panose="020B0004020202020204" pitchFamily="34" charset="0"/>
              <a:cs typeface="Times New Roman" panose="02020603050405020304" pitchFamily="18" charset="0"/>
            </a:endParaRPr>
          </a:p>
          <a:p>
            <a:pPr marL="452438" lvl="1" indent="-276225">
              <a:lnSpc>
                <a:spcPct val="107000"/>
              </a:lnSpc>
              <a:spcAft>
                <a:spcPts val="800"/>
              </a:spcAft>
              <a:buFont typeface="Wingdings" panose="05000000000000000000" pitchFamily="2" charset="2"/>
              <a:buChar char="Ø"/>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Les commissions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de l’exécutif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le Conseil communal peut instituer d’autres commissions, permanentes ou non permanentes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67 al. 2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marL="919163" lvl="2"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Elles ont un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rôle consultatif</a:t>
            </a:r>
            <a:r>
              <a:rPr lang="fr-CH" sz="1600" kern="100" dirty="0">
                <a:latin typeface="Manrope" pitchFamily="2" charset="0"/>
                <a:ea typeface="Aptos" panose="020B0004020202020204" pitchFamily="34" charset="0"/>
                <a:cs typeface="Times New Roman" panose="02020603050405020304" pitchFamily="18" charset="0"/>
              </a:rPr>
              <a:t>, </a:t>
            </a:r>
            <a:r>
              <a:rPr lang="fr-CH" sz="1600" u="sng" kern="100" dirty="0">
                <a:latin typeface="Manrope" pitchFamily="2" charset="0"/>
                <a:ea typeface="Aptos" panose="020B0004020202020204" pitchFamily="34" charset="0"/>
                <a:cs typeface="Times New Roman" panose="02020603050405020304" pitchFamily="18" charset="0"/>
              </a:rPr>
              <a:t>sauf</a:t>
            </a:r>
            <a:r>
              <a:rPr lang="fr-CH" sz="1600" kern="100" dirty="0">
                <a:latin typeface="Manrope" pitchFamily="2" charset="0"/>
                <a:ea typeface="Aptos" panose="020B0004020202020204" pitchFamily="34" charset="0"/>
                <a:cs typeface="Times New Roman" panose="02020603050405020304" pitchFamily="18" charset="0"/>
              </a:rPr>
              <a:t> délégation de compétence explicite.</a:t>
            </a:r>
          </a:p>
          <a:p>
            <a:pPr marL="919163" lvl="2" indent="-285750">
              <a:lnSpc>
                <a:spcPct val="107000"/>
              </a:lnSpc>
              <a:spcAft>
                <a:spcPts val="800"/>
              </a:spcAft>
              <a:buFont typeface="Arial" panose="020B0604020202020204" pitchFamily="34" charset="0"/>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Toute personne ayant l’exercice des droits civils peut </a:t>
            </a:r>
            <a:r>
              <a:rPr lang="fr-CH" sz="1600" kern="100" dirty="0">
                <a:latin typeface="Manrope" pitchFamily="2" charset="0"/>
                <a:ea typeface="Aptos" panose="020B0004020202020204" pitchFamily="34" charset="0"/>
                <a:cs typeface="Times New Roman" panose="02020603050405020304" pitchFamily="18" charset="0"/>
              </a:rPr>
              <a:t>y être nommée.</a:t>
            </a:r>
          </a:p>
          <a:p>
            <a:pPr marL="919163" lvl="2"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A défaut de limitation, la fonction des membres au sein de la commission dure toute la législature.</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1200150" lvl="2" indent="-285750">
              <a:lnSpc>
                <a:spcPct val="107000"/>
              </a:lnSpc>
              <a:spcAft>
                <a:spcPts val="800"/>
              </a:spcAft>
              <a:buFont typeface="Arial" panose="020B0604020202020204" pitchFamily="34" charset="0"/>
              <a:buChar char="•"/>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68532D08-F97F-8266-B8CC-CD16AC88A0CC}"/>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C2AF1557-5490-8E7C-8692-B1749DC148F1}"/>
              </a:ext>
            </a:extLst>
          </p:cNvPr>
          <p:cNvPicPr>
            <a:picLocks noChangeAspect="1"/>
          </p:cNvPicPr>
          <p:nvPr/>
        </p:nvPicPr>
        <p:blipFill>
          <a:blip r:embed="rId5"/>
          <a:stretch>
            <a:fillRect/>
          </a:stretch>
        </p:blipFill>
        <p:spPr>
          <a:xfrm>
            <a:off x="768385" y="1909706"/>
            <a:ext cx="5033836" cy="3340258"/>
          </a:xfrm>
          <a:prstGeom prst="rect">
            <a:avLst/>
          </a:prstGeom>
        </p:spPr>
      </p:pic>
      <p:sp>
        <p:nvSpPr>
          <p:cNvPr id="9" name="Rectangle 8">
            <a:extLst>
              <a:ext uri="{FF2B5EF4-FFF2-40B4-BE49-F238E27FC236}">
                <a16:creationId xmlns:a16="http://schemas.microsoft.com/office/drawing/2014/main" id="{2A9C82B5-9F1B-2C79-E4C2-FC1A2A9BAF33}"/>
              </a:ext>
            </a:extLst>
          </p:cNvPr>
          <p:cNvSpPr/>
          <p:nvPr/>
        </p:nvSpPr>
        <p:spPr>
          <a:xfrm>
            <a:off x="6588479" y="3143250"/>
            <a:ext cx="5033835" cy="3208928"/>
          </a:xfrm>
          <a:prstGeom prst="rect">
            <a:avLst/>
          </a:prstGeom>
          <a:noFill/>
          <a:ln w="34925" cmpd="sng">
            <a:solidFill>
              <a:srgbClr val="5DB6DD"/>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149756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80FD-B735-F7F3-A7CC-F39606B554D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120DCF4-6707-DB5D-2454-52D92096C4AC}"/>
              </a:ext>
            </a:extLst>
          </p:cNvPr>
          <p:cNvSpPr>
            <a:spLocks noGrp="1"/>
          </p:cNvSpPr>
          <p:nvPr>
            <p:ph type="title"/>
          </p:nvPr>
        </p:nvSpPr>
        <p:spPr>
          <a:xfrm>
            <a:off x="429131" y="450097"/>
            <a:ext cx="11227599" cy="767399"/>
          </a:xfrm>
        </p:spPr>
        <p:txBody>
          <a:bodyPr/>
          <a:lstStyle/>
          <a:p>
            <a:pPr>
              <a:tabLst>
                <a:tab pos="361950" algn="l"/>
              </a:tabLst>
            </a:pPr>
            <a:r>
              <a:rPr lang="fr-CH" dirty="0"/>
              <a:t>3. 	Rôle et mission du Conseil communal</a:t>
            </a:r>
            <a:br>
              <a:rPr lang="fr-CH" dirty="0"/>
            </a:br>
            <a:r>
              <a:rPr lang="fr-CH" dirty="0"/>
              <a:t>	</a:t>
            </a:r>
            <a:r>
              <a:rPr lang="fr-CH" b="0" i="1" dirty="0"/>
              <a:t>Règlement d’organisation</a:t>
            </a:r>
          </a:p>
        </p:txBody>
      </p:sp>
      <p:pic>
        <p:nvPicPr>
          <p:cNvPr id="6" name="Image 5" descr="Une image contenant Police, Graphique, noir, logo&#10;&#10;Description générée automatiquement">
            <a:extLst>
              <a:ext uri="{FF2B5EF4-FFF2-40B4-BE49-F238E27FC236}">
                <a16:creationId xmlns:a16="http://schemas.microsoft.com/office/drawing/2014/main" id="{05E81AF7-55D3-A935-9E7C-BB853E37375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7240EC82-8337-D4A9-1EE9-AC813ED2953A}"/>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31DC79D-4B52-D8CC-A791-50D47A730641}"/>
              </a:ext>
            </a:extLst>
          </p:cNvPr>
          <p:cNvSpPr txBox="1"/>
          <p:nvPr/>
        </p:nvSpPr>
        <p:spPr>
          <a:xfrm>
            <a:off x="511642" y="1519169"/>
            <a:ext cx="10541162" cy="3638625"/>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 Conseil communal se dote d’un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règlement d’organisation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qui régit son fonctionnement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61 al. 4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 et 24a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RELCo</a:t>
            </a:r>
            <a:r>
              <a:rPr lang="fr-CH" sz="1600" kern="100" dirty="0">
                <a:latin typeface="Manrope" pitchFamily="2" charset="0"/>
                <a:ea typeface="Aptos" panose="020B0004020202020204" pitchFamily="34" charset="0"/>
                <a:cs typeface="Times New Roman" panose="02020603050405020304" pitchFamily="18" charset="0"/>
              </a:rPr>
              <a:t>).</a:t>
            </a:r>
          </a:p>
          <a:p>
            <a:pPr marL="806450" indent="-285750">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Délibérations</a:t>
            </a:r>
          </a:p>
          <a:p>
            <a:pPr marL="806450" indent="-285750">
              <a:lnSpc>
                <a:spcPct val="107000"/>
              </a:lnSpc>
              <a:spcAft>
                <a:spcPts val="800"/>
              </a:spcAft>
              <a:buFont typeface="Wingdings" panose="05000000000000000000" pitchFamily="2" charset="2"/>
              <a:buChar char="Ø"/>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Consultation des dossiers</a:t>
            </a:r>
          </a:p>
          <a:p>
            <a:pPr marL="806450" indent="-285750">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Tenue et consultation des procès-verbaux</a:t>
            </a:r>
          </a:p>
          <a:p>
            <a:pPr marL="806450" indent="-285750">
              <a:lnSpc>
                <a:spcPct val="107000"/>
              </a:lnSpc>
              <a:spcAft>
                <a:spcPts val="800"/>
              </a:spcAft>
              <a:buFont typeface="Wingdings" panose="05000000000000000000" pitchFamily="2" charset="2"/>
              <a:buChar char="Ø"/>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Répartition des affaires</a:t>
            </a:r>
          </a:p>
          <a:p>
            <a:pPr marL="806450" indent="-285750">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Procédure en cas de conflits internes</a:t>
            </a:r>
          </a:p>
          <a:p>
            <a:pPr marL="806450" indent="-285750">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Rétribution des membres du Conseil communal</a:t>
            </a:r>
          </a:p>
          <a:p>
            <a:pPr marL="806450" indent="-285750">
              <a:lnSpc>
                <a:spcPct val="107000"/>
              </a:lnSpc>
              <a:spcAft>
                <a:spcPts val="800"/>
              </a:spcAft>
              <a:buFont typeface="Wingdings" panose="05000000000000000000" pitchFamily="2" charset="2"/>
              <a:buChar char="Ø"/>
            </a:pPr>
            <a:r>
              <a:rPr lang="fr-CH" sz="1600" kern="100" dirty="0">
                <a:latin typeface="Manrope" pitchFamily="2" charset="0"/>
                <a:ea typeface="Aptos" panose="020B0004020202020204" pitchFamily="34" charset="0"/>
                <a:cs typeface="Times New Roman" panose="02020603050405020304" pitchFamily="18" charset="0"/>
              </a:rPr>
              <a:t>Remise des dossiers en fin de mandat</a:t>
            </a:r>
          </a:p>
          <a:p>
            <a:pPr marL="806450" indent="-285750">
              <a:lnSpc>
                <a:spcPct val="107000"/>
              </a:lnSpc>
              <a:spcAft>
                <a:spcPts val="800"/>
              </a:spcAft>
              <a:buFont typeface="Wingdings" panose="05000000000000000000" pitchFamily="2" charset="2"/>
              <a:buChar char="Ø"/>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Etc.</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D4185B67-9551-18DC-68B1-E3A225040267}"/>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C629332B-7619-1AFB-9490-26CBB2AE9E51}"/>
              </a:ext>
            </a:extLst>
          </p:cNvPr>
          <p:cNvPicPr>
            <a:picLocks noChangeAspect="1"/>
          </p:cNvPicPr>
          <p:nvPr/>
        </p:nvPicPr>
        <p:blipFill>
          <a:blip r:embed="rId5"/>
          <a:stretch>
            <a:fillRect/>
          </a:stretch>
        </p:blipFill>
        <p:spPr>
          <a:xfrm>
            <a:off x="5509093" y="2387348"/>
            <a:ext cx="6230148" cy="4153432"/>
          </a:xfrm>
          <a:prstGeom prst="rect">
            <a:avLst/>
          </a:prstGeom>
        </p:spPr>
      </p:pic>
    </p:spTree>
    <p:extLst>
      <p:ext uri="{BB962C8B-B14F-4D97-AF65-F5344CB8AC3E}">
        <p14:creationId xmlns:p14="http://schemas.microsoft.com/office/powerpoint/2010/main" val="190170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7329-5366-D08A-3D3D-CCA248B84BB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1E404EE-BB31-77A6-9B7A-00D4A666B41F}"/>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C5FC181F-96B0-419A-103F-8E9BFEE453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3D0BB8A6-232D-7639-74BC-D5D90B085FF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196C8EBD-CACB-2DCD-8823-73BAD12589F6}"/>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b="1"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16B3F45E-BB82-2CC5-3048-C799885A6779}"/>
              </a:ext>
            </a:extLst>
          </p:cNvPr>
          <p:cNvSpPr/>
          <p:nvPr/>
        </p:nvSpPr>
        <p:spPr>
          <a:xfrm>
            <a:off x="0" y="3060813"/>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3367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E5AFA-30BF-944B-3D02-365F74715F9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7E4C1E5-D07D-398E-A697-4BE0BF3A9F0E}"/>
              </a:ext>
            </a:extLst>
          </p:cNvPr>
          <p:cNvSpPr>
            <a:spLocks noGrp="1"/>
          </p:cNvSpPr>
          <p:nvPr>
            <p:ph type="title"/>
          </p:nvPr>
        </p:nvSpPr>
        <p:spPr>
          <a:xfrm>
            <a:off x="429131" y="450097"/>
            <a:ext cx="11227599" cy="767399"/>
          </a:xfrm>
        </p:spPr>
        <p:txBody>
          <a:bodyPr/>
          <a:lstStyle/>
          <a:p>
            <a:pPr>
              <a:tabLst>
                <a:tab pos="361950" algn="l"/>
              </a:tabLst>
            </a:pPr>
            <a:r>
              <a:rPr lang="fr-CH" dirty="0"/>
              <a:t>4. 	Les principes régissant l’activité du Conseil communal</a:t>
            </a:r>
            <a:br>
              <a:rPr lang="fr-CH" dirty="0"/>
            </a:br>
            <a:r>
              <a:rPr lang="fr-CH" dirty="0"/>
              <a:t>	</a:t>
            </a:r>
            <a:r>
              <a:rPr lang="fr-CH" b="0" i="1" dirty="0"/>
              <a:t>Principes de base de la bonne gestion administrative</a:t>
            </a:r>
          </a:p>
        </p:txBody>
      </p:sp>
      <p:pic>
        <p:nvPicPr>
          <p:cNvPr id="6" name="Image 5" descr="Une image contenant Police, Graphique, noir, logo&#10;&#10;Description générée automatiquement">
            <a:extLst>
              <a:ext uri="{FF2B5EF4-FFF2-40B4-BE49-F238E27FC236}">
                <a16:creationId xmlns:a16="http://schemas.microsoft.com/office/drawing/2014/main" id="{5AF3BEE9-A28A-83A5-4CD8-99542E01F5C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A8B30A0D-DFFE-C65B-8C3C-550F2C411F98}"/>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16E53A25-4D5B-4C25-B34C-07F9B2A6A6F4}"/>
              </a:ext>
            </a:extLst>
          </p:cNvPr>
          <p:cNvSpPr txBox="1"/>
          <p:nvPr/>
        </p:nvSpPr>
        <p:spPr>
          <a:xfrm>
            <a:off x="511642" y="1439116"/>
            <a:ext cx="10541162" cy="4634217"/>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Art. 82 </a:t>
            </a:r>
            <a:r>
              <a:rPr lang="fr-CH" sz="1600" b="1" kern="100" dirty="0" err="1">
                <a:latin typeface="Manrope" pitchFamily="2" charset="0"/>
                <a:ea typeface="Aptos" panose="020B0004020202020204" pitchFamily="34" charset="0"/>
                <a:cs typeface="Times New Roman" panose="02020603050405020304" pitchFamily="18" charset="0"/>
              </a:rPr>
              <a:t>LCo</a:t>
            </a:r>
            <a:r>
              <a:rPr lang="fr-CH" sz="1600" b="1" kern="100" dirty="0">
                <a:latin typeface="Manrope" pitchFamily="2" charset="0"/>
                <a:ea typeface="Aptos" panose="020B0004020202020204" pitchFamily="34" charset="0"/>
                <a:cs typeface="Times New Roman" panose="02020603050405020304" pitchFamily="18" charset="0"/>
              </a:rPr>
              <a:t> :</a:t>
            </a:r>
          </a:p>
          <a:p>
            <a:pPr>
              <a:lnSpc>
                <a:spcPct val="107000"/>
              </a:lnSpc>
              <a:spcAft>
                <a:spcPts val="800"/>
              </a:spcAft>
            </a:pPr>
            <a:r>
              <a:rPr lang="fr-CH" sz="1600" kern="100" baseline="30000" dirty="0">
                <a:latin typeface="Manrope" pitchFamily="2" charset="0"/>
                <a:ea typeface="Aptos" panose="020B0004020202020204" pitchFamily="34" charset="0"/>
                <a:cs typeface="Times New Roman" panose="02020603050405020304" pitchFamily="18" charset="0"/>
              </a:rPr>
              <a:t>1</a:t>
            </a:r>
            <a:r>
              <a:rPr lang="fr-CH" sz="1600" kern="100" dirty="0">
                <a:latin typeface="Manrope" pitchFamily="2" charset="0"/>
                <a:ea typeface="Aptos" panose="020B0004020202020204" pitchFamily="34" charset="0"/>
                <a:cs typeface="Times New Roman" panose="02020603050405020304" pitchFamily="18" charset="0"/>
              </a:rPr>
              <a:t> Le conseil communal gère les affaires de la commune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en administrateur diligent</a:t>
            </a:r>
            <a:r>
              <a:rPr lang="fr-CH" sz="1600" kern="100" dirty="0">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baseline="30000" dirty="0">
                <a:solidFill>
                  <a:schemeClr val="tx1"/>
                </a:solidFill>
                <a:effectLst/>
                <a:latin typeface="Manrope" pitchFamily="2" charset="0"/>
                <a:ea typeface="Aptos" panose="020B0004020202020204" pitchFamily="34" charset="0"/>
                <a:cs typeface="Times New Roman" panose="02020603050405020304" pitchFamily="18" charset="0"/>
              </a:rPr>
              <a:t>2</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Il prend toutes les initiatives de nature à promouvoir le bien de la commune.</a:t>
            </a:r>
          </a:p>
          <a:p>
            <a:pPr>
              <a:lnSpc>
                <a:spcPct val="107000"/>
              </a:lnSpc>
              <a:spcAft>
                <a:spcPts val="800"/>
              </a:spcAft>
            </a:pPr>
            <a:endParaRPr lang="fr-CH" sz="10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Art. 8 al. 1 CPJA :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l’autorité pourvoit à la réalisation de l’intérêt public, </a:t>
            </a:r>
            <a:r>
              <a:rPr lang="fr-CH" sz="1600" b="1" kern="100" dirty="0">
                <a:solidFill>
                  <a:srgbClr val="D0445E"/>
                </a:solidFill>
                <a:effectLst/>
                <a:latin typeface="Manrope" pitchFamily="2" charset="0"/>
                <a:ea typeface="Aptos" panose="020B0004020202020204" pitchFamily="34" charset="0"/>
                <a:cs typeface="Times New Roman" panose="02020603050405020304" pitchFamily="18" charset="0"/>
              </a:rPr>
              <a:t>dans le respect des droits des particuliers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marL="3143250" indent="-285750">
              <a:lnSpc>
                <a:spcPct val="107000"/>
              </a:lnSpc>
              <a:spcAft>
                <a:spcPts val="800"/>
              </a:spcAft>
              <a:buFont typeface="Arial" panose="020B0604020202020204" pitchFamily="34" charset="0"/>
              <a:buChar char="•"/>
              <a:tabLst>
                <a:tab pos="3590925" algn="l"/>
              </a:tabLst>
            </a:pPr>
            <a:r>
              <a:rPr lang="fr-CH" sz="1600" kern="100" dirty="0">
                <a:latin typeface="Manrope" pitchFamily="2" charset="0"/>
                <a:ea typeface="Aptos" panose="020B0004020202020204" pitchFamily="34" charset="0"/>
                <a:cs typeface="Times New Roman" panose="02020603050405020304" pitchFamily="18" charset="0"/>
              </a:rPr>
              <a:t>Légalité</a:t>
            </a:r>
          </a:p>
          <a:p>
            <a:pPr marL="3143250" indent="-285750">
              <a:lnSpc>
                <a:spcPct val="107000"/>
              </a:lnSpc>
              <a:spcAft>
                <a:spcPts val="800"/>
              </a:spcAft>
              <a:buFont typeface="Arial" panose="020B0604020202020204" pitchFamily="34" charset="0"/>
              <a:buChar char="•"/>
              <a:tabLst>
                <a:tab pos="359092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Égalité de traitement</a:t>
            </a:r>
          </a:p>
          <a:p>
            <a:pPr marL="3143250" indent="-285750">
              <a:lnSpc>
                <a:spcPct val="107000"/>
              </a:lnSpc>
              <a:spcAft>
                <a:spcPts val="800"/>
              </a:spcAft>
              <a:buFont typeface="Arial" panose="020B0604020202020204" pitchFamily="34" charset="0"/>
              <a:buChar char="•"/>
              <a:tabLst>
                <a:tab pos="3590925" algn="l"/>
              </a:tabLst>
            </a:pPr>
            <a:r>
              <a:rPr lang="fr-CH" sz="1600" kern="100" dirty="0">
                <a:latin typeface="Manrope" pitchFamily="2" charset="0"/>
                <a:ea typeface="Aptos" panose="020B0004020202020204" pitchFamily="34" charset="0"/>
                <a:cs typeface="Times New Roman" panose="02020603050405020304" pitchFamily="18" charset="0"/>
              </a:rPr>
              <a:t>Proportionnalité</a:t>
            </a:r>
          </a:p>
          <a:p>
            <a:pPr marL="3143250" indent="-285750">
              <a:lnSpc>
                <a:spcPct val="107000"/>
              </a:lnSpc>
              <a:spcAft>
                <a:spcPts val="800"/>
              </a:spcAft>
              <a:buFont typeface="Arial" panose="020B0604020202020204" pitchFamily="34" charset="0"/>
              <a:buChar char="•"/>
              <a:tabLst>
                <a:tab pos="359092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Bonne foi</a:t>
            </a:r>
          </a:p>
          <a:p>
            <a:pPr marL="3143250" indent="-285750">
              <a:lnSpc>
                <a:spcPct val="107000"/>
              </a:lnSpc>
              <a:spcAft>
                <a:spcPts val="800"/>
              </a:spcAft>
              <a:buFont typeface="Arial" panose="020B0604020202020204" pitchFamily="34" charset="0"/>
              <a:buChar char="•"/>
              <a:tabLst>
                <a:tab pos="3590925" algn="l"/>
              </a:tabLst>
            </a:pPr>
            <a:r>
              <a:rPr lang="fr-CH" sz="1600" kern="100" dirty="0">
                <a:latin typeface="Manrope" pitchFamily="2" charset="0"/>
                <a:ea typeface="Aptos" panose="020B0004020202020204" pitchFamily="34" charset="0"/>
                <a:cs typeface="Times New Roman" panose="02020603050405020304" pitchFamily="18" charset="0"/>
              </a:rPr>
              <a:t>Interdiction de l’arbitraire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a:p>
            <a:pPr>
              <a:lnSpc>
                <a:spcPct val="107000"/>
              </a:lnSpc>
              <a:spcAft>
                <a:spcPts val="800"/>
              </a:spcAft>
              <a:tabLst>
                <a:tab pos="3590925" algn="l"/>
              </a:tabLst>
            </a:pPr>
            <a:r>
              <a:rPr lang="fr-CH" sz="1600" b="1" kern="100" dirty="0">
                <a:latin typeface="Manrope" pitchFamily="2" charset="0"/>
                <a:ea typeface="Aptos" panose="020B0004020202020204" pitchFamily="34" charset="0"/>
                <a:cs typeface="Times New Roman" panose="02020603050405020304" pitchFamily="18" charset="0"/>
              </a:rPr>
              <a:t>Art. 8 al. 3 CPJA :</a:t>
            </a:r>
            <a:r>
              <a:rPr lang="fr-CH" sz="1600" kern="100" dirty="0">
                <a:latin typeface="Manrope" pitchFamily="2" charset="0"/>
                <a:ea typeface="Aptos" panose="020B0004020202020204" pitchFamily="34" charset="0"/>
                <a:cs typeface="Times New Roman" panose="02020603050405020304" pitchFamily="18" charset="0"/>
              </a:rPr>
              <a:t> l’autorité est tenue de statuer dans un délai raisonnable et de s’abstenir de tout excès de formalisme.</a:t>
            </a:r>
          </a:p>
          <a:p>
            <a:pPr>
              <a:lnSpc>
                <a:spcPct val="107000"/>
              </a:lnSpc>
              <a:spcAft>
                <a:spcPts val="800"/>
              </a:spcAft>
              <a:tabLst>
                <a:tab pos="3590925" algn="l"/>
              </a:tabLst>
            </a:pPr>
            <a:r>
              <a:rPr lang="fr-CH" sz="1600" b="1" kern="100" dirty="0">
                <a:latin typeface="Manrope" pitchFamily="2" charset="0"/>
                <a:ea typeface="Aptos" panose="020B0004020202020204" pitchFamily="34" charset="0"/>
                <a:cs typeface="Times New Roman" panose="02020603050405020304" pitchFamily="18" charset="0"/>
              </a:rPr>
              <a:t>Art. 9 CPJA : </a:t>
            </a:r>
            <a:r>
              <a:rPr lang="fr-CH" sz="1600" kern="100" dirty="0">
                <a:latin typeface="Manrope" pitchFamily="2" charset="0"/>
                <a:ea typeface="Aptos" panose="020B0004020202020204" pitchFamily="34" charset="0"/>
                <a:cs typeface="Times New Roman" panose="02020603050405020304" pitchFamily="18" charset="0"/>
              </a:rPr>
              <a:t>l’autorité exerce son pouvoir d’appréciation en se fondant sur des critères objectifs et raisonnables. Elle choisit la mesure la plus appropriée aux circonstances.</a:t>
            </a:r>
          </a:p>
        </p:txBody>
      </p:sp>
      <p:pic>
        <p:nvPicPr>
          <p:cNvPr id="5" name="Picture 2" descr="Stiftung Papiliorama – Papiliorama">
            <a:extLst>
              <a:ext uri="{FF2B5EF4-FFF2-40B4-BE49-F238E27FC236}">
                <a16:creationId xmlns:a16="http://schemas.microsoft.com/office/drawing/2014/main" id="{CCB42BC2-CFA8-02BF-15A1-4EF81D5603F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courbe vers la droite 6">
            <a:extLst>
              <a:ext uri="{FF2B5EF4-FFF2-40B4-BE49-F238E27FC236}">
                <a16:creationId xmlns:a16="http://schemas.microsoft.com/office/drawing/2014/main" id="{BBBA876E-E060-6746-575F-DA58E7AE232F}"/>
              </a:ext>
            </a:extLst>
          </p:cNvPr>
          <p:cNvSpPr/>
          <p:nvPr/>
        </p:nvSpPr>
        <p:spPr>
          <a:xfrm rot="20476999">
            <a:off x="1365353" y="3376844"/>
            <a:ext cx="1050863" cy="15827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 name="Rectangle : coins arrondis 7">
            <a:extLst>
              <a:ext uri="{FF2B5EF4-FFF2-40B4-BE49-F238E27FC236}">
                <a16:creationId xmlns:a16="http://schemas.microsoft.com/office/drawing/2014/main" id="{E37C1D5E-BD3C-5B43-5A4D-8B27ECCAF778}"/>
              </a:ext>
            </a:extLst>
          </p:cNvPr>
          <p:cNvSpPr/>
          <p:nvPr/>
        </p:nvSpPr>
        <p:spPr>
          <a:xfrm>
            <a:off x="9820560" y="784666"/>
            <a:ext cx="2001192" cy="1793964"/>
          </a:xfrm>
          <a:prstGeom prst="roundRect">
            <a:avLst/>
          </a:prstGeom>
          <a:solidFill>
            <a:srgbClr val="D0445E"/>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le Conseil communal</a:t>
            </a:r>
          </a:p>
          <a:p>
            <a:pPr algn="ctr"/>
            <a:r>
              <a:rPr lang="fr-CH" dirty="0">
                <a:solidFill>
                  <a:schemeClr val="tx1"/>
                </a:solidFill>
                <a:latin typeface="Manrope" pitchFamily="2" charset="0"/>
              </a:rPr>
              <a:t>=</a:t>
            </a:r>
          </a:p>
          <a:p>
            <a:pPr algn="ctr"/>
            <a:r>
              <a:rPr lang="fr-CH" dirty="0">
                <a:solidFill>
                  <a:schemeClr val="tx1"/>
                </a:solidFill>
                <a:latin typeface="Manrope" pitchFamily="2" charset="0"/>
              </a:rPr>
              <a:t>une autorité administrative</a:t>
            </a:r>
          </a:p>
        </p:txBody>
      </p:sp>
    </p:spTree>
    <p:extLst>
      <p:ext uri="{BB962C8B-B14F-4D97-AF65-F5344CB8AC3E}">
        <p14:creationId xmlns:p14="http://schemas.microsoft.com/office/powerpoint/2010/main" val="83206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DCA8-E348-E97D-1B20-707E62CC33F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ABCF8E0-F78A-8041-CED2-F97C8E1A7127}"/>
              </a:ext>
            </a:extLst>
          </p:cNvPr>
          <p:cNvSpPr>
            <a:spLocks noGrp="1"/>
          </p:cNvSpPr>
          <p:nvPr>
            <p:ph type="title"/>
          </p:nvPr>
        </p:nvSpPr>
        <p:spPr>
          <a:xfrm>
            <a:off x="429131" y="450097"/>
            <a:ext cx="11227599" cy="767399"/>
          </a:xfrm>
        </p:spPr>
        <p:txBody>
          <a:bodyPr/>
          <a:lstStyle/>
          <a:p>
            <a:pPr>
              <a:tabLst>
                <a:tab pos="361950" algn="l"/>
              </a:tabLst>
            </a:pPr>
            <a:r>
              <a:rPr lang="fr-CH" dirty="0"/>
              <a:t>4. 	Les principes régissant l’activité du Conseil communal</a:t>
            </a:r>
            <a:br>
              <a:rPr lang="fr-CH" dirty="0"/>
            </a:br>
            <a:r>
              <a:rPr lang="fr-CH" dirty="0"/>
              <a:t>	</a:t>
            </a:r>
            <a:r>
              <a:rPr lang="fr-CH" b="0" i="1" dirty="0"/>
              <a:t>La collégialité</a:t>
            </a:r>
          </a:p>
        </p:txBody>
      </p:sp>
      <p:pic>
        <p:nvPicPr>
          <p:cNvPr id="6" name="Image 5" descr="Une image contenant Police, Graphique, noir, logo&#10;&#10;Description générée automatiquement">
            <a:extLst>
              <a:ext uri="{FF2B5EF4-FFF2-40B4-BE49-F238E27FC236}">
                <a16:creationId xmlns:a16="http://schemas.microsoft.com/office/drawing/2014/main" id="{AC711ACC-8F94-EBFF-A902-FA5E6B10D47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2792A50-279E-A684-F017-E6E9C619C8EF}"/>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0F70C424-5BF5-A591-D12B-11C357ABD760}"/>
              </a:ext>
            </a:extLst>
          </p:cNvPr>
          <p:cNvSpPr txBox="1"/>
          <p:nvPr/>
        </p:nvSpPr>
        <p:spPr>
          <a:xfrm>
            <a:off x="511642" y="1519169"/>
            <a:ext cx="10541162" cy="4667111"/>
          </a:xfrm>
          <a:prstGeom prst="rect">
            <a:avLst/>
          </a:prstGeom>
          <a:noFill/>
        </p:spPr>
        <p:txBody>
          <a:bodyPr wrap="square">
            <a:spAutoFit/>
          </a:bodyPr>
          <a:lstStyle/>
          <a:p>
            <a:pPr>
              <a:lnSpc>
                <a:spcPct val="107000"/>
              </a:lnSpc>
              <a:spcAft>
                <a:spcPts val="800"/>
              </a:spcAft>
            </a:pPr>
            <a:r>
              <a:rPr lang="fr-CH" b="0" kern="100" dirty="0">
                <a:solidFill>
                  <a:schemeClr val="tx1"/>
                </a:solidFill>
                <a:effectLst/>
                <a:latin typeface="Manrope" pitchFamily="2" charset="0"/>
                <a:ea typeface="Aptos" panose="020B0004020202020204" pitchFamily="34" charset="0"/>
                <a:cs typeface="Times New Roman" panose="02020603050405020304" pitchFamily="18" charset="0"/>
              </a:rPr>
              <a:t>Le Conseil communal est </a:t>
            </a:r>
            <a:r>
              <a:rPr lang="fr-CH" b="1" kern="100" dirty="0">
                <a:solidFill>
                  <a:schemeClr val="tx1"/>
                </a:solidFill>
                <a:effectLst/>
                <a:latin typeface="Manrope" pitchFamily="2" charset="0"/>
                <a:ea typeface="Aptos" panose="020B0004020202020204" pitchFamily="34" charset="0"/>
                <a:cs typeface="Times New Roman" panose="02020603050405020304" pitchFamily="18" charset="0"/>
              </a:rPr>
              <a:t>une autorité collégiale </a:t>
            </a:r>
            <a:r>
              <a:rPr lang="fr-CH" b="0" kern="100" dirty="0">
                <a:solidFill>
                  <a:schemeClr val="tx1"/>
                </a:solidFill>
                <a:effectLst/>
                <a:latin typeface="Manrope" pitchFamily="2" charset="0"/>
                <a:ea typeface="Aptos" panose="020B0004020202020204" pitchFamily="34" charset="0"/>
                <a:cs typeface="Times New Roman" panose="02020603050405020304" pitchFamily="18" charset="0"/>
              </a:rPr>
              <a:t>(</a:t>
            </a:r>
            <a:r>
              <a:rPr lang="fr-CH" b="0" kern="100" dirty="0">
                <a:solidFill>
                  <a:srgbClr val="D0445E"/>
                </a:solidFill>
                <a:effectLst/>
                <a:latin typeface="Manrope" pitchFamily="2" charset="0"/>
                <a:ea typeface="Aptos" panose="020B0004020202020204" pitchFamily="34" charset="0"/>
                <a:cs typeface="Times New Roman" panose="02020603050405020304" pitchFamily="18" charset="0"/>
              </a:rPr>
              <a:t>art. 61 al. 1 </a:t>
            </a:r>
            <a:r>
              <a:rPr lang="fr-CH"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projeter envers les tiers une </a:t>
            </a:r>
            <a:r>
              <a:rPr lang="fr-CH" sz="1600" b="1" kern="100" dirty="0">
                <a:solidFill>
                  <a:srgbClr val="D0445E"/>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image uni</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que de l’autorité</a:t>
            </a:r>
            <a:r>
              <a:rPr lang="fr-CH" sz="1600" b="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t>
            </a:r>
          </a:p>
          <a:p>
            <a:pPr marL="542925" indent="-285750">
              <a:lnSpc>
                <a:spcPct val="107000"/>
              </a:lnSpc>
              <a:spcAft>
                <a:spcPts val="800"/>
              </a:spcAft>
              <a:buFont typeface="Wingdings" panose="05000000000000000000" pitchFamily="2" charset="2"/>
              <a:buChar char="à"/>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Débat interne et recherche d’un consensus</a:t>
            </a:r>
          </a:p>
          <a:p>
            <a:pPr marL="542925" indent="-285750">
              <a:lnSpc>
                <a:spcPct val="107000"/>
              </a:lnSpc>
              <a:spcAft>
                <a:spcPts val="800"/>
              </a:spcAft>
              <a:buFont typeface="Wingdings" panose="05000000000000000000" pitchFamily="2" charset="2"/>
              <a:buChar char="à"/>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Une fois la décision prise, les membres du collège doivent en assumer uniformément les conclusions communiquées aux tiers.</a:t>
            </a:r>
          </a:p>
          <a:p>
            <a:pPr marL="542925" indent="-285750">
              <a:lnSpc>
                <a:spcPct val="107000"/>
              </a:lnSpc>
              <a:spcAft>
                <a:spcPts val="800"/>
              </a:spcAft>
              <a:buFont typeface="Wingdings" panose="05000000000000000000" pitchFamily="2" charset="2"/>
              <a:buChar char="à"/>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542925" indent="-285750">
              <a:lnSpc>
                <a:spcPct val="107000"/>
              </a:lnSpc>
              <a:spcAft>
                <a:spcPts val="800"/>
              </a:spcAft>
              <a:buFont typeface="Wingdings" panose="05000000000000000000" pitchFamily="2" charset="2"/>
              <a:buChar char="à"/>
            </a:pPr>
            <a:endPar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542925" indent="-285750">
              <a:lnSpc>
                <a:spcPct val="107000"/>
              </a:lnSpc>
              <a:spcAft>
                <a:spcPts val="800"/>
              </a:spcAft>
              <a:buFont typeface="Wingdings" panose="05000000000000000000" pitchFamily="2" charset="2"/>
              <a:buChar char="à"/>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542925" indent="-285750">
              <a:lnSpc>
                <a:spcPct val="107000"/>
              </a:lnSpc>
              <a:spcAft>
                <a:spcPts val="800"/>
              </a:spcAft>
              <a:buFont typeface="Wingdings" panose="05000000000000000000" pitchFamily="2" charset="2"/>
              <a:buChar char="à"/>
            </a:pPr>
            <a:endPar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542925" indent="-285750">
              <a:lnSpc>
                <a:spcPct val="107000"/>
              </a:lnSpc>
              <a:spcAft>
                <a:spcPts val="800"/>
              </a:spcAft>
              <a:buFont typeface="Wingdings" panose="05000000000000000000" pitchFamily="2" charset="2"/>
              <a:buChar char="à"/>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257175">
              <a:lnSpc>
                <a:spcPct val="107000"/>
              </a:lnSpc>
              <a:spcAft>
                <a:spcPts val="800"/>
              </a:spcAft>
            </a:pPr>
            <a:endParaRPr lang="fr-CH" sz="14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a:lnSpc>
                <a:spcPct val="107000"/>
              </a:lnSpc>
              <a:spcAft>
                <a:spcPts val="800"/>
              </a:spcAft>
            </a:pPr>
            <a:r>
              <a:rPr lang="fr-CH" sz="1600" b="1"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Exception : le vote en Assemblée communale</a:t>
            </a:r>
            <a:endParaRPr lang="fr-CH" sz="1600" b="1" i="1"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FCCC6F8C-0803-812B-CDBE-5C1C1E61C50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731A4AFB-3FAE-6995-D944-6EB1C49510C9}"/>
              </a:ext>
            </a:extLst>
          </p:cNvPr>
          <p:cNvSpPr/>
          <p:nvPr/>
        </p:nvSpPr>
        <p:spPr>
          <a:xfrm>
            <a:off x="542284" y="3428999"/>
            <a:ext cx="1886806" cy="1733551"/>
          </a:xfrm>
          <a:prstGeom prst="roundRect">
            <a:avLst/>
          </a:prstGeom>
          <a:solidFill>
            <a:srgbClr val="D04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impartialité</a:t>
            </a:r>
          </a:p>
        </p:txBody>
      </p:sp>
      <p:sp>
        <p:nvSpPr>
          <p:cNvPr id="12" name="Rectangle : coins arrondis 11">
            <a:extLst>
              <a:ext uri="{FF2B5EF4-FFF2-40B4-BE49-F238E27FC236}">
                <a16:creationId xmlns:a16="http://schemas.microsoft.com/office/drawing/2014/main" id="{4757210B-0D8B-A3F2-BA2D-D0E7F53403F5}"/>
              </a:ext>
            </a:extLst>
          </p:cNvPr>
          <p:cNvSpPr/>
          <p:nvPr/>
        </p:nvSpPr>
        <p:spPr>
          <a:xfrm>
            <a:off x="2771134" y="3428999"/>
            <a:ext cx="1886806" cy="173355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devoir de réserve</a:t>
            </a:r>
          </a:p>
        </p:txBody>
      </p:sp>
      <p:sp>
        <p:nvSpPr>
          <p:cNvPr id="13" name="Rectangle : coins arrondis 12">
            <a:extLst>
              <a:ext uri="{FF2B5EF4-FFF2-40B4-BE49-F238E27FC236}">
                <a16:creationId xmlns:a16="http://schemas.microsoft.com/office/drawing/2014/main" id="{A6AE48EF-41CA-783C-0359-46C3CB4E3480}"/>
              </a:ext>
            </a:extLst>
          </p:cNvPr>
          <p:cNvSpPr/>
          <p:nvPr/>
        </p:nvSpPr>
        <p:spPr>
          <a:xfrm>
            <a:off x="4999984" y="3428998"/>
            <a:ext cx="1886806" cy="1733551"/>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loyauté</a:t>
            </a:r>
          </a:p>
        </p:txBody>
      </p:sp>
      <p:sp>
        <p:nvSpPr>
          <p:cNvPr id="14" name="Rectangle : coins arrondis 13">
            <a:extLst>
              <a:ext uri="{FF2B5EF4-FFF2-40B4-BE49-F238E27FC236}">
                <a16:creationId xmlns:a16="http://schemas.microsoft.com/office/drawing/2014/main" id="{1613A2C5-D862-D6B4-112C-970FAAF756D8}"/>
              </a:ext>
            </a:extLst>
          </p:cNvPr>
          <p:cNvSpPr/>
          <p:nvPr/>
        </p:nvSpPr>
        <p:spPr>
          <a:xfrm>
            <a:off x="7228834" y="3428998"/>
            <a:ext cx="1886806" cy="1733551"/>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intégrité</a:t>
            </a:r>
          </a:p>
        </p:txBody>
      </p:sp>
      <p:sp>
        <p:nvSpPr>
          <p:cNvPr id="15" name="Rectangle : coins arrondis 14">
            <a:extLst>
              <a:ext uri="{FF2B5EF4-FFF2-40B4-BE49-F238E27FC236}">
                <a16:creationId xmlns:a16="http://schemas.microsoft.com/office/drawing/2014/main" id="{4B5820B1-5964-C530-EEFB-1CCA7465CD78}"/>
              </a:ext>
            </a:extLst>
          </p:cNvPr>
          <p:cNvSpPr/>
          <p:nvPr/>
        </p:nvSpPr>
        <p:spPr>
          <a:xfrm>
            <a:off x="9457684" y="3428998"/>
            <a:ext cx="1886806" cy="1733552"/>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dignité</a:t>
            </a:r>
          </a:p>
        </p:txBody>
      </p:sp>
    </p:spTree>
    <p:extLst>
      <p:ext uri="{BB962C8B-B14F-4D97-AF65-F5344CB8AC3E}">
        <p14:creationId xmlns:p14="http://schemas.microsoft.com/office/powerpoint/2010/main" val="367867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081B-049F-23E1-5C1F-FC568E4EA20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2F02E5A-EBA7-5772-FEF8-DC3E8A4DA114}"/>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39AD0E00-A2A8-6BBE-1267-609751676D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4BE227C2-4390-D07F-E1C2-D2DF79D8E4E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D3D20BB3-DFC2-604C-B978-9B52EEA8AEC1}"/>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b="1" dirty="0">
                <a:latin typeface="Manrope" pitchFamily="2" charset="0"/>
              </a:rPr>
              <a:t>Introduction (ACF)</a:t>
            </a:r>
            <a:endParaRPr lang="de-DE" sz="1800" b="1"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F6EA7D94-5DF8-C73A-A502-7646F3355D57}"/>
              </a:ext>
            </a:extLst>
          </p:cNvPr>
          <p:cNvSpPr/>
          <p:nvPr/>
        </p:nvSpPr>
        <p:spPr>
          <a:xfrm>
            <a:off x="0" y="1689213"/>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334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F5631-686C-A7EE-36FA-670525AEFA1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D730CEB-3763-1A86-654E-BECC857DD826}"/>
              </a:ext>
            </a:extLst>
          </p:cNvPr>
          <p:cNvSpPr>
            <a:spLocks noGrp="1"/>
          </p:cNvSpPr>
          <p:nvPr>
            <p:ph type="title"/>
          </p:nvPr>
        </p:nvSpPr>
        <p:spPr>
          <a:xfrm>
            <a:off x="429131" y="450097"/>
            <a:ext cx="11227599" cy="767399"/>
          </a:xfrm>
        </p:spPr>
        <p:txBody>
          <a:bodyPr/>
          <a:lstStyle/>
          <a:p>
            <a:pPr>
              <a:tabLst>
                <a:tab pos="361950" algn="l"/>
              </a:tabLst>
            </a:pPr>
            <a:r>
              <a:rPr lang="fr-CH" dirty="0"/>
              <a:t>4. 	Les principes régissant l’activité du Conseil communal</a:t>
            </a:r>
            <a:br>
              <a:rPr lang="fr-CH" dirty="0"/>
            </a:br>
            <a:r>
              <a:rPr lang="fr-CH" dirty="0"/>
              <a:t>	</a:t>
            </a:r>
            <a:r>
              <a:rPr lang="fr-CH" b="0" i="1" dirty="0"/>
              <a:t>Le secret de fonction</a:t>
            </a:r>
          </a:p>
        </p:txBody>
      </p:sp>
      <p:pic>
        <p:nvPicPr>
          <p:cNvPr id="6" name="Image 5" descr="Une image contenant Police, Graphique, noir, logo&#10;&#10;Description générée automatiquement">
            <a:extLst>
              <a:ext uri="{FF2B5EF4-FFF2-40B4-BE49-F238E27FC236}">
                <a16:creationId xmlns:a16="http://schemas.microsoft.com/office/drawing/2014/main" id="{87DDEA5C-B6CB-64E0-CC30-5F99B96728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4C00D5D8-3286-F979-EA4E-F5F680AC9B38}"/>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35688C19-8031-68C5-0FEE-AD2E02794D1B}"/>
              </a:ext>
            </a:extLst>
          </p:cNvPr>
          <p:cNvSpPr txBox="1"/>
          <p:nvPr/>
        </p:nvSpPr>
        <p:spPr>
          <a:xfrm>
            <a:off x="511642" y="1519169"/>
            <a:ext cx="10541162" cy="3960380"/>
          </a:xfrm>
          <a:prstGeom prst="rect">
            <a:avLst/>
          </a:prstGeom>
          <a:noFill/>
        </p:spPr>
        <p:txBody>
          <a:bodyPr wrap="square">
            <a:spAutoFit/>
          </a:bodyPr>
          <a:lstStyle/>
          <a:p>
            <a:pPr algn="just">
              <a:lnSpc>
                <a:spcPct val="107000"/>
              </a:lnSpc>
              <a:spcAft>
                <a:spcPts val="800"/>
              </a:spcAft>
            </a:pP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Art. 83b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LCo</a:t>
            </a:r>
            <a:endParaRPr lang="fr-CH" sz="1600" b="1" kern="100" dirty="0">
              <a:solidFill>
                <a:srgbClr val="D0445E"/>
              </a:solidFill>
              <a:latin typeface="Manrope" pitchFamily="2" charset="0"/>
              <a:ea typeface="Aptos" panose="020B0004020202020204" pitchFamily="34" charset="0"/>
              <a:cs typeface="Times New Roman" panose="02020603050405020304" pitchFamily="18" charset="0"/>
            </a:endParaRPr>
          </a:p>
          <a:p>
            <a:pPr algn="just">
              <a:lnSpc>
                <a:spcPct val="107000"/>
              </a:lnSpc>
              <a:spcAft>
                <a:spcPts val="800"/>
              </a:spcAft>
              <a:tabLst>
                <a:tab pos="180975" algn="l"/>
              </a:tabLst>
            </a:pPr>
            <a:r>
              <a:rPr lang="fr-CH" sz="1600" b="0" kern="100" baseline="30000" dirty="0">
                <a:solidFill>
                  <a:schemeClr val="tx1"/>
                </a:solidFill>
                <a:effectLst/>
                <a:latin typeface="Manrope" pitchFamily="2" charset="0"/>
                <a:ea typeface="Aptos" panose="020B0004020202020204" pitchFamily="34" charset="0"/>
                <a:cs typeface="Times New Roman" panose="02020603050405020304" pitchFamily="18" charset="0"/>
              </a:rPr>
              <a:t>1</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Les membres du conseil communal et des commissions, les secrétaires de ces organes et les membres du personnel 	communal sont tenus de ne pas communiquer à des tiers les faits et documents dont ils ont connaissance dans l’exercice 	de leurs fonctions et qui doivent rester secrets en raison de leur nature, des circonstances, d’une prescription ou d’une 	décision spéciale.</a:t>
            </a:r>
          </a:p>
          <a:p>
            <a:pPr algn="just">
              <a:lnSpc>
                <a:spcPct val="107000"/>
              </a:lnSpc>
              <a:spcAft>
                <a:spcPts val="800"/>
              </a:spcAft>
              <a:tabLst>
                <a:tab pos="180975" algn="l"/>
              </a:tabLst>
            </a:pPr>
            <a:r>
              <a:rPr lang="fr-CH" sz="1600" kern="100" baseline="30000" dirty="0">
                <a:latin typeface="Manrope" pitchFamily="2" charset="0"/>
                <a:ea typeface="Aptos" panose="020B0004020202020204" pitchFamily="34" charset="0"/>
                <a:cs typeface="Times New Roman" panose="02020603050405020304" pitchFamily="18" charset="0"/>
              </a:rPr>
              <a:t>2</a:t>
            </a:r>
            <a:r>
              <a:rPr lang="fr-CH" sz="1600" kern="100" dirty="0">
                <a:latin typeface="Manrope" pitchFamily="2" charset="0"/>
                <a:ea typeface="Aptos" panose="020B0004020202020204" pitchFamily="34" charset="0"/>
                <a:cs typeface="Times New Roman" panose="02020603050405020304" pitchFamily="18" charset="0"/>
              </a:rPr>
              <a:t>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Les personnes présentes à une séance du conseil communal sont tenues de garder le secret sur les délibérations, en 	particulier sur les avis exprimés lors de celles-ci,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à moins qu’elles n’en soient déliées par le conseil</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gn="just">
              <a:lnSpc>
                <a:spcPct val="107000"/>
              </a:lnSpc>
              <a:spcAft>
                <a:spcPts val="800"/>
              </a:spcAft>
              <a:tabLst>
                <a:tab pos="180975" algn="l"/>
              </a:tabLst>
            </a:pPr>
            <a:r>
              <a:rPr lang="fr-CH" sz="1600" kern="100" baseline="30000" dirty="0">
                <a:latin typeface="Manrope" pitchFamily="2" charset="0"/>
                <a:ea typeface="Aptos" panose="020B0004020202020204" pitchFamily="34" charset="0"/>
                <a:cs typeface="Times New Roman" panose="02020603050405020304" pitchFamily="18" charset="0"/>
              </a:rPr>
              <a:t>3</a:t>
            </a:r>
            <a:r>
              <a:rPr lang="fr-CH" sz="1600" kern="100" dirty="0">
                <a:latin typeface="Manrope" pitchFamily="2" charset="0"/>
                <a:ea typeface="Aptos" panose="020B0004020202020204" pitchFamily="34" charset="0"/>
                <a:cs typeface="Times New Roman" panose="02020603050405020304" pitchFamily="18" charset="0"/>
              </a:rPr>
              <a:t> 	Ces obligations subsistent après la cessation de l’exercice des fonctions.</a:t>
            </a:r>
          </a:p>
          <a:p>
            <a:pPr algn="just">
              <a:lnSpc>
                <a:spcPct val="107000"/>
              </a:lnSpc>
              <a:spcAft>
                <a:spcPts val="800"/>
              </a:spcAft>
              <a:tabLst>
                <a:tab pos="180975" algn="l"/>
              </a:tabLst>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gn="just">
              <a:lnSpc>
                <a:spcPct val="107000"/>
              </a:lnSpc>
              <a:spcAft>
                <a:spcPts val="800"/>
              </a:spcAft>
              <a:tabLst>
                <a:tab pos="180975" algn="l"/>
              </a:tabLst>
            </a:pPr>
            <a:r>
              <a:rPr lang="fr-CH" sz="1600" kern="100" dirty="0">
                <a:latin typeface="Manrope" pitchFamily="2" charset="0"/>
                <a:ea typeface="Aptos" panose="020B0004020202020204" pitchFamily="34" charset="0"/>
                <a:cs typeface="Times New Roman" panose="02020603050405020304" pitchFamily="18" charset="0"/>
              </a:rPr>
              <a:t>			</a:t>
            </a:r>
            <a:r>
              <a:rPr lang="fr-CH" sz="1600" b="1" kern="100" dirty="0">
                <a:latin typeface="Manrope" pitchFamily="2" charset="0"/>
                <a:ea typeface="Aptos" panose="020B0004020202020204" pitchFamily="34" charset="0"/>
                <a:cs typeface="Times New Roman" panose="02020603050405020304" pitchFamily="18" charset="0"/>
              </a:rPr>
              <a:t>protégé par le droit pénal (art. 320 CP)</a:t>
            </a:r>
          </a:p>
          <a:p>
            <a:pPr algn="just">
              <a:lnSpc>
                <a:spcPct val="107000"/>
              </a:lnSpc>
              <a:spcAft>
                <a:spcPts val="800"/>
              </a:spcAft>
              <a:tabLst>
                <a:tab pos="18097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le secret demeure après la fin du mandat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243ECE2B-C7A2-13F6-5568-09022B62B563}"/>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droite 6">
            <a:extLst>
              <a:ext uri="{FF2B5EF4-FFF2-40B4-BE49-F238E27FC236}">
                <a16:creationId xmlns:a16="http://schemas.microsoft.com/office/drawing/2014/main" id="{24C22A18-9191-38D8-41E9-E6313886D5B4}"/>
              </a:ext>
            </a:extLst>
          </p:cNvPr>
          <p:cNvSpPr/>
          <p:nvPr/>
        </p:nvSpPr>
        <p:spPr>
          <a:xfrm>
            <a:off x="1177673" y="4472140"/>
            <a:ext cx="1028700" cy="190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lèche : droite 7">
            <a:extLst>
              <a:ext uri="{FF2B5EF4-FFF2-40B4-BE49-F238E27FC236}">
                <a16:creationId xmlns:a16="http://schemas.microsoft.com/office/drawing/2014/main" id="{5EB89A37-B52A-E7F6-083E-E0C1F473A6E1}"/>
              </a:ext>
            </a:extLst>
          </p:cNvPr>
          <p:cNvSpPr/>
          <p:nvPr/>
        </p:nvSpPr>
        <p:spPr>
          <a:xfrm>
            <a:off x="1177673" y="4823593"/>
            <a:ext cx="1028700" cy="190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 coins arrondis 8">
            <a:extLst>
              <a:ext uri="{FF2B5EF4-FFF2-40B4-BE49-F238E27FC236}">
                <a16:creationId xmlns:a16="http://schemas.microsoft.com/office/drawing/2014/main" id="{55E2F44B-E48C-52D2-8860-F6A7A00EC420}"/>
              </a:ext>
            </a:extLst>
          </p:cNvPr>
          <p:cNvSpPr/>
          <p:nvPr/>
        </p:nvSpPr>
        <p:spPr>
          <a:xfrm>
            <a:off x="7905750" y="3921878"/>
            <a:ext cx="3490273" cy="2486025"/>
          </a:xfrm>
          <a:prstGeom prst="roundRect">
            <a:avLst/>
          </a:prstGeom>
          <a:solidFill>
            <a:srgbClr val="D0445E"/>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tx1"/>
                </a:solidFill>
                <a:latin typeface="Manrope" pitchFamily="2" charset="0"/>
              </a:rPr>
              <a:t>Nb. art. 99 </a:t>
            </a:r>
            <a:r>
              <a:rPr lang="fr-CH" b="1" dirty="0" err="1">
                <a:solidFill>
                  <a:schemeClr val="tx1"/>
                </a:solidFill>
                <a:latin typeface="Manrope" pitchFamily="2" charset="0"/>
              </a:rPr>
              <a:t>nLCo</a:t>
            </a:r>
            <a:endParaRPr lang="fr-CH" b="1" dirty="0">
              <a:solidFill>
                <a:schemeClr val="tx1"/>
              </a:solidFill>
              <a:latin typeface="Manrope" pitchFamily="2" charset="0"/>
            </a:endParaRPr>
          </a:p>
          <a:p>
            <a:pPr algn="ctr"/>
            <a:r>
              <a:rPr lang="fr-CH" dirty="0">
                <a:solidFill>
                  <a:schemeClr val="tx1"/>
                </a:solidFill>
                <a:latin typeface="Manrope" pitchFamily="2" charset="0"/>
              </a:rPr>
              <a:t>Levée  du secret de fonction et communication d’informations :</a:t>
            </a:r>
          </a:p>
          <a:p>
            <a:pPr algn="ctr"/>
            <a:r>
              <a:rPr lang="fr-CH" b="1" dirty="0">
                <a:solidFill>
                  <a:schemeClr val="tx1"/>
                </a:solidFill>
                <a:latin typeface="Manrope" pitchFamily="2" charset="0"/>
              </a:rPr>
              <a:t>autorisation écrite</a:t>
            </a:r>
          </a:p>
          <a:p>
            <a:pPr algn="ctr"/>
            <a:endParaRPr lang="fr-CH" dirty="0">
              <a:solidFill>
                <a:schemeClr val="tx1"/>
              </a:solidFill>
              <a:latin typeface="Manrope" pitchFamily="2" charset="0"/>
            </a:endParaRPr>
          </a:p>
          <a:p>
            <a:pPr marL="285750" indent="-285750" algn="ctr">
              <a:buFont typeface="Wingdings" panose="05000000000000000000" pitchFamily="2" charset="2"/>
              <a:buChar char="§"/>
            </a:pPr>
            <a:r>
              <a:rPr lang="fr-CH" dirty="0">
                <a:solidFill>
                  <a:schemeClr val="tx1"/>
                </a:solidFill>
                <a:latin typeface="Manrope" pitchFamily="2" charset="0"/>
              </a:rPr>
              <a:t>Élus : </a:t>
            </a:r>
            <a:r>
              <a:rPr lang="fr-CH" dirty="0">
                <a:solidFill>
                  <a:schemeClr val="tx1"/>
                </a:solidFill>
                <a:latin typeface="Manrope" pitchFamily="2" charset="0"/>
                <a:sym typeface="Wingdings" panose="05000000000000000000" pitchFamily="2" charset="2"/>
              </a:rPr>
              <a:t>par le Préfet</a:t>
            </a:r>
          </a:p>
          <a:p>
            <a:pPr marL="285750" indent="-285750" algn="ctr">
              <a:buFont typeface="Wingdings" panose="05000000000000000000" pitchFamily="2" charset="2"/>
              <a:buChar char="§"/>
            </a:pPr>
            <a:r>
              <a:rPr lang="fr-CH" dirty="0">
                <a:solidFill>
                  <a:schemeClr val="tx1"/>
                </a:solidFill>
                <a:latin typeface="Manrope" pitchFamily="2" charset="0"/>
                <a:sym typeface="Wingdings" panose="05000000000000000000" pitchFamily="2" charset="2"/>
              </a:rPr>
              <a:t>Personnel : par le CC</a:t>
            </a:r>
            <a:endParaRPr lang="fr-CH" dirty="0">
              <a:solidFill>
                <a:schemeClr val="tx1"/>
              </a:solidFill>
              <a:latin typeface="Manrope" pitchFamily="2" charset="0"/>
            </a:endParaRPr>
          </a:p>
        </p:txBody>
      </p:sp>
      <p:sp>
        <p:nvSpPr>
          <p:cNvPr id="10" name="Flèche : courbe vers la droite 9">
            <a:extLst>
              <a:ext uri="{FF2B5EF4-FFF2-40B4-BE49-F238E27FC236}">
                <a16:creationId xmlns:a16="http://schemas.microsoft.com/office/drawing/2014/main" id="{82BB0584-A796-42C2-6A8F-BE1483BCEDDE}"/>
              </a:ext>
            </a:extLst>
          </p:cNvPr>
          <p:cNvSpPr/>
          <p:nvPr/>
        </p:nvSpPr>
        <p:spPr>
          <a:xfrm>
            <a:off x="8229600" y="5172075"/>
            <a:ext cx="266700" cy="609146"/>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12342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95F59-F670-197F-6A18-84188E86DC6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1655AA0-D5CC-4997-E32D-4A11968E390D}"/>
              </a:ext>
            </a:extLst>
          </p:cNvPr>
          <p:cNvSpPr>
            <a:spLocks noGrp="1"/>
          </p:cNvSpPr>
          <p:nvPr>
            <p:ph type="title"/>
          </p:nvPr>
        </p:nvSpPr>
        <p:spPr>
          <a:xfrm>
            <a:off x="429131" y="450097"/>
            <a:ext cx="11227599" cy="767399"/>
          </a:xfrm>
        </p:spPr>
        <p:txBody>
          <a:bodyPr/>
          <a:lstStyle/>
          <a:p>
            <a:pPr>
              <a:tabLst>
                <a:tab pos="361950" algn="l"/>
              </a:tabLst>
            </a:pPr>
            <a:r>
              <a:rPr lang="fr-CH" dirty="0"/>
              <a:t>4. 	Les principes régissant l’activité du Conseil communal</a:t>
            </a:r>
            <a:br>
              <a:rPr lang="fr-CH" dirty="0"/>
            </a:br>
            <a:r>
              <a:rPr lang="fr-CH" dirty="0"/>
              <a:t>	</a:t>
            </a:r>
            <a:r>
              <a:rPr lang="fr-CH" b="0" i="1" dirty="0"/>
              <a:t>La récusation</a:t>
            </a:r>
          </a:p>
        </p:txBody>
      </p:sp>
      <p:pic>
        <p:nvPicPr>
          <p:cNvPr id="6" name="Image 5" descr="Une image contenant Police, Graphique, noir, logo&#10;&#10;Description générée automatiquement">
            <a:extLst>
              <a:ext uri="{FF2B5EF4-FFF2-40B4-BE49-F238E27FC236}">
                <a16:creationId xmlns:a16="http://schemas.microsoft.com/office/drawing/2014/main" id="{FF323C3A-6890-CDE4-A93C-1EA8A0525EF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EA0BD38D-2D4B-DCCF-C4D7-F84784A1F5CB}"/>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D3F448E3-5467-3C4D-384C-1E74DD50E313}"/>
              </a:ext>
            </a:extLst>
          </p:cNvPr>
          <p:cNvSpPr txBox="1"/>
          <p:nvPr/>
        </p:nvSpPr>
        <p:spPr>
          <a:xfrm>
            <a:off x="511642" y="1405035"/>
            <a:ext cx="5098583" cy="2027478"/>
          </a:xfrm>
          <a:prstGeom prst="rect">
            <a:avLst/>
          </a:prstGeom>
          <a:noFill/>
        </p:spPr>
        <p:txBody>
          <a:bodyPr wrap="square">
            <a:spAutoFit/>
          </a:bodyPr>
          <a:lstStyle/>
          <a:p>
            <a:pPr>
              <a:lnSpc>
                <a:spcPct val="107000"/>
              </a:lnSpc>
              <a:spcAft>
                <a:spcPts val="800"/>
              </a:spcAft>
            </a:pP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Art. 65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 et 25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ss</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RELCo</a:t>
            </a:r>
            <a:endParaRPr lang="fr-CH" sz="1600" b="1" kern="100" dirty="0">
              <a:solidFill>
                <a:srgbClr val="D0445E"/>
              </a:solidFill>
              <a:latin typeface="Manrope" pitchFamily="2" charset="0"/>
              <a:ea typeface="Aptos" panose="020B0004020202020204" pitchFamily="34" charset="0"/>
              <a:cs typeface="Times New Roman" panose="02020603050405020304" pitchFamily="18" charset="0"/>
            </a:endParaRPr>
          </a:p>
          <a:p>
            <a:pPr algn="just">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Un membre du </a:t>
            </a:r>
            <a:r>
              <a:rPr lang="fr-CH" sz="1600" kern="100" dirty="0">
                <a:latin typeface="Manrope" pitchFamily="2" charset="0"/>
                <a:ea typeface="Aptos" panose="020B0004020202020204" pitchFamily="34" charset="0"/>
                <a:cs typeface="Times New Roman" panose="02020603050405020304" pitchFamily="18" charset="0"/>
              </a:rPr>
              <a:t>Conseil communal </a:t>
            </a:r>
            <a:r>
              <a:rPr lang="fr-CH" sz="1600" b="1" kern="100" dirty="0">
                <a:latin typeface="Manrope" pitchFamily="2" charset="0"/>
                <a:ea typeface="Aptos" panose="020B0004020202020204" pitchFamily="34" charset="0"/>
                <a:cs typeface="Times New Roman" panose="02020603050405020304" pitchFamily="18" charset="0"/>
              </a:rPr>
              <a:t>ne peut assister à la délibération d’un objet </a:t>
            </a:r>
            <a:r>
              <a:rPr lang="fr-CH" sz="1600" kern="100" dirty="0">
                <a:latin typeface="Manrope" pitchFamily="2" charset="0"/>
                <a:ea typeface="Aptos" panose="020B0004020202020204" pitchFamily="34" charset="0"/>
                <a:cs typeface="Times New Roman" panose="02020603050405020304" pitchFamily="18" charset="0"/>
              </a:rPr>
              <a:t>qui présente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un intérêt spécial </a:t>
            </a:r>
            <a:r>
              <a:rPr lang="fr-CH" sz="1600" kern="100" dirty="0">
                <a:latin typeface="Manrope" pitchFamily="2" charset="0"/>
                <a:ea typeface="Aptos" panose="020B0004020202020204" pitchFamily="34" charset="0"/>
                <a:cs typeface="Times New Roman" panose="02020603050405020304" pitchFamily="18" charset="0"/>
              </a:rPr>
              <a:t>pour lui-même, son conjoint, son partenaire enregistré ou pour une personne avec laquelle il se trouve dans un rapport étroit de parenté ou d’alliance, d’obligation ou de dépendance.</a:t>
            </a:r>
          </a:p>
        </p:txBody>
      </p:sp>
      <p:pic>
        <p:nvPicPr>
          <p:cNvPr id="5" name="Picture 2" descr="Stiftung Papiliorama – Papiliorama">
            <a:extLst>
              <a:ext uri="{FF2B5EF4-FFF2-40B4-BE49-F238E27FC236}">
                <a16:creationId xmlns:a16="http://schemas.microsoft.com/office/drawing/2014/main" id="{DFE4EF27-BBB3-3437-5165-F3D2A42E3D4C}"/>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F97C19E-21B2-ECA0-1C21-98B9895CF3EC}"/>
              </a:ext>
            </a:extLst>
          </p:cNvPr>
          <p:cNvPicPr>
            <a:picLocks noChangeAspect="1"/>
          </p:cNvPicPr>
          <p:nvPr/>
        </p:nvPicPr>
        <p:blipFill>
          <a:blip r:embed="rId5"/>
          <a:stretch>
            <a:fillRect/>
          </a:stretch>
        </p:blipFill>
        <p:spPr>
          <a:xfrm>
            <a:off x="6696075" y="833796"/>
            <a:ext cx="4591050" cy="3060700"/>
          </a:xfrm>
          <a:prstGeom prst="rect">
            <a:avLst/>
          </a:prstGeom>
        </p:spPr>
      </p:pic>
      <p:sp>
        <p:nvSpPr>
          <p:cNvPr id="9" name="ZoneTexte 8">
            <a:extLst>
              <a:ext uri="{FF2B5EF4-FFF2-40B4-BE49-F238E27FC236}">
                <a16:creationId xmlns:a16="http://schemas.microsoft.com/office/drawing/2014/main" id="{60162098-19EE-08DF-F54F-61C83BB7217B}"/>
              </a:ext>
            </a:extLst>
          </p:cNvPr>
          <p:cNvSpPr txBox="1"/>
          <p:nvPr/>
        </p:nvSpPr>
        <p:spPr>
          <a:xfrm>
            <a:off x="511642" y="3620052"/>
            <a:ext cx="10985033" cy="3433440"/>
          </a:xfrm>
          <a:prstGeom prst="rect">
            <a:avLst/>
          </a:prstGeom>
          <a:noFill/>
        </p:spPr>
        <p:txBody>
          <a:bodyPr wrap="square">
            <a:spAutoFit/>
          </a:bodyPr>
          <a:lstStyle/>
          <a:p>
            <a:pPr>
              <a:lnSpc>
                <a:spcPct val="107000"/>
              </a:lnSpc>
              <a:spcAft>
                <a:spcPts val="800"/>
              </a:spcAft>
            </a:pP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Intérêt spécial = </a:t>
            </a:r>
            <a:r>
              <a:rPr lang="fr-CH" sz="1600" b="1" kern="100" dirty="0">
                <a:latin typeface="Manrope" pitchFamily="2" charset="0"/>
                <a:ea typeface="Aptos" panose="020B0004020202020204" pitchFamily="34" charset="0"/>
                <a:cs typeface="Times New Roman" panose="02020603050405020304" pitchFamily="18" charset="0"/>
              </a:rPr>
              <a:t>celui pour qui l’affaire a un effet direct, en particulier d’ordre financier, notamment la personne partie à un acte juridique lorsque l’autre partie est la Commune.</a:t>
            </a:r>
          </a:p>
          <a:p>
            <a:pPr marL="16192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Récusation d’office</a:t>
            </a:r>
          </a:p>
          <a:p>
            <a:pPr marL="16192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 Conseil communal veille à l’application des règles de récusation  il tranche en cas de contestation (sans la personne concernée).</a:t>
            </a:r>
          </a:p>
          <a:p>
            <a:pPr marL="16192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La personne doit quitter la salle avant toute délibération sur l’objet qui la concerne.</a:t>
            </a:r>
          </a:p>
          <a:p>
            <a:pPr marL="16192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 défaut de récusation =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nullité</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de la décision</a:t>
            </a:r>
          </a:p>
          <a:p>
            <a:pPr marL="6191250" indent="-266700">
              <a:lnSpc>
                <a:spcPct val="107000"/>
              </a:lnSpc>
              <a:spcAft>
                <a:spcPts val="800"/>
              </a:spcAft>
            </a:pPr>
            <a:r>
              <a:rPr lang="fr-CH" sz="1600" b="1" i="1"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 Seule exception à l’obligation de se prononcer !</a:t>
            </a:r>
          </a:p>
          <a:p>
            <a:pPr marL="285750" indent="-285750">
              <a:lnSpc>
                <a:spcPct val="107000"/>
              </a:lnSpc>
              <a:spcAft>
                <a:spcPts val="800"/>
              </a:spcAft>
              <a:buFont typeface="Wingdings" panose="05000000000000000000" pitchFamily="2" charset="2"/>
              <a:buChar char="q"/>
            </a:pPr>
            <a:endParaRPr lang="fr-CH" sz="1600"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endParaRPr lang="fr-CH" sz="1600" kern="100" dirty="0">
              <a:latin typeface="Manrope" pitchFamily="2" charset="0"/>
              <a:ea typeface="Aptos" panose="020B0004020202020204" pitchFamily="34" charset="0"/>
              <a:cs typeface="Times New Roman" panose="02020603050405020304" pitchFamily="18" charset="0"/>
            </a:endParaRPr>
          </a:p>
        </p:txBody>
      </p:sp>
      <p:sp>
        <p:nvSpPr>
          <p:cNvPr id="10" name="Bulle narrative : ronde 9">
            <a:extLst>
              <a:ext uri="{FF2B5EF4-FFF2-40B4-BE49-F238E27FC236}">
                <a16:creationId xmlns:a16="http://schemas.microsoft.com/office/drawing/2014/main" id="{D04866C9-39CA-BCF9-71B9-32C041CDC3EF}"/>
              </a:ext>
            </a:extLst>
          </p:cNvPr>
          <p:cNvSpPr/>
          <p:nvPr/>
        </p:nvSpPr>
        <p:spPr>
          <a:xfrm>
            <a:off x="6125441" y="5828042"/>
            <a:ext cx="4905375" cy="687058"/>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1586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BF415-D0A9-0764-CC6F-9256BD0D522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63B5437-DF77-B32B-414D-B4425984DA37}"/>
              </a:ext>
            </a:extLst>
          </p:cNvPr>
          <p:cNvSpPr>
            <a:spLocks noGrp="1"/>
          </p:cNvSpPr>
          <p:nvPr>
            <p:ph type="title"/>
          </p:nvPr>
        </p:nvSpPr>
        <p:spPr>
          <a:xfrm>
            <a:off x="429131" y="450097"/>
            <a:ext cx="11227599" cy="767399"/>
          </a:xfrm>
        </p:spPr>
        <p:txBody>
          <a:bodyPr/>
          <a:lstStyle/>
          <a:p>
            <a:pPr>
              <a:tabLst>
                <a:tab pos="361950" algn="l"/>
              </a:tabLst>
            </a:pPr>
            <a:r>
              <a:rPr lang="fr-CH" dirty="0"/>
              <a:t>4. 	Les principes régissant l’activité du Conseil communal</a:t>
            </a:r>
            <a:br>
              <a:rPr lang="fr-CH" dirty="0"/>
            </a:br>
            <a:r>
              <a:rPr lang="fr-CH" dirty="0"/>
              <a:t>	</a:t>
            </a:r>
            <a:r>
              <a:rPr lang="fr-CH" b="0" i="1" dirty="0"/>
              <a:t>La charte du Conseil communal</a:t>
            </a:r>
          </a:p>
        </p:txBody>
      </p:sp>
      <p:pic>
        <p:nvPicPr>
          <p:cNvPr id="6" name="Image 5" descr="Une image contenant Police, Graphique, noir, logo&#10;&#10;Description générée automatiquement">
            <a:extLst>
              <a:ext uri="{FF2B5EF4-FFF2-40B4-BE49-F238E27FC236}">
                <a16:creationId xmlns:a16="http://schemas.microsoft.com/office/drawing/2014/main" id="{F96DB0B4-447A-F168-FC4E-E3B80C661A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D56CA8E2-B6FC-6656-368B-CAFF87E90067}"/>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4CFD9DD-24CB-4A32-D09C-685689D69A04}"/>
              </a:ext>
            </a:extLst>
          </p:cNvPr>
          <p:cNvSpPr txBox="1"/>
          <p:nvPr/>
        </p:nvSpPr>
        <p:spPr>
          <a:xfrm>
            <a:off x="511641" y="1627498"/>
            <a:ext cx="5822484" cy="4930452"/>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à"/>
              <a:tabLst>
                <a:tab pos="361950"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Permet de rappeler les différents devoirs et obligations des membres du Conseil communal, en y intégrant les valeurs que souhaite porter l’Exécutif.</a:t>
            </a:r>
          </a:p>
          <a:p>
            <a:pPr marL="285750" indent="-285750" algn="just">
              <a:lnSpc>
                <a:spcPct val="107000"/>
              </a:lnSpc>
              <a:spcAft>
                <a:spcPts val="800"/>
              </a:spcAft>
              <a:buFont typeface="Wingdings" panose="05000000000000000000" pitchFamily="2" charset="2"/>
              <a:buChar char="à"/>
              <a:tabLst>
                <a:tab pos="361950" algn="l"/>
              </a:tabLst>
            </a:pPr>
            <a:endPar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algn="just">
              <a:lnSpc>
                <a:spcPct val="107000"/>
              </a:lnSpc>
              <a:spcAft>
                <a:spcPts val="800"/>
              </a:spcAft>
              <a:tabLst>
                <a:tab pos="361950" algn="l"/>
              </a:tabLst>
            </a:pPr>
            <a:r>
              <a:rPr lang="fr-CH" sz="14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a:t>
            </a:r>
            <a:r>
              <a:rPr lang="fr-CH" sz="1600" b="0" i="1"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Exemple de la charte du Conseil communal de </a:t>
            </a:r>
            <a:r>
              <a:rPr lang="fr-CH" sz="1600" b="0" i="1" kern="100" dirty="0" err="1">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Neyruz</a:t>
            </a:r>
            <a:r>
              <a:rPr lang="fr-CH" sz="1600" b="0" i="1"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publiée 	sur le site internet de ladite Commune.</a:t>
            </a:r>
          </a:p>
          <a:p>
            <a:pPr algn="just">
              <a:lnSpc>
                <a:spcPct val="107000"/>
              </a:lnSpc>
              <a:spcAft>
                <a:spcPts val="800"/>
              </a:spcAft>
              <a:tabLst>
                <a:tab pos="361950" algn="l"/>
                <a:tab pos="628650" algn="l"/>
              </a:tabLst>
            </a:pP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	5. J’applique le secret de fonction</a:t>
            </a:r>
          </a:p>
          <a:p>
            <a:pPr algn="just">
              <a:lnSpc>
                <a:spcPct val="107000"/>
              </a:lnSpc>
              <a:spcAft>
                <a:spcPts val="800"/>
              </a:spcAft>
              <a:tabLst>
                <a:tab pos="628650" algn="l"/>
              </a:tabLst>
            </a:pPr>
            <a:r>
              <a:rPr lang="fr-CH" sz="1400" b="0" i="1"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6. J’applique le secret des délibérations</a:t>
            </a:r>
          </a:p>
          <a:p>
            <a:pPr algn="just">
              <a:lnSpc>
                <a:spcPct val="107000"/>
              </a:lnSpc>
              <a:spcAft>
                <a:spcPts val="800"/>
              </a:spcAft>
              <a:tabLst>
                <a:tab pos="628650" algn="l"/>
              </a:tabLst>
            </a:pP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7. J’administre la commune de manière diligente</a:t>
            </a:r>
          </a:p>
          <a:p>
            <a:pPr algn="just">
              <a:lnSpc>
                <a:spcPct val="107000"/>
              </a:lnSpc>
              <a:spcAft>
                <a:spcPts val="800"/>
              </a:spcAft>
              <a:tabLst>
                <a:tab pos="628650" algn="l"/>
              </a:tabLst>
            </a:pPr>
            <a:r>
              <a:rPr lang="fr-CH" sz="1400" b="0" i="1"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8. Je </a:t>
            </a: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soigne les relations avec la population et les partenaires</a:t>
            </a:r>
          </a:p>
          <a:p>
            <a:pPr algn="just">
              <a:lnSpc>
                <a:spcPct val="107000"/>
              </a:lnSpc>
              <a:spcAft>
                <a:spcPts val="800"/>
              </a:spcAft>
              <a:tabLst>
                <a:tab pos="628650" algn="l"/>
              </a:tabLst>
            </a:pP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9. J’entretiens de bonnes relations avec le personnel communal</a:t>
            </a:r>
          </a:p>
          <a:p>
            <a:pPr algn="just">
              <a:lnSpc>
                <a:spcPct val="107000"/>
              </a:lnSpc>
              <a:spcAft>
                <a:spcPts val="800"/>
              </a:spcAft>
              <a:tabLst>
                <a:tab pos="628650" algn="l"/>
              </a:tabLst>
            </a:pP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10. J’agis en cas de tensions et je m’emploie à gérer les conflits</a:t>
            </a:r>
          </a:p>
          <a:p>
            <a:pPr algn="just">
              <a:lnSpc>
                <a:spcPct val="107000"/>
              </a:lnSpc>
              <a:spcAft>
                <a:spcPts val="800"/>
              </a:spcAft>
              <a:tabLst>
                <a:tab pos="628650" algn="l"/>
              </a:tabLst>
            </a:pPr>
            <a:r>
              <a:rPr lang="fr-CH" sz="14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11. Je m’engage</a:t>
            </a:r>
          </a:p>
          <a:p>
            <a:pPr algn="just">
              <a:lnSpc>
                <a:spcPct val="107000"/>
              </a:lnSpc>
              <a:spcAft>
                <a:spcPts val="800"/>
              </a:spcAft>
              <a:tabLst>
                <a:tab pos="361950" algn="l"/>
              </a:tabLst>
            </a:pPr>
            <a:endParaRPr lang="fr-CH" sz="1600" b="0" i="1"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DF80C5AC-459C-511A-A8C5-3B827B0DE0CC}"/>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26D0C19E-1E94-EAAF-894F-70FDBF463D65}"/>
              </a:ext>
            </a:extLst>
          </p:cNvPr>
          <p:cNvPicPr>
            <a:picLocks noChangeAspect="1"/>
          </p:cNvPicPr>
          <p:nvPr/>
        </p:nvPicPr>
        <p:blipFill>
          <a:blip r:embed="rId5"/>
          <a:stretch>
            <a:fillRect/>
          </a:stretch>
        </p:blipFill>
        <p:spPr>
          <a:xfrm>
            <a:off x="6829203" y="894428"/>
            <a:ext cx="4650347" cy="5780817"/>
          </a:xfrm>
          <a:prstGeom prst="rect">
            <a:avLst/>
          </a:prstGeom>
        </p:spPr>
      </p:pic>
    </p:spTree>
    <p:extLst>
      <p:ext uri="{BB962C8B-B14F-4D97-AF65-F5344CB8AC3E}">
        <p14:creationId xmlns:p14="http://schemas.microsoft.com/office/powerpoint/2010/main" val="174265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C4E0-5008-2D7B-900C-F1497AA64B6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534E4FE-06EC-D97E-3265-EA0E9167B494}"/>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04375D70-1A91-CFEA-A9B0-F428F3D7F7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7DEDBD31-A9E2-1E0C-2408-B32F793891D8}"/>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70A36FFE-3820-9486-4397-31A7AE955245}"/>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b="1"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4F0F2F5D-170F-38C5-1D5D-A5EC1A19B35C}"/>
              </a:ext>
            </a:extLst>
          </p:cNvPr>
          <p:cNvSpPr/>
          <p:nvPr/>
        </p:nvSpPr>
        <p:spPr>
          <a:xfrm>
            <a:off x="0" y="3507927"/>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8962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D62D-51A5-B36D-F24A-6365406DA59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AB25294-C631-A219-16D3-51B6E7F083B5}"/>
              </a:ext>
            </a:extLst>
          </p:cNvPr>
          <p:cNvSpPr>
            <a:spLocks noGrp="1"/>
          </p:cNvSpPr>
          <p:nvPr>
            <p:ph type="title"/>
          </p:nvPr>
        </p:nvSpPr>
        <p:spPr>
          <a:xfrm>
            <a:off x="429131" y="450097"/>
            <a:ext cx="11227599" cy="767399"/>
          </a:xfrm>
        </p:spPr>
        <p:txBody>
          <a:bodyPr/>
          <a:lstStyle/>
          <a:p>
            <a:pPr>
              <a:tabLst>
                <a:tab pos="361950" algn="l"/>
              </a:tabLst>
            </a:pPr>
            <a:r>
              <a:rPr lang="fr-CH" dirty="0"/>
              <a:t>5. 	Les relations entre le Conseil communal et l’administration communale</a:t>
            </a:r>
            <a:br>
              <a:rPr lang="fr-CH" dirty="0"/>
            </a:br>
            <a:r>
              <a:rPr lang="fr-CH" dirty="0"/>
              <a:t>	</a:t>
            </a:r>
            <a:r>
              <a:rPr lang="fr-CH" b="0" i="1" dirty="0"/>
              <a:t>Rôle d’employeur</a:t>
            </a:r>
          </a:p>
        </p:txBody>
      </p:sp>
      <p:pic>
        <p:nvPicPr>
          <p:cNvPr id="6" name="Image 5" descr="Une image contenant Police, Graphique, noir, logo&#10;&#10;Description générée automatiquement">
            <a:extLst>
              <a:ext uri="{FF2B5EF4-FFF2-40B4-BE49-F238E27FC236}">
                <a16:creationId xmlns:a16="http://schemas.microsoft.com/office/drawing/2014/main" id="{CA53FB47-2B0F-7A5E-45B8-A341C7E3A5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17D56A7A-4B53-02A8-534D-CEE2F71D768B}"/>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06C7ABFF-B11C-AC3C-751A-F3654BD25B44}"/>
              </a:ext>
            </a:extLst>
          </p:cNvPr>
          <p:cNvSpPr txBox="1"/>
          <p:nvPr/>
        </p:nvSpPr>
        <p:spPr>
          <a:xfrm>
            <a:off x="511643" y="1519169"/>
            <a:ext cx="9775357" cy="3067378"/>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Il incombe au Conseil communal d’engager le personnel communal, de fixer son traitement et de surveiller son activité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60 al. 3 let. f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marL="628650" indent="-285750">
              <a:lnSpc>
                <a:spcPct val="107000"/>
              </a:lnSpc>
              <a:spcAft>
                <a:spcPts val="800"/>
              </a:spcAft>
              <a:buFont typeface="Wingdings" panose="05000000000000000000" pitchFamily="2" charset="2"/>
              <a:buChar char="q"/>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Art. 69 à 81 </a:t>
            </a:r>
            <a:r>
              <a:rPr lang="fr-CH" sz="1600" b="0" kern="100" dirty="0" err="1">
                <a:solidFill>
                  <a:schemeClr val="tx1"/>
                </a:solidFill>
                <a:effectLst/>
                <a:latin typeface="Manrope" pitchFamily="2" charset="0"/>
                <a:ea typeface="Aptos" panose="020B0004020202020204" pitchFamily="34" charset="0"/>
                <a:cs typeface="Times New Roman" panose="02020603050405020304" pitchFamily="18" charset="0"/>
              </a:rPr>
              <a:t>LCo</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6286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Règlement sur le personnel communal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deviendra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obligatoire</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 avec la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nLCo</a:t>
            </a:r>
            <a:r>
              <a:rPr lang="fr-CH" sz="1600" kern="100" dirty="0">
                <a:latin typeface="Manrope" pitchFamily="2" charset="0"/>
                <a:ea typeface="Aptos" panose="020B0004020202020204" pitchFamily="34" charset="0"/>
                <a:cs typeface="Times New Roman" panose="02020603050405020304" pitchFamily="18" charset="0"/>
              </a:rPr>
              <a:t>)</a:t>
            </a:r>
          </a:p>
          <a:p>
            <a:pPr marL="1085850" lvl="1" indent="-285750">
              <a:lnSpc>
                <a:spcPct val="107000"/>
              </a:lnSpc>
              <a:spcAft>
                <a:spcPts val="800"/>
              </a:spcAft>
              <a:buFont typeface="Wingdings" panose="05000000000000000000" pitchFamily="2" charset="2"/>
              <a:buChar char="§"/>
            </a:pPr>
            <a:r>
              <a:rPr lang="fr-CH" sz="1600" kern="100" dirty="0">
                <a:latin typeface="Manrope" pitchFamily="2" charset="0"/>
                <a:ea typeface="Aptos" panose="020B0004020202020204" pitchFamily="34" charset="0"/>
                <a:cs typeface="Times New Roman" panose="02020603050405020304" pitchFamily="18" charset="0"/>
              </a:rPr>
              <a:t>À défaut et dans l’intervalle, application de la loi sur le personnel de l’Etat hormis certaines exceptions (cf. art. 70 </a:t>
            </a:r>
            <a:r>
              <a:rPr lang="fr-CH" sz="1600" kern="100" dirty="0" err="1">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a:t>
            </a:r>
          </a:p>
          <a:p>
            <a:pPr marL="628650" lvl="1"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Suivi et encadrement du personnel conformément aux règles en vigueur</a:t>
            </a:r>
          </a:p>
          <a:p>
            <a:pPr marL="1085850" lvl="2" indent="-285750">
              <a:lnSpc>
                <a:spcPct val="107000"/>
              </a:lnSpc>
              <a:spcAft>
                <a:spcPts val="800"/>
              </a:spcAft>
              <a:buFont typeface="Wingdings" panose="05000000000000000000" pitchFamily="2" charset="2"/>
              <a:buChar char="§"/>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Entretiens annuels</a:t>
            </a:r>
          </a:p>
          <a:p>
            <a:pPr marL="6286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Rigueur particulière dans le traitement des litiges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respect des procédures</a:t>
            </a:r>
            <a:r>
              <a:rPr lang="fr-CH" sz="1600" kern="100" dirty="0">
                <a:latin typeface="Manrope" pitchFamily="2" charset="0"/>
                <a:ea typeface="Aptos" panose="020B0004020202020204" pitchFamily="34" charset="0"/>
                <a:cs typeface="Times New Roman" panose="02020603050405020304" pitchFamily="18" charset="0"/>
              </a:rPr>
              <a:t>)</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95E0B005-183B-4BAA-EB44-6D0D7782172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F043049-15E2-34E5-D5CE-1FFA63AE0170}"/>
              </a:ext>
            </a:extLst>
          </p:cNvPr>
          <p:cNvPicPr>
            <a:picLocks noChangeAspect="1"/>
          </p:cNvPicPr>
          <p:nvPr/>
        </p:nvPicPr>
        <p:blipFill>
          <a:blip r:embed="rId5"/>
          <a:stretch>
            <a:fillRect/>
          </a:stretch>
        </p:blipFill>
        <p:spPr>
          <a:xfrm>
            <a:off x="7706962" y="3621762"/>
            <a:ext cx="4114790" cy="2730415"/>
          </a:xfrm>
          <a:prstGeom prst="rect">
            <a:avLst/>
          </a:prstGeom>
        </p:spPr>
      </p:pic>
    </p:spTree>
    <p:extLst>
      <p:ext uri="{BB962C8B-B14F-4D97-AF65-F5344CB8AC3E}">
        <p14:creationId xmlns:p14="http://schemas.microsoft.com/office/powerpoint/2010/main" val="361393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E4D47-5560-1C33-86C0-5740F82CE14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C453BFA-6B2F-01BB-6A8E-1855D0712E4D}"/>
              </a:ext>
            </a:extLst>
          </p:cNvPr>
          <p:cNvSpPr>
            <a:spLocks noGrp="1"/>
          </p:cNvSpPr>
          <p:nvPr>
            <p:ph type="title"/>
          </p:nvPr>
        </p:nvSpPr>
        <p:spPr>
          <a:xfrm>
            <a:off x="429131" y="450097"/>
            <a:ext cx="11227599" cy="767399"/>
          </a:xfrm>
        </p:spPr>
        <p:txBody>
          <a:bodyPr/>
          <a:lstStyle/>
          <a:p>
            <a:pPr>
              <a:tabLst>
                <a:tab pos="361950" algn="l"/>
              </a:tabLst>
            </a:pPr>
            <a:r>
              <a:rPr lang="fr-CH" dirty="0"/>
              <a:t>5. 	Les relations entre le Conseil communal et l’administration communale</a:t>
            </a:r>
            <a:br>
              <a:rPr lang="fr-CH" dirty="0"/>
            </a:br>
            <a:r>
              <a:rPr lang="fr-CH" dirty="0"/>
              <a:t>	</a:t>
            </a:r>
            <a:r>
              <a:rPr lang="fr-CH" b="0" i="1" dirty="0"/>
              <a:t>Différents rôles de l’administration communale</a:t>
            </a:r>
          </a:p>
        </p:txBody>
      </p:sp>
      <p:pic>
        <p:nvPicPr>
          <p:cNvPr id="6" name="Image 5" descr="Une image contenant Police, Graphique, noir, logo&#10;&#10;Description générée automatiquement">
            <a:extLst>
              <a:ext uri="{FF2B5EF4-FFF2-40B4-BE49-F238E27FC236}">
                <a16:creationId xmlns:a16="http://schemas.microsoft.com/office/drawing/2014/main" id="{ED7F832F-B619-A257-AD18-6E6CD13B3FB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00A8B09B-4903-41DD-5087-B17859911C31}"/>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4AE40CB-6188-1520-5B0B-6B201C60026D}"/>
              </a:ext>
            </a:extLst>
          </p:cNvPr>
          <p:cNvSpPr txBox="1"/>
          <p:nvPr/>
        </p:nvSpPr>
        <p:spPr>
          <a:xfrm>
            <a:off x="511642" y="1519169"/>
            <a:ext cx="10541162" cy="1339662"/>
          </a:xfrm>
          <a:prstGeom prst="rect">
            <a:avLst/>
          </a:prstGeom>
          <a:noFill/>
        </p:spPr>
        <p:txBody>
          <a:bodyPr wrap="square">
            <a:spAutoFit/>
          </a:bodyPr>
          <a:lstStyle/>
          <a:p>
            <a:pPr>
              <a:lnSpc>
                <a:spcPct val="107000"/>
              </a:lnSpc>
              <a:spcAft>
                <a:spcPts val="800"/>
              </a:spcAft>
            </a:pP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76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endPar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tabLst>
                <a:tab pos="180975" algn="l"/>
              </a:tabLst>
            </a:pPr>
            <a:r>
              <a:rPr lang="fr-CH" sz="1600" b="0" kern="100" baseline="30000" dirty="0">
                <a:solidFill>
                  <a:schemeClr val="tx1"/>
                </a:solidFill>
                <a:effectLst/>
                <a:latin typeface="Manrope" pitchFamily="2" charset="0"/>
                <a:ea typeface="Aptos" panose="020B0004020202020204" pitchFamily="34" charset="0"/>
                <a:cs typeface="Times New Roman" panose="02020603050405020304" pitchFamily="18" charset="0"/>
              </a:rPr>
              <a:t>1</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Chaque commune a un poste de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secrétaire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et un poste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d’administrateur des finances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Ces deux postes peuvent être réunis 	en la fonction d’administrateur communal. La Commune peut créer </a:t>
            </a:r>
            <a:r>
              <a:rPr lang="fr-CH" sz="1600" b="0" kern="100" dirty="0">
                <a:effectLst/>
                <a:latin typeface="Manrope" pitchFamily="2" charset="0"/>
                <a:ea typeface="Aptos" panose="020B0004020202020204" pitchFamily="34" charset="0"/>
                <a:cs typeface="Times New Roman" panose="02020603050405020304" pitchFamily="18" charset="0"/>
              </a:rPr>
              <a:t>d’autres postes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tabLst>
                <a:tab pos="180975" algn="l"/>
              </a:tabLst>
            </a:pPr>
            <a:r>
              <a:rPr lang="fr-CH" sz="1600" kern="100" baseline="30000" dirty="0">
                <a:latin typeface="Manrope" pitchFamily="2" charset="0"/>
                <a:ea typeface="Aptos" panose="020B0004020202020204" pitchFamily="34" charset="0"/>
                <a:cs typeface="Times New Roman" panose="02020603050405020304" pitchFamily="18" charset="0"/>
              </a:rPr>
              <a:t>2</a:t>
            </a:r>
            <a:r>
              <a:rPr lang="fr-CH" sz="1600" kern="100" dirty="0">
                <a:latin typeface="Manrope" pitchFamily="2" charset="0"/>
                <a:ea typeface="Aptos" panose="020B0004020202020204" pitchFamily="34" charset="0"/>
                <a:cs typeface="Times New Roman" panose="02020603050405020304" pitchFamily="18" charset="0"/>
              </a:rPr>
              <a:t> 	La commune établit un inventaire des postes de travail.</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E7173973-33C7-1531-E9C3-BDE768F772C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AC0B8B4B-EAB1-441B-5BD6-1047639F5FD4}"/>
              </a:ext>
            </a:extLst>
          </p:cNvPr>
          <p:cNvSpPr/>
          <p:nvPr/>
        </p:nvSpPr>
        <p:spPr>
          <a:xfrm>
            <a:off x="2200276" y="3160503"/>
            <a:ext cx="2534224" cy="1339662"/>
          </a:xfrm>
          <a:prstGeom prst="roundRect">
            <a:avLst/>
          </a:prstGeom>
          <a:solidFill>
            <a:srgbClr val="5DB6DD"/>
          </a:solidFill>
          <a:ln>
            <a:solidFill>
              <a:srgbClr val="5DB6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Secrétaire </a:t>
            </a:r>
            <a:r>
              <a:rPr lang="fr-CH" dirty="0" err="1">
                <a:solidFill>
                  <a:schemeClr val="tx1"/>
                </a:solidFill>
                <a:latin typeface="Manrope" pitchFamily="2" charset="0"/>
              </a:rPr>
              <a:t>communal-e</a:t>
            </a:r>
            <a:endParaRPr lang="fr-CH" dirty="0">
              <a:solidFill>
                <a:schemeClr val="tx1"/>
              </a:solidFill>
              <a:latin typeface="Manrope" pitchFamily="2" charset="0"/>
            </a:endParaRPr>
          </a:p>
        </p:txBody>
      </p:sp>
      <p:sp>
        <p:nvSpPr>
          <p:cNvPr id="8" name="Rectangle : coins arrondis 7">
            <a:extLst>
              <a:ext uri="{FF2B5EF4-FFF2-40B4-BE49-F238E27FC236}">
                <a16:creationId xmlns:a16="http://schemas.microsoft.com/office/drawing/2014/main" id="{54F09E93-5EAD-C4E0-9307-266568F11688}"/>
              </a:ext>
            </a:extLst>
          </p:cNvPr>
          <p:cNvSpPr/>
          <p:nvPr/>
        </p:nvSpPr>
        <p:spPr>
          <a:xfrm>
            <a:off x="7268724" y="3160503"/>
            <a:ext cx="2534224" cy="1339662"/>
          </a:xfrm>
          <a:prstGeom prst="roundRect">
            <a:avLst/>
          </a:prstGeom>
          <a:solidFill>
            <a:schemeClr val="accent2"/>
          </a:solidFill>
          <a:ln>
            <a:solidFill>
              <a:srgbClr val="F7B2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err="1">
                <a:solidFill>
                  <a:schemeClr val="tx1"/>
                </a:solidFill>
                <a:latin typeface="Manrope" pitchFamily="2" charset="0"/>
              </a:rPr>
              <a:t>Administra-teur</a:t>
            </a:r>
            <a:r>
              <a:rPr lang="fr-CH" dirty="0">
                <a:solidFill>
                  <a:schemeClr val="tx1"/>
                </a:solidFill>
                <a:latin typeface="Manrope" pitchFamily="2" charset="0"/>
              </a:rPr>
              <a:t>/-</a:t>
            </a:r>
            <a:r>
              <a:rPr lang="fr-CH" dirty="0" err="1">
                <a:solidFill>
                  <a:schemeClr val="tx1"/>
                </a:solidFill>
                <a:latin typeface="Manrope" pitchFamily="2" charset="0"/>
              </a:rPr>
              <a:t>trice</a:t>
            </a:r>
            <a:r>
              <a:rPr lang="fr-CH" dirty="0">
                <a:solidFill>
                  <a:schemeClr val="tx1"/>
                </a:solidFill>
                <a:latin typeface="Manrope" pitchFamily="2" charset="0"/>
              </a:rPr>
              <a:t> des finances</a:t>
            </a:r>
          </a:p>
        </p:txBody>
      </p:sp>
      <p:sp>
        <p:nvSpPr>
          <p:cNvPr id="9" name="Rectangle : coins arrondis 8">
            <a:extLst>
              <a:ext uri="{FF2B5EF4-FFF2-40B4-BE49-F238E27FC236}">
                <a16:creationId xmlns:a16="http://schemas.microsoft.com/office/drawing/2014/main" id="{4B826F37-0560-B4BA-9187-BA51B30844CD}"/>
              </a:ext>
            </a:extLst>
          </p:cNvPr>
          <p:cNvSpPr/>
          <p:nvPr/>
        </p:nvSpPr>
        <p:spPr>
          <a:xfrm>
            <a:off x="4734500" y="4970671"/>
            <a:ext cx="2534224" cy="1339662"/>
          </a:xfrm>
          <a:prstGeom prst="roundRect">
            <a:avLst/>
          </a:prstGeom>
          <a:solidFill>
            <a:schemeClr val="accent6"/>
          </a:solidFill>
          <a:ln>
            <a:solidFill>
              <a:srgbClr val="5DB6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err="1">
                <a:solidFill>
                  <a:schemeClr val="tx1"/>
                </a:solidFill>
                <a:latin typeface="Manrope" pitchFamily="2" charset="0"/>
              </a:rPr>
              <a:t>Administra-teur</a:t>
            </a:r>
            <a:r>
              <a:rPr lang="fr-CH" dirty="0">
                <a:solidFill>
                  <a:schemeClr val="tx1"/>
                </a:solidFill>
                <a:latin typeface="Manrope" pitchFamily="2" charset="0"/>
              </a:rPr>
              <a:t>/</a:t>
            </a:r>
            <a:r>
              <a:rPr lang="fr-CH" dirty="0" err="1">
                <a:solidFill>
                  <a:schemeClr val="tx1"/>
                </a:solidFill>
                <a:latin typeface="Manrope" pitchFamily="2" charset="0"/>
              </a:rPr>
              <a:t>trice</a:t>
            </a:r>
            <a:r>
              <a:rPr lang="fr-CH" dirty="0">
                <a:solidFill>
                  <a:schemeClr val="tx1"/>
                </a:solidFill>
                <a:latin typeface="Manrope" pitchFamily="2" charset="0"/>
              </a:rPr>
              <a:t> </a:t>
            </a:r>
            <a:r>
              <a:rPr lang="fr-CH" dirty="0" err="1">
                <a:solidFill>
                  <a:schemeClr val="tx1"/>
                </a:solidFill>
                <a:latin typeface="Manrope" pitchFamily="2" charset="0"/>
              </a:rPr>
              <a:t>communal-e</a:t>
            </a:r>
            <a:endParaRPr lang="fr-CH" dirty="0">
              <a:solidFill>
                <a:schemeClr val="tx1"/>
              </a:solidFill>
              <a:latin typeface="Manrope" pitchFamily="2" charset="0"/>
            </a:endParaRPr>
          </a:p>
        </p:txBody>
      </p:sp>
      <p:sp>
        <p:nvSpPr>
          <p:cNvPr id="16" name="Signe Moins 15">
            <a:extLst>
              <a:ext uri="{FF2B5EF4-FFF2-40B4-BE49-F238E27FC236}">
                <a16:creationId xmlns:a16="http://schemas.microsoft.com/office/drawing/2014/main" id="{824C4815-5FD8-F558-E548-D4AC9E3E9ACE}"/>
              </a:ext>
            </a:extLst>
          </p:cNvPr>
          <p:cNvSpPr/>
          <p:nvPr/>
        </p:nvSpPr>
        <p:spPr>
          <a:xfrm>
            <a:off x="4296637" y="3678166"/>
            <a:ext cx="3409949" cy="381000"/>
          </a:xfrm>
          <a:prstGeom prst="mathMinus">
            <a:avLst/>
          </a:prstGeom>
          <a:solidFill>
            <a:schemeClr val="accent6">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CH" dirty="0"/>
          </a:p>
        </p:txBody>
      </p:sp>
      <p:sp>
        <p:nvSpPr>
          <p:cNvPr id="17" name="Signe Moins 16">
            <a:extLst>
              <a:ext uri="{FF2B5EF4-FFF2-40B4-BE49-F238E27FC236}">
                <a16:creationId xmlns:a16="http://schemas.microsoft.com/office/drawing/2014/main" id="{1C405DC0-A1F2-B8FB-77CC-FBA68B8A389C}"/>
              </a:ext>
            </a:extLst>
          </p:cNvPr>
          <p:cNvSpPr/>
          <p:nvPr/>
        </p:nvSpPr>
        <p:spPr>
          <a:xfrm rot="5400000">
            <a:off x="5226279" y="4244339"/>
            <a:ext cx="1417323" cy="381000"/>
          </a:xfrm>
          <a:prstGeom prst="mathMinus">
            <a:avLst/>
          </a:prstGeom>
          <a:solidFill>
            <a:schemeClr val="accent6">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CH" dirty="0"/>
          </a:p>
        </p:txBody>
      </p:sp>
      <p:sp>
        <p:nvSpPr>
          <p:cNvPr id="18" name="ZoneTexte 17">
            <a:extLst>
              <a:ext uri="{FF2B5EF4-FFF2-40B4-BE49-F238E27FC236}">
                <a16:creationId xmlns:a16="http://schemas.microsoft.com/office/drawing/2014/main" id="{05B0BD45-8E9F-0F1F-1EB7-9F8DCD8AA0A7}"/>
              </a:ext>
            </a:extLst>
          </p:cNvPr>
          <p:cNvSpPr txBox="1"/>
          <p:nvPr/>
        </p:nvSpPr>
        <p:spPr>
          <a:xfrm>
            <a:off x="768385" y="4495005"/>
            <a:ext cx="2699003" cy="1384995"/>
          </a:xfrm>
          <a:prstGeom prst="rect">
            <a:avLst/>
          </a:prstGeom>
          <a:noFill/>
          <a:ln>
            <a:solidFill>
              <a:srgbClr val="5DB6DD"/>
            </a:solidFill>
          </a:ln>
        </p:spPr>
        <p:txBody>
          <a:bodyPr wrap="square" rtlCol="0">
            <a:spAutoFit/>
          </a:bodyPr>
          <a:lstStyle/>
          <a:p>
            <a:pPr marL="200025" indent="-200025">
              <a:buFont typeface="Arial" panose="020B0604020202020204" pitchFamily="34" charset="0"/>
              <a:buChar char="•"/>
              <a:tabLst>
                <a:tab pos="180975" algn="l"/>
              </a:tabLst>
            </a:pPr>
            <a:r>
              <a:rPr lang="fr-CH" sz="1200" dirty="0"/>
              <a:t>Tenue du PV du Conseil communal / du Conseil général</a:t>
            </a:r>
          </a:p>
          <a:p>
            <a:pPr marL="200025" indent="-200025">
              <a:buFont typeface="Arial" panose="020B0604020202020204" pitchFamily="34" charset="0"/>
              <a:buChar char="•"/>
              <a:tabLst>
                <a:tab pos="180975" algn="l"/>
              </a:tabLst>
            </a:pPr>
            <a:r>
              <a:rPr lang="fr-CH" sz="1200" dirty="0"/>
              <a:t>Correspondance</a:t>
            </a:r>
          </a:p>
          <a:p>
            <a:pPr marL="200025" indent="-200025">
              <a:buFont typeface="Arial" panose="020B0604020202020204" pitchFamily="34" charset="0"/>
              <a:buChar char="•"/>
              <a:tabLst>
                <a:tab pos="180975" algn="l"/>
              </a:tabLst>
            </a:pPr>
            <a:r>
              <a:rPr lang="fr-CH" sz="1200" dirty="0"/>
              <a:t>Organisation du secrétariat communal</a:t>
            </a:r>
          </a:p>
          <a:p>
            <a:pPr marL="200025" indent="-200025">
              <a:buFont typeface="Arial" panose="020B0604020202020204" pitchFamily="34" charset="0"/>
              <a:buChar char="•"/>
              <a:tabLst>
                <a:tab pos="180975" algn="l"/>
              </a:tabLst>
            </a:pPr>
            <a:r>
              <a:rPr lang="fr-CH" sz="1200" dirty="0"/>
              <a:t>Attributions selon lois + celles confiées par le Conseil communal</a:t>
            </a:r>
          </a:p>
        </p:txBody>
      </p:sp>
      <p:sp>
        <p:nvSpPr>
          <p:cNvPr id="19" name="ZoneTexte 18">
            <a:extLst>
              <a:ext uri="{FF2B5EF4-FFF2-40B4-BE49-F238E27FC236}">
                <a16:creationId xmlns:a16="http://schemas.microsoft.com/office/drawing/2014/main" id="{39352450-1879-470D-792C-E16F1CB89CD5}"/>
              </a:ext>
            </a:extLst>
          </p:cNvPr>
          <p:cNvSpPr txBox="1"/>
          <p:nvPr/>
        </p:nvSpPr>
        <p:spPr>
          <a:xfrm>
            <a:off x="8535836" y="4490760"/>
            <a:ext cx="2699003" cy="1200329"/>
          </a:xfrm>
          <a:prstGeom prst="rect">
            <a:avLst/>
          </a:prstGeom>
          <a:noFill/>
          <a:ln>
            <a:solidFill>
              <a:srgbClr val="F7B280"/>
            </a:solidFill>
          </a:ln>
        </p:spPr>
        <p:txBody>
          <a:bodyPr wrap="square" rtlCol="0">
            <a:spAutoFit/>
          </a:bodyPr>
          <a:lstStyle/>
          <a:p>
            <a:pPr marL="200025" indent="-200025">
              <a:buFont typeface="Arial" panose="020B0604020202020204" pitchFamily="34" charset="0"/>
              <a:buChar char="•"/>
              <a:tabLst>
                <a:tab pos="180975" algn="l"/>
              </a:tabLst>
            </a:pPr>
            <a:r>
              <a:rPr lang="fr-CH" sz="1200" dirty="0">
                <a:solidFill>
                  <a:srgbClr val="D0445E"/>
                </a:solidFill>
              </a:rPr>
              <a:t>Art. 74 </a:t>
            </a:r>
            <a:r>
              <a:rPr lang="fr-CH" sz="1200" dirty="0" err="1">
                <a:solidFill>
                  <a:srgbClr val="D0445E"/>
                </a:solidFill>
              </a:rPr>
              <a:t>LFCo</a:t>
            </a:r>
            <a:endParaRPr lang="fr-CH" sz="1200" dirty="0">
              <a:solidFill>
                <a:srgbClr val="D0445E"/>
              </a:solidFill>
            </a:endParaRPr>
          </a:p>
          <a:p>
            <a:pPr marL="200025" indent="-200025">
              <a:buFont typeface="Arial" panose="020B0604020202020204" pitchFamily="34" charset="0"/>
              <a:buChar char="•"/>
              <a:tabLst>
                <a:tab pos="180975" algn="l"/>
              </a:tabLst>
            </a:pPr>
            <a:r>
              <a:rPr lang="fr-CH" sz="1200" dirty="0"/>
              <a:t>Exerce les compétences que la loi, le règlement communal des finances et le conseil communal lui attribuent</a:t>
            </a:r>
          </a:p>
          <a:p>
            <a:pPr marL="200025" indent="-200025">
              <a:buFont typeface="Arial" panose="020B0604020202020204" pitchFamily="34" charset="0"/>
              <a:buChar char="•"/>
              <a:tabLst>
                <a:tab pos="180975" algn="l"/>
              </a:tabLst>
            </a:pPr>
            <a:endParaRPr lang="fr-CH" sz="1200" dirty="0"/>
          </a:p>
        </p:txBody>
      </p:sp>
    </p:spTree>
    <p:extLst>
      <p:ext uri="{BB962C8B-B14F-4D97-AF65-F5344CB8AC3E}">
        <p14:creationId xmlns:p14="http://schemas.microsoft.com/office/powerpoint/2010/main" val="261016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CDDE-7E22-07BF-68C9-00528E055BF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782F6A6-8EC1-4142-601C-5DE48A110524}"/>
              </a:ext>
            </a:extLst>
          </p:cNvPr>
          <p:cNvSpPr>
            <a:spLocks noGrp="1"/>
          </p:cNvSpPr>
          <p:nvPr>
            <p:ph type="title"/>
          </p:nvPr>
        </p:nvSpPr>
        <p:spPr>
          <a:xfrm>
            <a:off x="429131" y="450097"/>
            <a:ext cx="11227599" cy="767399"/>
          </a:xfrm>
        </p:spPr>
        <p:txBody>
          <a:bodyPr/>
          <a:lstStyle/>
          <a:p>
            <a:pPr>
              <a:tabLst>
                <a:tab pos="361950" algn="l"/>
              </a:tabLst>
            </a:pPr>
            <a:r>
              <a:rPr lang="fr-CH" dirty="0"/>
              <a:t>5. 	Les relations entre le Conseil communal et l’administration communale</a:t>
            </a:r>
            <a:br>
              <a:rPr lang="fr-CH" dirty="0"/>
            </a:br>
            <a:r>
              <a:rPr lang="fr-CH" dirty="0"/>
              <a:t>	</a:t>
            </a:r>
            <a:r>
              <a:rPr lang="fr-CH" b="0" i="1" dirty="0"/>
              <a:t>Différents rôles de l’administration communale</a:t>
            </a:r>
          </a:p>
        </p:txBody>
      </p:sp>
      <p:pic>
        <p:nvPicPr>
          <p:cNvPr id="6" name="Image 5" descr="Une image contenant Police, Graphique, noir, logo&#10;&#10;Description générée automatiquement">
            <a:extLst>
              <a:ext uri="{FF2B5EF4-FFF2-40B4-BE49-F238E27FC236}">
                <a16:creationId xmlns:a16="http://schemas.microsoft.com/office/drawing/2014/main" id="{19A02AA4-5D32-FF06-0D6E-7461E927DC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4C618945-EC82-CA2B-83F7-C18D76A10796}"/>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5F5DEDA-719D-1EFE-EB85-C05F6ADD2D65}"/>
              </a:ext>
            </a:extLst>
          </p:cNvPr>
          <p:cNvSpPr txBox="1"/>
          <p:nvPr/>
        </p:nvSpPr>
        <p:spPr>
          <a:xfrm>
            <a:off x="511642" y="1519169"/>
            <a:ext cx="10541162" cy="1339662"/>
          </a:xfrm>
          <a:prstGeom prst="rect">
            <a:avLst/>
          </a:prstGeom>
          <a:noFill/>
        </p:spPr>
        <p:txBody>
          <a:bodyPr wrap="square">
            <a:spAutoFit/>
          </a:bodyPr>
          <a:lstStyle/>
          <a:p>
            <a:pPr>
              <a:lnSpc>
                <a:spcPct val="107000"/>
              </a:lnSpc>
              <a:spcAft>
                <a:spcPts val="800"/>
              </a:spcAft>
            </a:pP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76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endPar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tabLst>
                <a:tab pos="180975" algn="l"/>
              </a:tabLst>
            </a:pPr>
            <a:r>
              <a:rPr lang="fr-CH" sz="1600" b="0" kern="100" baseline="30000" dirty="0">
                <a:solidFill>
                  <a:schemeClr val="tx1"/>
                </a:solidFill>
                <a:effectLst/>
                <a:latin typeface="Manrope" pitchFamily="2" charset="0"/>
                <a:ea typeface="Aptos" panose="020B0004020202020204" pitchFamily="34" charset="0"/>
                <a:cs typeface="Times New Roman" panose="02020603050405020304" pitchFamily="18" charset="0"/>
              </a:rPr>
              <a:t>1</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Chaque commune a un poste de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secrétaire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et un poste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d’administrateur des finances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Ces deux postes peuvent être réunis 	en la fonction d’administrateur communal. La Commune peut créer </a:t>
            </a:r>
            <a:r>
              <a:rPr lang="fr-CH" sz="1600" b="1" kern="100" dirty="0">
                <a:solidFill>
                  <a:srgbClr val="D0445E"/>
                </a:solidFill>
                <a:effectLst/>
                <a:latin typeface="Manrope" pitchFamily="2" charset="0"/>
                <a:ea typeface="Aptos" panose="020B0004020202020204" pitchFamily="34" charset="0"/>
                <a:cs typeface="Times New Roman" panose="02020603050405020304" pitchFamily="18" charset="0"/>
              </a:rPr>
              <a:t>d’autres postes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tabLst>
                <a:tab pos="180975" algn="l"/>
              </a:tabLst>
            </a:pPr>
            <a:r>
              <a:rPr lang="fr-CH" sz="1600" kern="100" baseline="30000" dirty="0">
                <a:latin typeface="Manrope" pitchFamily="2" charset="0"/>
                <a:ea typeface="Aptos" panose="020B0004020202020204" pitchFamily="34" charset="0"/>
                <a:cs typeface="Times New Roman" panose="02020603050405020304" pitchFamily="18" charset="0"/>
              </a:rPr>
              <a:t>2</a:t>
            </a:r>
            <a:r>
              <a:rPr lang="fr-CH" sz="1600" kern="100" dirty="0">
                <a:latin typeface="Manrope" pitchFamily="2" charset="0"/>
                <a:ea typeface="Aptos" panose="020B0004020202020204" pitchFamily="34" charset="0"/>
                <a:cs typeface="Times New Roman" panose="02020603050405020304" pitchFamily="18" charset="0"/>
              </a:rPr>
              <a:t> 	La commune établit un inventaire des postes de travail.</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F614BB0B-45D1-BC2F-2B8B-7F6FEB40E6D5}"/>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86C30F6E-3082-3A03-D9B9-4DC790858084}"/>
              </a:ext>
            </a:extLst>
          </p:cNvPr>
          <p:cNvSpPr/>
          <p:nvPr/>
        </p:nvSpPr>
        <p:spPr>
          <a:xfrm>
            <a:off x="998664" y="3112877"/>
            <a:ext cx="2534224" cy="133966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Service des finances</a:t>
            </a:r>
          </a:p>
        </p:txBody>
      </p:sp>
      <p:sp>
        <p:nvSpPr>
          <p:cNvPr id="10" name="Rectangle : coins arrondis 9">
            <a:extLst>
              <a:ext uri="{FF2B5EF4-FFF2-40B4-BE49-F238E27FC236}">
                <a16:creationId xmlns:a16="http://schemas.microsoft.com/office/drawing/2014/main" id="{886A1B89-C288-E0F0-8101-7EE479C4A5CE}"/>
              </a:ext>
            </a:extLst>
          </p:cNvPr>
          <p:cNvSpPr/>
          <p:nvPr/>
        </p:nvSpPr>
        <p:spPr>
          <a:xfrm>
            <a:off x="4858329" y="3084301"/>
            <a:ext cx="2534224" cy="133966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Service technique</a:t>
            </a:r>
          </a:p>
        </p:txBody>
      </p:sp>
      <p:sp>
        <p:nvSpPr>
          <p:cNvPr id="11" name="Rectangle : coins arrondis 10">
            <a:extLst>
              <a:ext uri="{FF2B5EF4-FFF2-40B4-BE49-F238E27FC236}">
                <a16:creationId xmlns:a16="http://schemas.microsoft.com/office/drawing/2014/main" id="{24D6F951-8242-BB9A-86AA-A1F4D113BDED}"/>
              </a:ext>
            </a:extLst>
          </p:cNvPr>
          <p:cNvSpPr/>
          <p:nvPr/>
        </p:nvSpPr>
        <p:spPr>
          <a:xfrm>
            <a:off x="8518580" y="3112877"/>
            <a:ext cx="2534224" cy="133966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err="1">
                <a:solidFill>
                  <a:schemeClr val="tx1"/>
                </a:solidFill>
                <a:latin typeface="Manrope" pitchFamily="2" charset="0"/>
              </a:rPr>
              <a:t>Préposé-e</a:t>
            </a:r>
            <a:r>
              <a:rPr lang="fr-CH" dirty="0">
                <a:solidFill>
                  <a:schemeClr val="tx1"/>
                </a:solidFill>
                <a:latin typeface="Manrope" pitchFamily="2" charset="0"/>
              </a:rPr>
              <a:t> au contrôle de l’habitant</a:t>
            </a:r>
          </a:p>
        </p:txBody>
      </p:sp>
      <p:sp>
        <p:nvSpPr>
          <p:cNvPr id="12" name="Rectangle : coins arrondis 11">
            <a:extLst>
              <a:ext uri="{FF2B5EF4-FFF2-40B4-BE49-F238E27FC236}">
                <a16:creationId xmlns:a16="http://schemas.microsoft.com/office/drawing/2014/main" id="{ED714A4F-735C-C27D-EA66-73287C4FC053}"/>
              </a:ext>
            </a:extLst>
          </p:cNvPr>
          <p:cNvSpPr/>
          <p:nvPr/>
        </p:nvSpPr>
        <p:spPr>
          <a:xfrm>
            <a:off x="2404445" y="4970671"/>
            <a:ext cx="2534224" cy="1339662"/>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Voirie</a:t>
            </a:r>
          </a:p>
        </p:txBody>
      </p:sp>
      <p:sp>
        <p:nvSpPr>
          <p:cNvPr id="13" name="Rectangle : coins arrondis 12">
            <a:extLst>
              <a:ext uri="{FF2B5EF4-FFF2-40B4-BE49-F238E27FC236}">
                <a16:creationId xmlns:a16="http://schemas.microsoft.com/office/drawing/2014/main" id="{55A16C51-F4CE-CAB0-F312-A908533DEC6C}"/>
              </a:ext>
            </a:extLst>
          </p:cNvPr>
          <p:cNvSpPr/>
          <p:nvPr/>
        </p:nvSpPr>
        <p:spPr>
          <a:xfrm>
            <a:off x="5857427" y="4970671"/>
            <a:ext cx="2534224" cy="1339662"/>
          </a:xfrm>
          <a:prstGeom prst="roundRect">
            <a:avLst/>
          </a:prstGeom>
          <a:solidFill>
            <a:srgbClr val="FFE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Fontainier</a:t>
            </a:r>
          </a:p>
        </p:txBody>
      </p:sp>
      <p:sp>
        <p:nvSpPr>
          <p:cNvPr id="14" name="Rectangle : coins arrondis 13">
            <a:extLst>
              <a:ext uri="{FF2B5EF4-FFF2-40B4-BE49-F238E27FC236}">
                <a16:creationId xmlns:a16="http://schemas.microsoft.com/office/drawing/2014/main" id="{15931C4E-48B2-ABEE-86DF-083CFCFCBC84}"/>
              </a:ext>
            </a:extLst>
          </p:cNvPr>
          <p:cNvSpPr/>
          <p:nvPr/>
        </p:nvSpPr>
        <p:spPr>
          <a:xfrm>
            <a:off x="9310409" y="4970671"/>
            <a:ext cx="2534224" cy="1339662"/>
          </a:xfrm>
          <a:prstGeom prst="roundRect">
            <a:avLst/>
          </a:prstGeom>
          <a:solidFill>
            <a:srgbClr val="ED69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Etc.</a:t>
            </a:r>
          </a:p>
        </p:txBody>
      </p:sp>
    </p:spTree>
    <p:extLst>
      <p:ext uri="{BB962C8B-B14F-4D97-AF65-F5344CB8AC3E}">
        <p14:creationId xmlns:p14="http://schemas.microsoft.com/office/powerpoint/2010/main" val="259537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FB0A-5805-E13D-75FD-51F352A1F78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0DA0864-AD81-2164-0287-10C012483D86}"/>
              </a:ext>
            </a:extLst>
          </p:cNvPr>
          <p:cNvSpPr>
            <a:spLocks noGrp="1"/>
          </p:cNvSpPr>
          <p:nvPr>
            <p:ph type="title"/>
          </p:nvPr>
        </p:nvSpPr>
        <p:spPr>
          <a:xfrm>
            <a:off x="429131" y="450097"/>
            <a:ext cx="11227599" cy="767399"/>
          </a:xfrm>
        </p:spPr>
        <p:txBody>
          <a:bodyPr/>
          <a:lstStyle/>
          <a:p>
            <a:pPr>
              <a:tabLst>
                <a:tab pos="361950" algn="l"/>
              </a:tabLst>
            </a:pPr>
            <a:r>
              <a:rPr lang="fr-CH" dirty="0"/>
              <a:t>5. 	Les relations entre le Conseil communal et l’administration communale</a:t>
            </a:r>
            <a:br>
              <a:rPr lang="fr-CH" dirty="0"/>
            </a:br>
            <a:r>
              <a:rPr lang="fr-CH" dirty="0"/>
              <a:t>	</a:t>
            </a:r>
            <a:r>
              <a:rPr lang="fr-CH" b="0" i="1" dirty="0"/>
              <a:t>Limites relatives à la répartition des tâches</a:t>
            </a:r>
          </a:p>
        </p:txBody>
      </p:sp>
      <p:pic>
        <p:nvPicPr>
          <p:cNvPr id="6" name="Image 5" descr="Une image contenant Police, Graphique, noir, logo&#10;&#10;Description générée automatiquement">
            <a:extLst>
              <a:ext uri="{FF2B5EF4-FFF2-40B4-BE49-F238E27FC236}">
                <a16:creationId xmlns:a16="http://schemas.microsoft.com/office/drawing/2014/main" id="{1B5F18BF-7B0A-F968-8473-581FD0C5B25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5CB6A423-90D0-3D41-483F-200252092582}"/>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B234329-0879-7B1C-73D7-B1862C43829B}"/>
              </a:ext>
            </a:extLst>
          </p:cNvPr>
          <p:cNvSpPr txBox="1"/>
          <p:nvPr/>
        </p:nvSpPr>
        <p:spPr>
          <a:xfrm>
            <a:off x="511642" y="1519169"/>
            <a:ext cx="10541162" cy="4531625"/>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Nombreuses différences en fonction du </a:t>
            </a:r>
            <a:r>
              <a:rPr lang="fr-CH" sz="1600" b="1" kern="100" dirty="0">
                <a:latin typeface="Manrope" pitchFamily="2" charset="0"/>
                <a:ea typeface="Aptos" panose="020B0004020202020204" pitchFamily="34" charset="0"/>
                <a:cs typeface="Times New Roman" panose="02020603050405020304" pitchFamily="18" charset="0"/>
              </a:rPr>
              <a:t>contexte de la Commune </a:t>
            </a:r>
            <a:r>
              <a:rPr lang="fr-CH" sz="1600" kern="100" dirty="0">
                <a:latin typeface="Manrope" pitchFamily="2" charset="0"/>
                <a:ea typeface="Aptos" panose="020B0004020202020204" pitchFamily="34" charset="0"/>
                <a:cs typeface="Times New Roman" panose="02020603050405020304" pitchFamily="18" charset="0"/>
              </a:rPr>
              <a:t>considérée…</a:t>
            </a:r>
          </a:p>
          <a:p>
            <a:pPr marL="828675" indent="-285750">
              <a:lnSpc>
                <a:spcPct val="107000"/>
              </a:lnSpc>
              <a:spcAft>
                <a:spcPts val="800"/>
              </a:spcAft>
              <a:buFont typeface="Wingdings" panose="05000000000000000000" pitchFamily="2" charset="2"/>
              <a:buChar char="§"/>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Attributions du personnel varient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selon la taille de la Commune</a:t>
            </a:r>
          </a:p>
          <a:p>
            <a:pPr marL="542925">
              <a:lnSpc>
                <a:spcPct val="107000"/>
              </a:lnSpc>
              <a:spcAft>
                <a:spcPts val="800"/>
              </a:spcAft>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 domaine d’activités</a:t>
            </a:r>
          </a:p>
          <a:p>
            <a:pPr marL="542925">
              <a:lnSpc>
                <a:spcPct val="107000"/>
              </a:lnSpc>
              <a:spcAft>
                <a:spcPts val="800"/>
              </a:spcAft>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 outsourcing</a:t>
            </a:r>
          </a:p>
          <a:p>
            <a:pPr marL="828675" indent="-285750">
              <a:lnSpc>
                <a:spcPct val="107000"/>
              </a:lnSpc>
              <a:spcAft>
                <a:spcPts val="800"/>
              </a:spcAft>
              <a:buFont typeface="Wingdings" panose="05000000000000000000" pitchFamily="2" charset="2"/>
              <a:buChar char="§"/>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Engagement du personnel communal varie également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en fonction des élus-e-s en place</a:t>
            </a:r>
          </a:p>
          <a:p>
            <a:pPr marL="1095375" indent="-285750">
              <a:lnSpc>
                <a:spcPct val="107000"/>
              </a:lnSpc>
              <a:spcAft>
                <a:spcPts val="800"/>
              </a:spcAft>
              <a:buFont typeface="Wingdings" panose="05000000000000000000" pitchFamily="2" charset="2"/>
              <a:buChar char="à"/>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 personnel doit s’adapter aux élu-e-s en fonction, qui changent régulièrement et qui ont des compétences diverses</a:t>
            </a:r>
          </a:p>
          <a:p>
            <a:pPr marL="809625" indent="-285750">
              <a:lnSpc>
                <a:spcPct val="107000"/>
              </a:lnSpc>
              <a:spcAft>
                <a:spcPts val="800"/>
              </a:spcAft>
              <a:buFont typeface="Wingdings" panose="05000000000000000000" pitchFamily="2" charset="2"/>
              <a:buChar char="§"/>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Idéalement, l’administration communale se charge des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tâches opérationnelles </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et le Conseil communal des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tâches stratégiques et politiques</a:t>
            </a:r>
          </a:p>
          <a:p>
            <a:pPr marL="1095375" indent="-285750">
              <a:lnSpc>
                <a:spcPct val="107000"/>
              </a:lnSpc>
              <a:spcAft>
                <a:spcPts val="800"/>
              </a:spcAft>
              <a:buFont typeface="Wingdings" panose="05000000000000000000" pitchFamily="2" charset="2"/>
              <a:buChar char="à"/>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Cela signifie que l’Exécutif décide, puis que l’administration met en œuvre la décision</a:t>
            </a:r>
          </a:p>
          <a:p>
            <a:pPr marL="1095375" indent="-285750">
              <a:lnSpc>
                <a:spcPct val="107000"/>
              </a:lnSpc>
              <a:spcAft>
                <a:spcPts val="800"/>
              </a:spcAft>
              <a:buFont typeface="Wingdings" panose="05000000000000000000" pitchFamily="2" charset="2"/>
              <a:buChar char="à"/>
              <a:tabLst>
                <a:tab pos="809625" algn="l"/>
              </a:tabLs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Toutefois, tendanciellement, plus la Commune est petite, plus elle s’éloigne de ce principe</a:t>
            </a:r>
            <a:endParaRPr lang="fr-CH" sz="1600" kern="100" dirty="0">
              <a:latin typeface="Manrope" pitchFamily="2" charset="0"/>
              <a:ea typeface="Aptos" panose="020B0004020202020204" pitchFamily="34" charset="0"/>
              <a:cs typeface="Times New Roman" panose="02020603050405020304" pitchFamily="18" charset="0"/>
            </a:endParaRPr>
          </a:p>
          <a:p>
            <a:pPr marL="1257300" lvl="1" indent="-285750">
              <a:lnSpc>
                <a:spcPct val="107000"/>
              </a:lnSpc>
              <a:spcAft>
                <a:spcPts val="800"/>
              </a:spcAft>
              <a:buFont typeface="Wingdings" panose="05000000000000000000" pitchFamily="2" charset="2"/>
              <a:buChar char="§"/>
              <a:tabLst>
                <a:tab pos="542925" algn="l"/>
              </a:tabLst>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FE9550E1-1604-674D-35C4-5A1920E5B0F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7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AB70-C847-584C-2F9D-838BD659261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40B068B-0CBB-D9B8-B934-ED6772E4291B}"/>
              </a:ext>
            </a:extLst>
          </p:cNvPr>
          <p:cNvSpPr>
            <a:spLocks noGrp="1"/>
          </p:cNvSpPr>
          <p:nvPr>
            <p:ph type="title"/>
          </p:nvPr>
        </p:nvSpPr>
        <p:spPr>
          <a:xfrm>
            <a:off x="429131" y="450097"/>
            <a:ext cx="11227599" cy="767399"/>
          </a:xfrm>
        </p:spPr>
        <p:txBody>
          <a:bodyPr/>
          <a:lstStyle/>
          <a:p>
            <a:pPr>
              <a:tabLst>
                <a:tab pos="361950" algn="l"/>
              </a:tabLst>
            </a:pPr>
            <a:r>
              <a:rPr lang="fr-CH" dirty="0"/>
              <a:t>5. 	Les relations entre le Conseil communal et l’administration communale</a:t>
            </a:r>
            <a:br>
              <a:rPr lang="fr-CH" dirty="0"/>
            </a:br>
            <a:r>
              <a:rPr lang="fr-CH" dirty="0"/>
              <a:t>	</a:t>
            </a:r>
            <a:r>
              <a:rPr lang="fr-CH" b="0" i="1" dirty="0"/>
              <a:t>Gestion des dossiers et protection des données</a:t>
            </a:r>
          </a:p>
        </p:txBody>
      </p:sp>
      <p:pic>
        <p:nvPicPr>
          <p:cNvPr id="6" name="Image 5" descr="Une image contenant Police, Graphique, noir, logo&#10;&#10;Description générée automatiquement">
            <a:extLst>
              <a:ext uri="{FF2B5EF4-FFF2-40B4-BE49-F238E27FC236}">
                <a16:creationId xmlns:a16="http://schemas.microsoft.com/office/drawing/2014/main" id="{65871EF0-B2D2-11EA-761D-A67DBC1258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B3D2027F-B84F-1396-598F-600F4D05771A}"/>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3994B50D-F2AD-82A9-03CC-5436FFAEF185}"/>
              </a:ext>
            </a:extLst>
          </p:cNvPr>
          <p:cNvSpPr txBox="1"/>
          <p:nvPr/>
        </p:nvSpPr>
        <p:spPr>
          <a:xfrm>
            <a:off x="511642" y="1519169"/>
            <a:ext cx="10541162" cy="1339662"/>
          </a:xfrm>
          <a:prstGeom prst="rect">
            <a:avLst/>
          </a:prstGeom>
          <a:noFill/>
        </p:spPr>
        <p:txBody>
          <a:bodyPr wrap="square">
            <a:spAutoFit/>
          </a:bodyPr>
          <a:lstStyle/>
          <a:p>
            <a:pPr>
              <a:lnSpc>
                <a:spcPct val="107000"/>
              </a:lnSpc>
              <a:spcAft>
                <a:spcPts val="800"/>
              </a:spcAft>
            </a:pP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75</a:t>
            </a:r>
            <a:r>
              <a:rPr lang="fr-CH" sz="1600" b="0" kern="100" baseline="30000" dirty="0">
                <a:solidFill>
                  <a:srgbClr val="D0445E"/>
                </a:solidFill>
                <a:effectLst/>
                <a:latin typeface="Manrope" pitchFamily="2" charset="0"/>
                <a:ea typeface="Aptos" panose="020B0004020202020204" pitchFamily="34" charset="0"/>
                <a:cs typeface="Times New Roman" panose="02020603050405020304" pitchFamily="18" charset="0"/>
              </a:rPr>
              <a:t>bis</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 </a:t>
            </a:r>
          </a:p>
          <a:p>
            <a:pPr>
              <a:lnSpc>
                <a:spcPct val="107000"/>
              </a:lnSpc>
              <a:spcAft>
                <a:spcPts val="800"/>
              </a:spcAft>
              <a:tabLst>
                <a:tab pos="180975" algn="l"/>
              </a:tabLst>
            </a:pPr>
            <a:r>
              <a:rPr lang="fr-CH" sz="1600" kern="100" baseline="30000" dirty="0">
                <a:latin typeface="Manrope" pitchFamily="2" charset="0"/>
                <a:ea typeface="Aptos" panose="020B0004020202020204" pitchFamily="34" charset="0"/>
                <a:cs typeface="Times New Roman" panose="02020603050405020304" pitchFamily="18" charset="0"/>
              </a:rPr>
              <a:t>1</a:t>
            </a:r>
            <a:r>
              <a:rPr lang="fr-CH" sz="1600" kern="100" dirty="0">
                <a:latin typeface="Manrope" pitchFamily="2" charset="0"/>
                <a:ea typeface="Aptos" panose="020B0004020202020204" pitchFamily="34" charset="0"/>
                <a:cs typeface="Times New Roman" panose="02020603050405020304" pitchFamily="18" charset="0"/>
              </a:rPr>
              <a:t> 	Les organes communaux ne peuvent traiter des données concernant un collaborateur que dans la mesure où elles sont 	nécessaires à l’établissement et à l’administration des rapports de service.</a:t>
            </a:r>
          </a:p>
          <a:p>
            <a:pPr>
              <a:lnSpc>
                <a:spcPct val="107000"/>
              </a:lnSpc>
              <a:spcAft>
                <a:spcPts val="800"/>
              </a:spcAft>
              <a:tabLst>
                <a:tab pos="180975" algn="l"/>
              </a:tabLst>
            </a:pPr>
            <a:r>
              <a:rPr lang="fr-CH" sz="1600" b="0" kern="100" baseline="30000" dirty="0">
                <a:solidFill>
                  <a:schemeClr val="tx1"/>
                </a:solidFill>
                <a:effectLst/>
                <a:latin typeface="Manrope" pitchFamily="2" charset="0"/>
                <a:ea typeface="Aptos" panose="020B0004020202020204" pitchFamily="34" charset="0"/>
                <a:cs typeface="Times New Roman" panose="02020603050405020304" pitchFamily="18" charset="0"/>
              </a:rPr>
              <a:t>2</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Les dispositions de la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loi sur la protection des données</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sont applicables.</a:t>
            </a:r>
          </a:p>
        </p:txBody>
      </p:sp>
      <p:pic>
        <p:nvPicPr>
          <p:cNvPr id="5" name="Picture 2" descr="Stiftung Papiliorama – Papiliorama">
            <a:extLst>
              <a:ext uri="{FF2B5EF4-FFF2-40B4-BE49-F238E27FC236}">
                <a16:creationId xmlns:a16="http://schemas.microsoft.com/office/drawing/2014/main" id="{2D924D4A-04D1-5849-EC4A-B42322F22F1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A793619F-F2E7-1858-D0CC-133445E3A07A}"/>
              </a:ext>
            </a:extLst>
          </p:cNvPr>
          <p:cNvPicPr>
            <a:picLocks noChangeAspect="1"/>
          </p:cNvPicPr>
          <p:nvPr/>
        </p:nvPicPr>
        <p:blipFill>
          <a:blip r:embed="rId5"/>
          <a:stretch>
            <a:fillRect/>
          </a:stretch>
        </p:blipFill>
        <p:spPr>
          <a:xfrm>
            <a:off x="3766053" y="3160503"/>
            <a:ext cx="4553753" cy="2976186"/>
          </a:xfrm>
          <a:prstGeom prst="rect">
            <a:avLst/>
          </a:prstGeom>
        </p:spPr>
      </p:pic>
    </p:spTree>
    <p:extLst>
      <p:ext uri="{BB962C8B-B14F-4D97-AF65-F5344CB8AC3E}">
        <p14:creationId xmlns:p14="http://schemas.microsoft.com/office/powerpoint/2010/main" val="127939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431D9-64D5-E784-C34B-5200F71FBD5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67368E3-F163-A7CC-B32E-1E8B8C0E4DC5}"/>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A948B3AC-31DA-B670-5C9B-D6ED64BA16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691F5FBA-37DB-3E96-C898-4276F517004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FD7ED088-25E8-A90F-C328-6D740ACBFE21}"/>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b="1"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0E7628F3-8BF6-C67C-57CE-D9F206F06F32}"/>
              </a:ext>
            </a:extLst>
          </p:cNvPr>
          <p:cNvSpPr/>
          <p:nvPr/>
        </p:nvSpPr>
        <p:spPr>
          <a:xfrm>
            <a:off x="0" y="3955602"/>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6973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D597E6-08BF-3141-35D0-4729535475FA}"/>
              </a:ext>
            </a:extLst>
          </p:cNvPr>
          <p:cNvSpPr>
            <a:spLocks noGrp="1"/>
          </p:cNvSpPr>
          <p:nvPr>
            <p:ph type="title"/>
          </p:nvPr>
        </p:nvSpPr>
        <p:spPr>
          <a:xfrm>
            <a:off x="429131" y="450098"/>
            <a:ext cx="11227599" cy="691866"/>
          </a:xfrm>
        </p:spPr>
        <p:txBody>
          <a:bodyPr/>
          <a:lstStyle/>
          <a:p>
            <a:r>
              <a:rPr lang="fr-CH"/>
              <a:t>Intervenants</a:t>
            </a:r>
            <a:br>
              <a:rPr lang="fr-CH"/>
            </a:br>
            <a:endParaRPr lang="fr-CH"/>
          </a:p>
        </p:txBody>
      </p:sp>
      <p:pic>
        <p:nvPicPr>
          <p:cNvPr id="6" name="Image 5" descr="Une image contenant Police, Graphique, noir, logo&#10;&#10;Description générée automatiquement">
            <a:extLst>
              <a:ext uri="{FF2B5EF4-FFF2-40B4-BE49-F238E27FC236}">
                <a16:creationId xmlns:a16="http://schemas.microsoft.com/office/drawing/2014/main" id="{AB10CBF6-267B-245F-1504-C82B0B3C147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Text Box 2">
            <a:extLst>
              <a:ext uri="{FF2B5EF4-FFF2-40B4-BE49-F238E27FC236}">
                <a16:creationId xmlns:a16="http://schemas.microsoft.com/office/drawing/2014/main" id="{615BEA36-8264-87F9-456D-1D8F6AF2F17D}"/>
              </a:ext>
            </a:extLst>
          </p:cNvPr>
          <p:cNvSpPr txBox="1">
            <a:spLocks noChangeArrowheads="1"/>
          </p:cNvSpPr>
          <p:nvPr/>
        </p:nvSpPr>
        <p:spPr bwMode="auto">
          <a:xfrm>
            <a:off x="429131" y="1396610"/>
            <a:ext cx="6003419" cy="442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539750" indent="-539750">
              <a:spcBef>
                <a:spcPct val="20000"/>
              </a:spcBef>
              <a:buChar char="•"/>
              <a:tabLst>
                <a:tab pos="531813" algn="l"/>
              </a:tabLst>
              <a:defRPr sz="3200">
                <a:solidFill>
                  <a:schemeClr val="tx1"/>
                </a:solidFill>
                <a:latin typeface="Tahoma" pitchFamily="34" charset="0"/>
                <a:ea typeface="MS PGothic" pitchFamily="34" charset="-128"/>
              </a:defRPr>
            </a:lvl1pPr>
            <a:lvl2pPr marL="742950" indent="-285750">
              <a:spcBef>
                <a:spcPct val="20000"/>
              </a:spcBef>
              <a:buChar char="–"/>
              <a:tabLst>
                <a:tab pos="531813" algn="l"/>
              </a:tabLst>
              <a:defRPr sz="2800">
                <a:solidFill>
                  <a:schemeClr val="tx1"/>
                </a:solidFill>
                <a:latin typeface="Tahoma" pitchFamily="34" charset="0"/>
                <a:ea typeface="MS PGothic" pitchFamily="34" charset="-128"/>
              </a:defRPr>
            </a:lvl2pPr>
            <a:lvl3pPr marL="1143000" indent="-228600">
              <a:spcBef>
                <a:spcPct val="20000"/>
              </a:spcBef>
              <a:buChar char="•"/>
              <a:tabLst>
                <a:tab pos="531813" algn="l"/>
              </a:tabLst>
              <a:defRPr sz="2400">
                <a:solidFill>
                  <a:schemeClr val="tx1"/>
                </a:solidFill>
                <a:latin typeface="Tahoma" pitchFamily="34" charset="0"/>
                <a:ea typeface="MS PGothic" pitchFamily="34" charset="-128"/>
              </a:defRPr>
            </a:lvl3pPr>
            <a:lvl4pPr marL="1600200" indent="-228600">
              <a:spcBef>
                <a:spcPct val="20000"/>
              </a:spcBef>
              <a:buChar char="–"/>
              <a:tabLst>
                <a:tab pos="531813" algn="l"/>
              </a:tabLst>
              <a:defRPr sz="2000">
                <a:solidFill>
                  <a:schemeClr val="tx1"/>
                </a:solidFill>
                <a:latin typeface="Tahoma" pitchFamily="34" charset="0"/>
                <a:ea typeface="MS PGothic" pitchFamily="34" charset="-128"/>
              </a:defRPr>
            </a:lvl4pPr>
            <a:lvl5pPr marL="2057400" indent="-228600">
              <a:spcBef>
                <a:spcPct val="20000"/>
              </a:spcBef>
              <a:buChar char="»"/>
              <a:tabLst>
                <a:tab pos="531813" algn="l"/>
              </a:tabLst>
              <a:defRPr sz="2000">
                <a:solidFill>
                  <a:schemeClr val="tx1"/>
                </a:solidFill>
                <a:latin typeface="Tahoma" pitchFamily="34" charset="0"/>
                <a:ea typeface="MS PGothic" pitchFamily="34" charset="-128"/>
              </a:defRPr>
            </a:lvl5pPr>
            <a:lvl6pPr marL="25146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6pPr>
            <a:lvl7pPr marL="29718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7pPr>
            <a:lvl8pPr marL="34290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8pPr>
            <a:lvl9pPr marL="38862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9pPr>
          </a:lstStyle>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r>
              <a:rPr lang="fr-CH" sz="1800" b="1" dirty="0">
                <a:latin typeface="Manrope" pitchFamily="2" charset="0"/>
                <a:ea typeface="MS PGothic"/>
                <a:cs typeface="Calibri"/>
              </a:rPr>
              <a:t>Fabien Schafer</a:t>
            </a:r>
          </a:p>
          <a:p>
            <a:pPr marL="0" indent="0" algn="ctr">
              <a:spcAft>
                <a:spcPts val="450"/>
              </a:spcAft>
              <a:buNone/>
            </a:pPr>
            <a:r>
              <a:rPr lang="fr-CH" sz="1800" dirty="0">
                <a:latin typeface="Manrope" pitchFamily="2" charset="0"/>
                <a:ea typeface="MS PGothic"/>
                <a:cs typeface="Calibri"/>
              </a:rPr>
              <a:t>Avocat, Lieutenant de Préfet de la Gruyère</a:t>
            </a:r>
          </a:p>
          <a:p>
            <a:pPr marL="0" indent="0" algn="ctr">
              <a:buNone/>
            </a:pPr>
            <a:r>
              <a:rPr lang="fr-CH" sz="1800" dirty="0">
                <a:latin typeface="Manrope" pitchFamily="2" charset="0"/>
                <a:ea typeface="MS PGothic"/>
                <a:cs typeface="Calibri"/>
              </a:rPr>
              <a:t>Membre du Conseil communal de Farvagny, </a:t>
            </a:r>
            <a:br>
              <a:rPr lang="fr-CH" sz="1800" dirty="0">
                <a:latin typeface="Manrope" pitchFamily="2" charset="0"/>
                <a:ea typeface="MS PGothic"/>
                <a:cs typeface="Calibri"/>
              </a:rPr>
            </a:br>
            <a:r>
              <a:rPr lang="fr-CH" sz="1800" dirty="0">
                <a:latin typeface="Manrope" pitchFamily="2" charset="0"/>
                <a:ea typeface="MS PGothic"/>
                <a:cs typeface="Calibri"/>
              </a:rPr>
              <a:t>puis Gibloux en qualité de Conseiller communal </a:t>
            </a:r>
            <a:br>
              <a:rPr lang="fr-CH" sz="1800" dirty="0">
                <a:latin typeface="Manrope" pitchFamily="2" charset="0"/>
                <a:ea typeface="MS PGothic"/>
                <a:cs typeface="Calibri"/>
              </a:rPr>
            </a:br>
            <a:r>
              <a:rPr lang="fr-CH" sz="1800" dirty="0">
                <a:latin typeface="Manrope" pitchFamily="2" charset="0"/>
                <a:ea typeface="MS PGothic"/>
                <a:cs typeface="Calibri"/>
              </a:rPr>
              <a:t>puis Syndic (2010-2022)</a:t>
            </a:r>
          </a:p>
          <a:p>
            <a:pPr marL="0" indent="0" algn="ctr">
              <a:spcAft>
                <a:spcPts val="450"/>
              </a:spcAft>
              <a:buNone/>
            </a:pPr>
            <a:r>
              <a:rPr lang="fr-CH" sz="1800" dirty="0">
                <a:latin typeface="Manrope" pitchFamily="2" charset="0"/>
                <a:ea typeface="MS PGothic"/>
                <a:cs typeface="Calibri"/>
              </a:rPr>
              <a:t>Conseiller communal à </a:t>
            </a:r>
            <a:r>
              <a:rPr lang="fr-CH" sz="1800" dirty="0" err="1">
                <a:latin typeface="Manrope" pitchFamily="2" charset="0"/>
                <a:ea typeface="MS PGothic"/>
                <a:cs typeface="Calibri"/>
              </a:rPr>
              <a:t>Gibloux</a:t>
            </a:r>
            <a:r>
              <a:rPr lang="fr-CH" sz="1800" dirty="0">
                <a:latin typeface="Manrope" pitchFamily="2" charset="0"/>
                <a:ea typeface="MS PGothic"/>
                <a:cs typeface="Calibri"/>
              </a:rPr>
              <a:t> (finances) depuis 2026</a:t>
            </a:r>
          </a:p>
        </p:txBody>
      </p:sp>
      <p:pic>
        <p:nvPicPr>
          <p:cNvPr id="3" name="Picture 2" descr="Stiftung Papiliorama – Papiliorama">
            <a:extLst>
              <a:ext uri="{FF2B5EF4-FFF2-40B4-BE49-F238E27FC236}">
                <a16:creationId xmlns:a16="http://schemas.microsoft.com/office/drawing/2014/main" id="{C3E7C720-0633-FFE1-0D67-45B00974912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CA37819A-FEF0-E00F-6B9F-4E1548D30148}"/>
              </a:ext>
            </a:extLst>
          </p:cNvPr>
          <p:cNvSpPr txBox="1">
            <a:spLocks noChangeArrowheads="1"/>
          </p:cNvSpPr>
          <p:nvPr/>
        </p:nvSpPr>
        <p:spPr bwMode="auto">
          <a:xfrm>
            <a:off x="6042930" y="1396610"/>
            <a:ext cx="5666869" cy="42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539750" indent="-539750">
              <a:spcBef>
                <a:spcPct val="20000"/>
              </a:spcBef>
              <a:buChar char="•"/>
              <a:tabLst>
                <a:tab pos="531813" algn="l"/>
              </a:tabLst>
              <a:defRPr sz="3200">
                <a:solidFill>
                  <a:schemeClr val="tx1"/>
                </a:solidFill>
                <a:latin typeface="Tahoma" pitchFamily="34" charset="0"/>
                <a:ea typeface="MS PGothic" pitchFamily="34" charset="-128"/>
              </a:defRPr>
            </a:lvl1pPr>
            <a:lvl2pPr marL="742950" indent="-285750">
              <a:spcBef>
                <a:spcPct val="20000"/>
              </a:spcBef>
              <a:buChar char="–"/>
              <a:tabLst>
                <a:tab pos="531813" algn="l"/>
              </a:tabLst>
              <a:defRPr sz="2800">
                <a:solidFill>
                  <a:schemeClr val="tx1"/>
                </a:solidFill>
                <a:latin typeface="Tahoma" pitchFamily="34" charset="0"/>
                <a:ea typeface="MS PGothic" pitchFamily="34" charset="-128"/>
              </a:defRPr>
            </a:lvl2pPr>
            <a:lvl3pPr marL="1143000" indent="-228600">
              <a:spcBef>
                <a:spcPct val="20000"/>
              </a:spcBef>
              <a:buChar char="•"/>
              <a:tabLst>
                <a:tab pos="531813" algn="l"/>
              </a:tabLst>
              <a:defRPr sz="2400">
                <a:solidFill>
                  <a:schemeClr val="tx1"/>
                </a:solidFill>
                <a:latin typeface="Tahoma" pitchFamily="34" charset="0"/>
                <a:ea typeface="MS PGothic" pitchFamily="34" charset="-128"/>
              </a:defRPr>
            </a:lvl3pPr>
            <a:lvl4pPr marL="1600200" indent="-228600">
              <a:spcBef>
                <a:spcPct val="20000"/>
              </a:spcBef>
              <a:buChar char="–"/>
              <a:tabLst>
                <a:tab pos="531813" algn="l"/>
              </a:tabLst>
              <a:defRPr sz="2000">
                <a:solidFill>
                  <a:schemeClr val="tx1"/>
                </a:solidFill>
                <a:latin typeface="Tahoma" pitchFamily="34" charset="0"/>
                <a:ea typeface="MS PGothic" pitchFamily="34" charset="-128"/>
              </a:defRPr>
            </a:lvl4pPr>
            <a:lvl5pPr marL="2057400" indent="-228600">
              <a:spcBef>
                <a:spcPct val="20000"/>
              </a:spcBef>
              <a:buChar char="»"/>
              <a:tabLst>
                <a:tab pos="531813" algn="l"/>
              </a:tabLst>
              <a:defRPr sz="2000">
                <a:solidFill>
                  <a:schemeClr val="tx1"/>
                </a:solidFill>
                <a:latin typeface="Tahoma" pitchFamily="34" charset="0"/>
                <a:ea typeface="MS PGothic" pitchFamily="34" charset="-128"/>
              </a:defRPr>
            </a:lvl5pPr>
            <a:lvl6pPr marL="25146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6pPr>
            <a:lvl7pPr marL="29718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7pPr>
            <a:lvl8pPr marL="34290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8pPr>
            <a:lvl9pPr marL="3886200" indent="-228600" eaLnBrk="0" fontAlgn="base" hangingPunct="0">
              <a:spcBef>
                <a:spcPct val="20000"/>
              </a:spcBef>
              <a:spcAft>
                <a:spcPct val="0"/>
              </a:spcAft>
              <a:buChar char="»"/>
              <a:tabLst>
                <a:tab pos="531813" algn="l"/>
              </a:tabLst>
              <a:defRPr sz="2000">
                <a:solidFill>
                  <a:schemeClr val="tx1"/>
                </a:solidFill>
                <a:latin typeface="Tahoma" pitchFamily="34" charset="0"/>
                <a:ea typeface="MS PGothic" pitchFamily="34" charset="-128"/>
              </a:defRPr>
            </a:lvl9pPr>
          </a:lstStyle>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endParaRPr lang="fr-CH" sz="1800" b="1" dirty="0">
              <a:latin typeface="Manrope" pitchFamily="2" charset="0"/>
              <a:ea typeface="MS PGothic"/>
              <a:cs typeface="Calibri"/>
            </a:endParaRPr>
          </a:p>
          <a:p>
            <a:pPr marL="0" indent="0" algn="ctr">
              <a:spcAft>
                <a:spcPts val="450"/>
              </a:spcAft>
              <a:buNone/>
            </a:pPr>
            <a:r>
              <a:rPr lang="fr-CH" sz="1800" b="1" dirty="0">
                <a:latin typeface="Manrope" pitchFamily="2" charset="0"/>
                <a:ea typeface="MS PGothic"/>
                <a:cs typeface="Calibri"/>
              </a:rPr>
              <a:t>Caroline </a:t>
            </a:r>
            <a:r>
              <a:rPr lang="fr-CH" sz="1800" b="1" dirty="0" err="1">
                <a:latin typeface="Manrope" pitchFamily="2" charset="0"/>
                <a:ea typeface="MS PGothic"/>
                <a:cs typeface="Calibri"/>
              </a:rPr>
              <a:t>Dénervaud</a:t>
            </a:r>
            <a:endParaRPr lang="fr-CH" sz="1800" b="1" dirty="0">
              <a:latin typeface="Manrope" pitchFamily="2" charset="0"/>
              <a:ea typeface="MS PGothic"/>
              <a:cs typeface="Calibri"/>
            </a:endParaRPr>
          </a:p>
          <a:p>
            <a:pPr marL="0" indent="0" algn="ctr">
              <a:spcAft>
                <a:spcPts val="450"/>
              </a:spcAft>
              <a:buNone/>
            </a:pPr>
            <a:r>
              <a:rPr lang="fr-CH" sz="1800" dirty="0">
                <a:latin typeface="Manrope" pitchFamily="2" charset="0"/>
                <a:ea typeface="MS PGothic"/>
                <a:cs typeface="Calibri"/>
              </a:rPr>
              <a:t>Juriste et médiatrice</a:t>
            </a:r>
          </a:p>
          <a:p>
            <a:pPr marL="0" indent="0" algn="ctr">
              <a:buNone/>
            </a:pPr>
            <a:r>
              <a:rPr lang="fr-CH" sz="1800" dirty="0">
                <a:latin typeface="Manrope" pitchFamily="2" charset="0"/>
                <a:ea typeface="MS PGothic"/>
                <a:cs typeface="Calibri"/>
              </a:rPr>
              <a:t>Membre du Conseil communal de Villars-sur-Glâne</a:t>
            </a:r>
          </a:p>
          <a:p>
            <a:pPr marL="0" indent="0" algn="ctr">
              <a:spcAft>
                <a:spcPts val="450"/>
              </a:spcAft>
              <a:buNone/>
            </a:pPr>
            <a:r>
              <a:rPr lang="fr-CH" sz="1800" dirty="0">
                <a:latin typeface="Manrope" pitchFamily="2" charset="0"/>
                <a:ea typeface="MS PGothic"/>
                <a:cs typeface="Calibri"/>
              </a:rPr>
              <a:t>depuis 2011</a:t>
            </a:r>
          </a:p>
          <a:p>
            <a:pPr marL="0" indent="0" algn="ctr">
              <a:spcAft>
                <a:spcPts val="450"/>
              </a:spcAft>
              <a:buNone/>
            </a:pPr>
            <a:r>
              <a:rPr lang="fr-CH" sz="1800" dirty="0">
                <a:latin typeface="Manrope" pitchFamily="2" charset="0"/>
                <a:ea typeface="MS PGothic"/>
                <a:cs typeface="Calibri"/>
              </a:rPr>
              <a:t>Syndique depuis 2026</a:t>
            </a:r>
          </a:p>
        </p:txBody>
      </p:sp>
      <p:pic>
        <p:nvPicPr>
          <p:cNvPr id="8" name="Image 7">
            <a:extLst>
              <a:ext uri="{FF2B5EF4-FFF2-40B4-BE49-F238E27FC236}">
                <a16:creationId xmlns:a16="http://schemas.microsoft.com/office/drawing/2014/main" id="{2F8C61F9-A033-A07E-5DA6-D21C595FCD92}"/>
              </a:ext>
            </a:extLst>
          </p:cNvPr>
          <p:cNvPicPr>
            <a:picLocks noChangeAspect="1"/>
          </p:cNvPicPr>
          <p:nvPr/>
        </p:nvPicPr>
        <p:blipFill>
          <a:blip r:embed="rId5"/>
          <a:srcRect t="-1549" b="1"/>
          <a:stretch>
            <a:fillRect/>
          </a:stretch>
        </p:blipFill>
        <p:spPr>
          <a:xfrm>
            <a:off x="7487488" y="913991"/>
            <a:ext cx="2771726" cy="2819257"/>
          </a:xfrm>
          <a:prstGeom prst="rect">
            <a:avLst/>
          </a:prstGeom>
        </p:spPr>
      </p:pic>
      <p:pic>
        <p:nvPicPr>
          <p:cNvPr id="10" name="Image 9">
            <a:extLst>
              <a:ext uri="{FF2B5EF4-FFF2-40B4-BE49-F238E27FC236}">
                <a16:creationId xmlns:a16="http://schemas.microsoft.com/office/drawing/2014/main" id="{8E169213-5D06-2377-4A16-1DE32ABAC786}"/>
              </a:ext>
            </a:extLst>
          </p:cNvPr>
          <p:cNvPicPr>
            <a:picLocks noChangeAspect="1"/>
          </p:cNvPicPr>
          <p:nvPr/>
        </p:nvPicPr>
        <p:blipFill>
          <a:blip r:embed="rId6"/>
          <a:stretch>
            <a:fillRect/>
          </a:stretch>
        </p:blipFill>
        <p:spPr>
          <a:xfrm>
            <a:off x="2219325" y="913991"/>
            <a:ext cx="2087218" cy="2819257"/>
          </a:xfrm>
          <a:prstGeom prst="rect">
            <a:avLst/>
          </a:prstGeom>
        </p:spPr>
      </p:pic>
    </p:spTree>
    <p:extLst>
      <p:ext uri="{BB962C8B-B14F-4D97-AF65-F5344CB8AC3E}">
        <p14:creationId xmlns:p14="http://schemas.microsoft.com/office/powerpoint/2010/main" val="58693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1103-6992-1488-5C5E-40764ED6141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84F7EC7-ABF1-3529-E031-E122F121397A}"/>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b="0" i="1" dirty="0"/>
              <a:t>Différentes formes de collaborations intercommunales</a:t>
            </a:r>
          </a:p>
        </p:txBody>
      </p:sp>
      <p:pic>
        <p:nvPicPr>
          <p:cNvPr id="6" name="Image 5" descr="Une image contenant Police, Graphique, noir, logo&#10;&#10;Description générée automatiquement">
            <a:extLst>
              <a:ext uri="{FF2B5EF4-FFF2-40B4-BE49-F238E27FC236}">
                <a16:creationId xmlns:a16="http://schemas.microsoft.com/office/drawing/2014/main" id="{39AFF665-E463-0EDA-91C4-B5ED368770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06F18A68-0F09-B86A-4411-C0C3347D1F9E}"/>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D57087C-62A7-4F34-B580-5A82D1AD76C5}"/>
              </a:ext>
            </a:extLst>
          </p:cNvPr>
          <p:cNvSpPr txBox="1"/>
          <p:nvPr/>
        </p:nvSpPr>
        <p:spPr>
          <a:xfrm>
            <a:off x="511642" y="1519169"/>
            <a:ext cx="10541162" cy="743024"/>
          </a:xfrm>
          <a:prstGeom prst="rect">
            <a:avLst/>
          </a:prstGeom>
          <a:noFill/>
        </p:spPr>
        <p:txBody>
          <a:bodyPr wrap="square">
            <a:spAutoFit/>
          </a:bodyPr>
          <a:lstStyle/>
          <a:p>
            <a:pPr>
              <a:lnSpc>
                <a:spcPct val="107000"/>
              </a:lnSpc>
              <a:spcAft>
                <a:spcPts val="800"/>
              </a:spcAft>
            </a:pPr>
            <a:r>
              <a:rPr lang="fr-CH" b="1" kern="100" dirty="0">
                <a:solidFill>
                  <a:schemeClr val="tx1"/>
                </a:solidFill>
                <a:effectLst/>
                <a:latin typeface="Manrope" pitchFamily="2" charset="0"/>
                <a:ea typeface="Aptos" panose="020B0004020202020204" pitchFamily="34" charset="0"/>
                <a:cs typeface="Times New Roman" panose="02020603050405020304" pitchFamily="18" charset="0"/>
              </a:rPr>
              <a:t>Plusieurs Communes peuvent collaborer pour l’accomplissement de tâches d’intérêt commun (</a:t>
            </a:r>
            <a:r>
              <a:rPr lang="fr-CH" b="1" kern="100" dirty="0">
                <a:solidFill>
                  <a:srgbClr val="D0445E"/>
                </a:solidFill>
                <a:effectLst/>
                <a:latin typeface="Manrope" pitchFamily="2" charset="0"/>
                <a:ea typeface="Aptos" panose="020B0004020202020204" pitchFamily="34" charset="0"/>
                <a:cs typeface="Times New Roman" panose="02020603050405020304" pitchFamily="18" charset="0"/>
              </a:rPr>
              <a:t>art. 107 </a:t>
            </a:r>
            <a:r>
              <a:rPr lang="fr-CH" b="1"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b="1"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2D800D77-518F-B0E6-DC25-31CE4BCB34D2}"/>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F673BD7-06A9-3002-9E35-8B94C4FBDCE7}"/>
              </a:ext>
            </a:extLst>
          </p:cNvPr>
          <p:cNvPicPr>
            <a:picLocks noChangeAspect="1"/>
          </p:cNvPicPr>
          <p:nvPr/>
        </p:nvPicPr>
        <p:blipFill>
          <a:blip r:embed="rId5"/>
          <a:stretch>
            <a:fillRect/>
          </a:stretch>
        </p:blipFill>
        <p:spPr>
          <a:xfrm>
            <a:off x="2438286" y="2376332"/>
            <a:ext cx="7315427" cy="3150031"/>
          </a:xfrm>
          <a:prstGeom prst="rect">
            <a:avLst/>
          </a:prstGeom>
        </p:spPr>
      </p:pic>
    </p:spTree>
    <p:extLst>
      <p:ext uri="{BB962C8B-B14F-4D97-AF65-F5344CB8AC3E}">
        <p14:creationId xmlns:p14="http://schemas.microsoft.com/office/powerpoint/2010/main" val="34157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8F1E4-2456-1306-FE57-1C935F41B9D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10C202A-D435-4BFD-88E0-BADA86D12CB9}"/>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b="0" i="1" dirty="0"/>
              <a:t>Conférence régionale (</a:t>
            </a:r>
            <a:r>
              <a:rPr lang="fr-CH" b="0" i="1" dirty="0">
                <a:solidFill>
                  <a:srgbClr val="D0445E"/>
                </a:solidFill>
              </a:rPr>
              <a:t>art. 107</a:t>
            </a:r>
            <a:r>
              <a:rPr lang="fr-CH" b="0" i="1" baseline="30000" dirty="0">
                <a:solidFill>
                  <a:srgbClr val="D0445E"/>
                </a:solidFill>
              </a:rPr>
              <a:t>bis</a:t>
            </a:r>
            <a:r>
              <a:rPr lang="fr-CH" b="0" i="1" dirty="0">
                <a:solidFill>
                  <a:srgbClr val="D0445E"/>
                </a:solidFill>
              </a:rPr>
              <a:t> </a:t>
            </a:r>
            <a:r>
              <a:rPr lang="fr-CH" b="0" i="1" dirty="0" err="1">
                <a:solidFill>
                  <a:srgbClr val="D0445E"/>
                </a:solidFill>
              </a:rPr>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5D471F1F-0661-4EE6-CB38-9717D1EBD6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65D68206-990F-E982-F608-0A9018CC2D57}"/>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F8E7774-0462-E8F8-CBF9-FD14FB0D2480}"/>
              </a:ext>
            </a:extLst>
          </p:cNvPr>
          <p:cNvSpPr txBox="1"/>
          <p:nvPr/>
        </p:nvSpPr>
        <p:spPr>
          <a:xfrm>
            <a:off x="511642" y="1519169"/>
            <a:ext cx="10541162" cy="4326441"/>
          </a:xfrm>
          <a:prstGeom prst="rect">
            <a:avLst/>
          </a:prstGeom>
          <a:noFill/>
        </p:spPr>
        <p:txBody>
          <a:bodyPr wrap="square">
            <a:spAutoFit/>
          </a:bodyPr>
          <a:lstStyle/>
          <a:p>
            <a:pPr algn="just">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La Conférence régionale a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pour but de coordonner les activités de plusieurs commun</a:t>
            </a:r>
            <a:r>
              <a:rPr lang="fr-CH" sz="1600" b="1" kern="100" dirty="0">
                <a:latin typeface="Manrope" pitchFamily="2" charset="0"/>
                <a:ea typeface="Aptos" panose="020B0004020202020204" pitchFamily="34" charset="0"/>
                <a:cs typeface="Times New Roman" panose="02020603050405020304" pitchFamily="18" charset="0"/>
              </a:rPr>
              <a:t>es dans un domaine déterminé</a:t>
            </a:r>
            <a:r>
              <a:rPr lang="fr-CH" sz="1600" kern="100" dirty="0">
                <a:latin typeface="Manrope" pitchFamily="2" charset="0"/>
                <a:ea typeface="Aptos" panose="020B0004020202020204" pitchFamily="34" charset="0"/>
                <a:cs typeface="Times New Roman" panose="02020603050405020304" pitchFamily="18" charset="0"/>
              </a:rPr>
              <a:t>. A cet effet, elle peut notamment favoriser la conclusion d’une entente intercommunale, préparer la constitution d’une association de communes ou harmoniser les règlementations communales (art. 107</a:t>
            </a:r>
            <a:r>
              <a:rPr lang="fr-CH" sz="1600" kern="100" baseline="30000" dirty="0">
                <a:latin typeface="Manrope" pitchFamily="2" charset="0"/>
                <a:ea typeface="Aptos" panose="020B0004020202020204" pitchFamily="34" charset="0"/>
                <a:cs typeface="Times New Roman" panose="02020603050405020304" pitchFamily="18" charset="0"/>
              </a:rPr>
              <a:t>bis</a:t>
            </a:r>
            <a:r>
              <a:rPr lang="fr-CH" sz="1600" kern="100" dirty="0">
                <a:latin typeface="Manrope" pitchFamily="2" charset="0"/>
                <a:ea typeface="Aptos" panose="020B0004020202020204" pitchFamily="34" charset="0"/>
                <a:cs typeface="Times New Roman" panose="02020603050405020304" pitchFamily="18" charset="0"/>
              </a:rPr>
              <a:t> al. 1 </a:t>
            </a:r>
            <a:r>
              <a:rPr lang="fr-CH" sz="1600" kern="100" dirty="0" err="1">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a:t>
            </a:r>
          </a:p>
          <a:p>
            <a:pPr marL="628650" indent="-285750" algn="just">
              <a:lnSpc>
                <a:spcPct val="107000"/>
              </a:lnSpc>
              <a:spcAft>
                <a:spcPts val="800"/>
              </a:spcAft>
              <a:buFont typeface="Wingdings" panose="05000000000000000000" pitchFamily="2" charset="2"/>
              <a:buChar char="Ø"/>
              <a:tabLst>
                <a:tab pos="542925" algn="l"/>
              </a:tabLst>
            </a:pPr>
            <a:r>
              <a:rPr lang="fr-CH" sz="1600" kern="100" dirty="0">
                <a:latin typeface="Manrope" pitchFamily="2" charset="0"/>
                <a:ea typeface="Aptos" panose="020B0004020202020204" pitchFamily="34" charset="0"/>
                <a:cs typeface="Times New Roman" panose="02020603050405020304" pitchFamily="18" charset="0"/>
              </a:rPr>
              <a:t>À la requête d’au moins deux communes ou de sa propre initiative</a:t>
            </a:r>
          </a:p>
          <a:p>
            <a:pPr marL="628650" indent="-285750" algn="just">
              <a:lnSpc>
                <a:spcPct val="107000"/>
              </a:lnSpc>
              <a:spcAft>
                <a:spcPts val="800"/>
              </a:spcAft>
              <a:buFont typeface="Wingdings" panose="05000000000000000000" pitchFamily="2" charset="2"/>
              <a:buChar char="Ø"/>
              <a:tabLst>
                <a:tab pos="54292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Peut être « </a:t>
            </a:r>
            <a:r>
              <a:rPr lang="fr-CH" sz="1600" b="0" i="1" kern="100" dirty="0" err="1">
                <a:solidFill>
                  <a:schemeClr val="tx1"/>
                </a:solidFill>
                <a:effectLst/>
                <a:latin typeface="Manrope" pitchFamily="2" charset="0"/>
                <a:ea typeface="Aptos" panose="020B0004020202020204" pitchFamily="34" charset="0"/>
                <a:cs typeface="Times New Roman" panose="02020603050405020304" pitchFamily="18" charset="0"/>
              </a:rPr>
              <a:t>inter-distric</a:t>
            </a:r>
            <a:r>
              <a:rPr lang="fr-CH" sz="1600" i="1" kern="100" dirty="0" err="1">
                <a:latin typeface="Manrope" pitchFamily="2" charset="0"/>
                <a:ea typeface="Aptos" panose="020B0004020202020204" pitchFamily="34" charset="0"/>
                <a:cs typeface="Times New Roman" panose="02020603050405020304" pitchFamily="18" charset="0"/>
              </a:rPr>
              <a:t>ts</a:t>
            </a:r>
            <a:r>
              <a:rPr lang="fr-CH" sz="1600" kern="100" dirty="0">
                <a:latin typeface="Manrope" pitchFamily="2" charset="0"/>
                <a:ea typeface="Aptos" panose="020B0004020202020204" pitchFamily="34" charset="0"/>
                <a:cs typeface="Times New Roman" panose="02020603050405020304" pitchFamily="18" charset="0"/>
              </a:rPr>
              <a:t> »</a:t>
            </a:r>
          </a:p>
          <a:p>
            <a:pPr marL="628650" indent="-285750" algn="just">
              <a:lnSpc>
                <a:spcPct val="107000"/>
              </a:lnSpc>
              <a:spcAft>
                <a:spcPts val="800"/>
              </a:spcAft>
              <a:buFont typeface="Wingdings" panose="05000000000000000000" pitchFamily="2" charset="2"/>
              <a:buChar char="Ø"/>
              <a:tabLst>
                <a:tab pos="54292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Compétences :</a:t>
            </a:r>
          </a:p>
          <a:p>
            <a:pPr marL="895350" lvl="1" indent="-285750" algn="just">
              <a:lnSpc>
                <a:spcPct val="107000"/>
              </a:lnSpc>
              <a:spcAft>
                <a:spcPts val="800"/>
              </a:spcAft>
              <a:buFont typeface="Wingdings" panose="05000000000000000000" pitchFamily="2" charset="2"/>
              <a:buChar char="q"/>
              <a:tabLst>
                <a:tab pos="542925" algn="l"/>
              </a:tabLst>
            </a:pPr>
            <a:r>
              <a:rPr lang="fr-CH" sz="1600" kern="100" dirty="0">
                <a:latin typeface="Manrope" pitchFamily="2" charset="0"/>
                <a:ea typeface="Aptos" panose="020B0004020202020204" pitchFamily="34" charset="0"/>
                <a:cs typeface="Times New Roman" panose="02020603050405020304" pitchFamily="18" charset="0"/>
              </a:rPr>
              <a:t>Attribuer des mandats d’étude ou créer des groupes de travail</a:t>
            </a:r>
          </a:p>
          <a:p>
            <a:pPr marL="895350" lvl="1" indent="-285750" algn="just">
              <a:lnSpc>
                <a:spcPct val="107000"/>
              </a:lnSpc>
              <a:spcAft>
                <a:spcPts val="800"/>
              </a:spcAft>
              <a:buFont typeface="Wingdings" panose="05000000000000000000" pitchFamily="2" charset="2"/>
              <a:buChar char="q"/>
              <a:tabLst>
                <a:tab pos="542925" algn="l"/>
              </a:tabLs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Fixer une date à laquelle l’organe communal compétent de chaque commune convoquée doit s’être prononcé sur un projet</a:t>
            </a:r>
          </a:p>
          <a:p>
            <a:pPr marL="628650" lvl="1" indent="-266700" algn="just">
              <a:lnSpc>
                <a:spcPct val="107000"/>
              </a:lnSpc>
              <a:spcAft>
                <a:spcPts val="800"/>
              </a:spcAft>
              <a:buFont typeface="Wingdings" panose="05000000000000000000" pitchFamily="2" charset="2"/>
              <a:buChar char="Ø"/>
              <a:tabLst>
                <a:tab pos="542925" algn="l"/>
              </a:tabLst>
            </a:pPr>
            <a:r>
              <a:rPr lang="fr-CH" sz="1600" kern="100" dirty="0">
                <a:latin typeface="Manrope" pitchFamily="2" charset="0"/>
                <a:ea typeface="Aptos" panose="020B0004020202020204" pitchFamily="34" charset="0"/>
                <a:cs typeface="Times New Roman" panose="02020603050405020304" pitchFamily="18" charset="0"/>
              </a:rPr>
              <a:t>Chaque commune doit se faire représenter </a:t>
            </a:r>
            <a:r>
              <a:rPr lang="fr-CH" sz="1600" b="1" kern="100" dirty="0">
                <a:latin typeface="Manrope" pitchFamily="2" charset="0"/>
                <a:ea typeface="Aptos" panose="020B0004020202020204" pitchFamily="34" charset="0"/>
                <a:cs typeface="Times New Roman" panose="02020603050405020304" pitchFamily="18" charset="0"/>
              </a:rPr>
              <a:t>par un membre du Conseil communal</a:t>
            </a:r>
          </a:p>
          <a:p>
            <a:pPr marL="628650" lvl="1" indent="-266700" algn="just">
              <a:lnSpc>
                <a:spcPct val="107000"/>
              </a:lnSpc>
              <a:spcAft>
                <a:spcPts val="800"/>
              </a:spcAft>
              <a:buFont typeface="Wingdings" panose="05000000000000000000" pitchFamily="2" charset="2"/>
              <a:buChar char="Ø"/>
              <a:tabLst>
                <a:tab pos="542925" algn="l"/>
              </a:tabLst>
            </a:pPr>
            <a:r>
              <a:rPr lang="fr-CH" sz="1600" kern="100" dirty="0">
                <a:latin typeface="Manrope" pitchFamily="2" charset="0"/>
                <a:ea typeface="Aptos" panose="020B0004020202020204" pitchFamily="34" charset="0"/>
                <a:cs typeface="Times New Roman" panose="02020603050405020304" pitchFamily="18" charset="0"/>
              </a:rPr>
              <a:t>A défaut d’une réglementation contraire, les frais sont répartis entre les Communes proportionnellement à leur population légale.</a:t>
            </a:r>
          </a:p>
          <a:p>
            <a:pPr marL="266700" lvl="1" indent="-266700" algn="just">
              <a:lnSpc>
                <a:spcPct val="107000"/>
              </a:lnSpc>
              <a:spcAft>
                <a:spcPts val="800"/>
              </a:spcAft>
              <a:buFont typeface="Wingdings" panose="05000000000000000000" pitchFamily="2" charset="2"/>
              <a:buChar char="Ø"/>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568A444F-9A00-FA14-4A38-1E2206381181}"/>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4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8D79-C0A0-7051-A6DA-1CDFBC6C06D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CF7AC6F-73DE-C876-9E10-D2024027CA00}"/>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b="0" i="1" dirty="0"/>
              <a:t>Ententes communales (</a:t>
            </a:r>
            <a:r>
              <a:rPr lang="fr-CH" b="0" i="1" dirty="0">
                <a:solidFill>
                  <a:srgbClr val="D0445E"/>
                </a:solidFill>
              </a:rPr>
              <a:t>art. 108 </a:t>
            </a:r>
            <a:r>
              <a:rPr lang="fr-CH" b="0" i="1" dirty="0" err="1">
                <a:solidFill>
                  <a:srgbClr val="D0445E"/>
                </a:solidFill>
              </a:rPr>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C79C62A7-A9D1-C02B-6E3B-B68C651DEA1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E280F276-F3C8-2A53-BC73-55327A952FAC}"/>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B5D53EC-687C-2FC9-FF79-7C8B54370484}"/>
              </a:ext>
            </a:extLst>
          </p:cNvPr>
          <p:cNvSpPr txBox="1"/>
          <p:nvPr/>
        </p:nvSpPr>
        <p:spPr>
          <a:xfrm>
            <a:off x="511642" y="1519169"/>
            <a:ext cx="10541162" cy="4365106"/>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à"/>
            </a:pPr>
            <a:r>
              <a:rPr lang="fr-CH" b="1" kern="100" cap="small" dirty="0">
                <a:solidFill>
                  <a:schemeClr val="tx1"/>
                </a:solidFill>
                <a:effectLst/>
                <a:latin typeface="Manrope" pitchFamily="2" charset="0"/>
                <a:ea typeface="Aptos" panose="020B0004020202020204" pitchFamily="34" charset="0"/>
                <a:cs typeface="Times New Roman" panose="02020603050405020304" pitchFamily="18" charset="0"/>
              </a:rPr>
              <a:t>Convention écrite</a:t>
            </a:r>
          </a:p>
          <a:p>
            <a:pPr marL="285750" indent="-285750">
              <a:lnSpc>
                <a:spcPct val="107000"/>
              </a:lnSpc>
              <a:spcAft>
                <a:spcPts val="800"/>
              </a:spcAft>
              <a:buFont typeface="Wingdings" panose="05000000000000000000" pitchFamily="2" charset="2"/>
              <a:buChar char="à"/>
            </a:pPr>
            <a:endParaRPr lang="fr-CH" b="1"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endParaRPr lang="fr-CH" b="1"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endParaRPr lang="fr-CH" b="1"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endParaRPr lang="fr-CH" b="1"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endParaRPr lang="fr-CH" b="1" kern="100" dirty="0">
              <a:latin typeface="Manrope" pitchFamily="2" charset="0"/>
              <a:ea typeface="Aptos" panose="020B0004020202020204" pitchFamily="34" charset="0"/>
              <a:cs typeface="Times New Roman" panose="02020603050405020304" pitchFamily="18" charset="0"/>
            </a:endParaRPr>
          </a:p>
          <a:p>
            <a:pPr marL="3943350" lvl="8" indent="-285750">
              <a:lnSpc>
                <a:spcPct val="107000"/>
              </a:lnSpc>
              <a:spcAft>
                <a:spcPts val="800"/>
              </a:spcAft>
              <a:buFont typeface="Wingdings" panose="05000000000000000000" pitchFamily="2" charset="2"/>
              <a:buChar char="à"/>
            </a:pPr>
            <a:r>
              <a:rPr lang="fr-CH" b="1" kern="100" dirty="0">
                <a:solidFill>
                  <a:schemeClr val="tx1"/>
                </a:solidFill>
                <a:effectLst/>
                <a:latin typeface="Manrope" pitchFamily="2" charset="0"/>
                <a:ea typeface="Aptos" panose="020B0004020202020204" pitchFamily="34" charset="0"/>
                <a:cs typeface="Times New Roman" panose="02020603050405020304" pitchFamily="18" charset="0"/>
              </a:rPr>
              <a:t>rôle</a:t>
            </a:r>
          </a:p>
          <a:p>
            <a:pPr marL="285750" indent="-285750">
              <a:lnSpc>
                <a:spcPct val="107000"/>
              </a:lnSpc>
              <a:spcAft>
                <a:spcPts val="800"/>
              </a:spcAft>
              <a:buFont typeface="Wingdings" panose="05000000000000000000" pitchFamily="2" charset="2"/>
              <a:buChar char="à"/>
            </a:pPr>
            <a:endParaRPr lang="fr-CH" b="1"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endParaRPr lang="fr-CH" b="1"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pPr>
            <a:r>
              <a:rPr lang="fr-CH" kern="100" dirty="0">
                <a:solidFill>
                  <a:schemeClr val="tx1"/>
                </a:solidFill>
                <a:effectLst/>
                <a:latin typeface="Manrope" pitchFamily="2" charset="0"/>
                <a:ea typeface="Aptos" panose="020B0004020202020204" pitchFamily="34" charset="0"/>
                <a:cs typeface="Times New Roman" panose="02020603050405020304" pitchFamily="18" charset="0"/>
              </a:rPr>
              <a:t>La convention est conclue par les Conseils communaux concernés.</a:t>
            </a:r>
          </a:p>
          <a:p>
            <a:pPr marL="285750" indent="-285750">
              <a:lnSpc>
                <a:spcPct val="107000"/>
              </a:lnSpc>
              <a:spcAft>
                <a:spcPts val="800"/>
              </a:spcAft>
              <a:buFont typeface="Wingdings" panose="05000000000000000000" pitchFamily="2" charset="2"/>
              <a:buChar char="à"/>
            </a:pPr>
            <a:r>
              <a:rPr lang="fr-CH" kern="100" dirty="0">
                <a:latin typeface="Manrope" pitchFamily="2" charset="0"/>
                <a:ea typeface="Aptos" panose="020B0004020202020204" pitchFamily="34" charset="0"/>
                <a:cs typeface="Times New Roman" panose="02020603050405020304" pitchFamily="18" charset="0"/>
              </a:rPr>
              <a:t>Les compétences des législatifs sont réservées.</a:t>
            </a:r>
            <a:endParaRPr lang="fr-CH" kern="100" dirty="0">
              <a:solidFill>
                <a:schemeClr val="tx1"/>
              </a:solidFill>
              <a:effectLst/>
              <a:latin typeface="Manrope" pitchFamily="2" charset="0"/>
              <a:ea typeface="Aptos" panose="020B0004020202020204" pitchFamily="34" charset="0"/>
              <a:cs typeface="Times New Roman" panose="02020603050405020304" pitchFamily="18" charset="0"/>
            </a:endParaRPr>
          </a:p>
        </p:txBody>
      </p:sp>
      <p:pic>
        <p:nvPicPr>
          <p:cNvPr id="5" name="Picture 2" descr="Stiftung Papiliorama – Papiliorama">
            <a:extLst>
              <a:ext uri="{FF2B5EF4-FFF2-40B4-BE49-F238E27FC236}">
                <a16:creationId xmlns:a16="http://schemas.microsoft.com/office/drawing/2014/main" id="{4B0C580F-A607-25DD-8B15-EF5BFE0B449C}"/>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EA6E951B-90F3-56F6-ACF8-96B9F5737CBE}"/>
              </a:ext>
            </a:extLst>
          </p:cNvPr>
          <p:cNvSpPr/>
          <p:nvPr/>
        </p:nvSpPr>
        <p:spPr>
          <a:xfrm>
            <a:off x="640013" y="2011015"/>
            <a:ext cx="1760287" cy="1132236"/>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But</a:t>
            </a:r>
          </a:p>
        </p:txBody>
      </p:sp>
      <p:sp>
        <p:nvSpPr>
          <p:cNvPr id="8" name="Rectangle : coins arrondis 7">
            <a:extLst>
              <a:ext uri="{FF2B5EF4-FFF2-40B4-BE49-F238E27FC236}">
                <a16:creationId xmlns:a16="http://schemas.microsoft.com/office/drawing/2014/main" id="{A925555C-88BD-0D4A-924E-9F0132DEFA37}"/>
              </a:ext>
            </a:extLst>
          </p:cNvPr>
          <p:cNvSpPr/>
          <p:nvPr/>
        </p:nvSpPr>
        <p:spPr>
          <a:xfrm>
            <a:off x="2821238" y="2011015"/>
            <a:ext cx="1760287" cy="1132236"/>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Organisation</a:t>
            </a:r>
          </a:p>
        </p:txBody>
      </p:sp>
      <p:sp>
        <p:nvSpPr>
          <p:cNvPr id="9" name="Rectangle : coins arrondis 8">
            <a:extLst>
              <a:ext uri="{FF2B5EF4-FFF2-40B4-BE49-F238E27FC236}">
                <a16:creationId xmlns:a16="http://schemas.microsoft.com/office/drawing/2014/main" id="{A252816C-D5D8-4998-FB6B-DEBB342BC7A4}"/>
              </a:ext>
            </a:extLst>
          </p:cNvPr>
          <p:cNvSpPr/>
          <p:nvPr/>
        </p:nvSpPr>
        <p:spPr>
          <a:xfrm>
            <a:off x="5002463" y="2011015"/>
            <a:ext cx="1760287" cy="1132236"/>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Mode de répartition des frais</a:t>
            </a:r>
          </a:p>
        </p:txBody>
      </p:sp>
      <p:sp>
        <p:nvSpPr>
          <p:cNvPr id="10" name="Rectangle : coins arrondis 9">
            <a:extLst>
              <a:ext uri="{FF2B5EF4-FFF2-40B4-BE49-F238E27FC236}">
                <a16:creationId xmlns:a16="http://schemas.microsoft.com/office/drawing/2014/main" id="{9CAB6E81-9B36-D876-BD26-43486A654360}"/>
              </a:ext>
            </a:extLst>
          </p:cNvPr>
          <p:cNvSpPr/>
          <p:nvPr/>
        </p:nvSpPr>
        <p:spPr>
          <a:xfrm>
            <a:off x="7183688" y="2011015"/>
            <a:ext cx="1760287" cy="1132236"/>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Statut des biens</a:t>
            </a:r>
          </a:p>
        </p:txBody>
      </p:sp>
      <p:sp>
        <p:nvSpPr>
          <p:cNvPr id="11" name="Rectangle : coins arrondis 10">
            <a:extLst>
              <a:ext uri="{FF2B5EF4-FFF2-40B4-BE49-F238E27FC236}">
                <a16:creationId xmlns:a16="http://schemas.microsoft.com/office/drawing/2014/main" id="{7FBDF1CB-93D2-8C12-3833-5D72B593BBA4}"/>
              </a:ext>
            </a:extLst>
          </p:cNvPr>
          <p:cNvSpPr/>
          <p:nvPr/>
        </p:nvSpPr>
        <p:spPr>
          <a:xfrm>
            <a:off x="9461464" y="2011015"/>
            <a:ext cx="1760287" cy="1132236"/>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Modalités de résiliation</a:t>
            </a:r>
          </a:p>
        </p:txBody>
      </p:sp>
      <p:sp>
        <p:nvSpPr>
          <p:cNvPr id="12" name="Rectangle : coins arrondis 11">
            <a:extLst>
              <a:ext uri="{FF2B5EF4-FFF2-40B4-BE49-F238E27FC236}">
                <a16:creationId xmlns:a16="http://schemas.microsoft.com/office/drawing/2014/main" id="{88EFCEBF-BD02-F461-BA6B-56746C19656A}"/>
              </a:ext>
            </a:extLst>
          </p:cNvPr>
          <p:cNvSpPr/>
          <p:nvPr/>
        </p:nvSpPr>
        <p:spPr>
          <a:xfrm>
            <a:off x="1678238" y="3428999"/>
            <a:ext cx="2188912" cy="1390652"/>
          </a:xfrm>
          <a:prstGeom prst="roundRect">
            <a:avLst/>
          </a:prstGeom>
          <a:solidFill>
            <a:srgbClr val="ED6964"/>
          </a:solidFill>
          <a:ln>
            <a:solidFill>
              <a:srgbClr val="ED69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tx1"/>
                </a:solidFill>
                <a:latin typeface="Manrope" pitchFamily="2" charset="0"/>
              </a:rPr>
              <a:t>Commune pilote</a:t>
            </a:r>
          </a:p>
          <a:p>
            <a:pPr marL="447675" indent="-200025">
              <a:buFontTx/>
              <a:buChar char="-"/>
            </a:pPr>
            <a:r>
              <a:rPr lang="fr-CH" sz="1400" dirty="0">
                <a:solidFill>
                  <a:schemeClr val="tx1"/>
                </a:solidFill>
                <a:latin typeface="Manrope" pitchFamily="2" charset="0"/>
              </a:rPr>
              <a:t>Comptabilité</a:t>
            </a:r>
          </a:p>
          <a:p>
            <a:pPr marL="447675" indent="-200025">
              <a:buFontTx/>
              <a:buChar char="-"/>
            </a:pPr>
            <a:r>
              <a:rPr lang="fr-CH" sz="1400" dirty="0">
                <a:solidFill>
                  <a:schemeClr val="tx1"/>
                </a:solidFill>
                <a:latin typeface="Manrope" pitchFamily="2" charset="0"/>
              </a:rPr>
              <a:t>RH</a:t>
            </a:r>
          </a:p>
          <a:p>
            <a:pPr marL="447675" indent="-200025">
              <a:buFontTx/>
              <a:buChar char="-"/>
            </a:pPr>
            <a:r>
              <a:rPr lang="fr-CH" sz="1400" dirty="0">
                <a:solidFill>
                  <a:schemeClr val="tx1"/>
                </a:solidFill>
                <a:latin typeface="Manrope" pitchFamily="2" charset="0"/>
              </a:rPr>
              <a:t>…</a:t>
            </a:r>
          </a:p>
        </p:txBody>
      </p:sp>
    </p:spTree>
    <p:extLst>
      <p:ext uri="{BB962C8B-B14F-4D97-AF65-F5344CB8AC3E}">
        <p14:creationId xmlns:p14="http://schemas.microsoft.com/office/powerpoint/2010/main" val="285813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DA06-8E1E-FFAC-9120-EC5BCF8B494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57CBCB2-F830-A43F-A94D-94FE789B6337}"/>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b="0" i="1" dirty="0"/>
              <a:t>Association de Communes (</a:t>
            </a:r>
            <a:r>
              <a:rPr lang="fr-CH" b="0" i="1" dirty="0">
                <a:solidFill>
                  <a:srgbClr val="D0445E"/>
                </a:solidFill>
              </a:rPr>
              <a:t>art. 109 </a:t>
            </a:r>
            <a:r>
              <a:rPr lang="fr-CH" b="0" i="1" dirty="0" err="1">
                <a:solidFill>
                  <a:srgbClr val="D0445E"/>
                </a:solidFill>
              </a:rPr>
              <a:t>ss</a:t>
            </a:r>
            <a:r>
              <a:rPr lang="fr-CH" b="0" i="1" dirty="0">
                <a:solidFill>
                  <a:srgbClr val="D0445E"/>
                </a:solidFill>
              </a:rPr>
              <a:t> </a:t>
            </a:r>
            <a:r>
              <a:rPr lang="fr-CH" b="0" i="1" dirty="0" err="1">
                <a:solidFill>
                  <a:srgbClr val="D0445E"/>
                </a:solidFill>
              </a:rPr>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89E6CD43-2393-F2DB-1FB4-1C168E3474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EF32FA81-EC0D-0E37-4BD7-4E68D5C17F40}"/>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AA563146-481D-F7E2-1BC8-FD39608943C6}"/>
              </a:ext>
            </a:extLst>
          </p:cNvPr>
          <p:cNvSpPr txBox="1"/>
          <p:nvPr/>
        </p:nvSpPr>
        <p:spPr>
          <a:xfrm>
            <a:off x="768385" y="1519169"/>
            <a:ext cx="10541162" cy="5102872"/>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En présence d’un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engagement important et durable</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les Communes créent une Association.</a:t>
            </a:r>
          </a:p>
          <a:p>
            <a:pPr marL="447675"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Peut avoir plusieurs tâches (</a:t>
            </a:r>
            <a:r>
              <a:rPr lang="fr-CH" sz="1600" i="1" kern="100" dirty="0">
                <a:latin typeface="Manrope" pitchFamily="2" charset="0"/>
                <a:ea typeface="Aptos" panose="020B0004020202020204" pitchFamily="34" charset="0"/>
                <a:cs typeface="Times New Roman" panose="02020603050405020304" pitchFamily="18" charset="0"/>
              </a:rPr>
              <a:t>Association à buts multiples</a:t>
            </a:r>
            <a:r>
              <a:rPr lang="fr-CH" sz="1600" kern="100" dirty="0">
                <a:latin typeface="Manrope" pitchFamily="2" charset="0"/>
                <a:ea typeface="Aptos" panose="020B0004020202020204" pitchFamily="34" charset="0"/>
                <a:cs typeface="Times New Roman" panose="02020603050405020304" pitchFamily="18" charset="0"/>
              </a:rPr>
              <a:t>)</a:t>
            </a:r>
          </a:p>
          <a:p>
            <a:pPr marL="447675" indent="-285750">
              <a:lnSpc>
                <a:spcPct val="107000"/>
              </a:lnSpc>
              <a:spcAft>
                <a:spcPts val="800"/>
              </a:spcAft>
              <a:buFont typeface="Wingdings" panose="05000000000000000000" pitchFamily="2" charset="2"/>
              <a:buChar char="q"/>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Les statuts doivent être acceptés par toutes les communes intéressées</a:t>
            </a:r>
          </a:p>
          <a:p>
            <a:pPr marL="714375"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Modification essentielle des statuts : doit être approuvée par les trois quarts des Communes / de la population</a:t>
            </a:r>
          </a:p>
          <a:p>
            <a:pPr marL="714375" indent="-285750">
              <a:lnSpc>
                <a:spcPct val="107000"/>
              </a:lnSpc>
              <a:spcAft>
                <a:spcPts val="800"/>
              </a:spcAft>
              <a:buFont typeface="Wingdings" panose="05000000000000000000" pitchFamily="2" charset="2"/>
              <a:buChar char="q"/>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Si nouvelle tâche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unanimité.</a:t>
            </a: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447675"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Le Conseil d’Etat peut obliger les Communes à s’associer ou à adhérer à une Association à certaines conditions</a:t>
            </a:r>
          </a:p>
          <a:p>
            <a:pPr marL="447675" indent="-285750">
              <a:lnSpc>
                <a:spcPct val="107000"/>
              </a:lnSpc>
              <a:spcAft>
                <a:spcPts val="800"/>
              </a:spcAft>
              <a:buFont typeface="Wingdings" panose="05000000000000000000" pitchFamily="2" charset="2"/>
              <a:buChar char="q"/>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Modalités : réglées par les statuts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art. 111 à 113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LCo</a:t>
            </a:r>
            <a:endPar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447675"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Autres règles / points d’attention :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art. 121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ss</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LCo</a:t>
            </a:r>
            <a:endPar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447675"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Les </a:t>
            </a:r>
            <a:r>
              <a:rPr lang="fr-CH" sz="1600" b="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organes de l’association </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sont :</a:t>
            </a:r>
          </a:p>
          <a:p>
            <a:pPr marL="904875" lvl="1" indent="-285750">
              <a:lnSpc>
                <a:spcPct val="107000"/>
              </a:lnSpc>
              <a:spcAft>
                <a:spcPts val="800"/>
              </a:spcAft>
              <a:buFont typeface="Wingdings" panose="05000000000000000000" pitchFamily="2" charset="2"/>
              <a:buChar char="q"/>
            </a:pPr>
            <a:r>
              <a:rPr lang="fr-CH" sz="1600" b="0" kern="100" dirty="0">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L’Assemblée des délégués</a:t>
            </a:r>
          </a:p>
          <a:p>
            <a:pPr marL="904875" lvl="1"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 Comité de direction</a:t>
            </a:r>
          </a:p>
          <a:p>
            <a:pPr marL="904875" lvl="1"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t>
            </a:r>
            <a:r>
              <a:rPr lang="fr-CH" sz="1600" i="1"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les statuts peuvent prévoir d’autres organes</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a:t>
            </a:r>
            <a:endParaRPr lang="fr-CH" sz="1600" b="0" kern="100" dirty="0">
              <a:effectLst/>
              <a:latin typeface="Manrope" pitchFamily="2" charset="0"/>
              <a:ea typeface="Aptos" panose="020B0004020202020204" pitchFamily="34" charset="0"/>
              <a:cs typeface="Times New Roman" panose="02020603050405020304" pitchFamily="18" charset="0"/>
              <a:sym typeface="Wingdings" panose="05000000000000000000" pitchFamily="2" charset="2"/>
            </a:endParaRPr>
          </a:p>
          <a:p>
            <a:pPr marL="447675" indent="-285750">
              <a:lnSpc>
                <a:spcPct val="107000"/>
              </a:lnSpc>
              <a:spcAft>
                <a:spcPts val="800"/>
              </a:spcAft>
              <a:buFont typeface="Wingdings" panose="05000000000000000000" pitchFamily="2" charset="2"/>
              <a:buChar char="q"/>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A91785FF-4A4D-E593-F330-0E79D2A84DD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FB2CCBFA-D8E5-FC96-960C-3454AD6AA6FC}"/>
              </a:ext>
            </a:extLst>
          </p:cNvPr>
          <p:cNvSpPr/>
          <p:nvPr/>
        </p:nvSpPr>
        <p:spPr>
          <a:xfrm>
            <a:off x="7174164" y="4249887"/>
            <a:ext cx="1312612" cy="912663"/>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Homes</a:t>
            </a:r>
          </a:p>
        </p:txBody>
      </p:sp>
      <p:sp>
        <p:nvSpPr>
          <p:cNvPr id="10" name="Rectangle : coins arrondis 9">
            <a:extLst>
              <a:ext uri="{FF2B5EF4-FFF2-40B4-BE49-F238E27FC236}">
                <a16:creationId xmlns:a16="http://schemas.microsoft.com/office/drawing/2014/main" id="{4D3AE1E7-0493-6BB8-23EB-3970646CD450}"/>
              </a:ext>
            </a:extLst>
          </p:cNvPr>
          <p:cNvSpPr/>
          <p:nvPr/>
        </p:nvSpPr>
        <p:spPr>
          <a:xfrm>
            <a:off x="8743519" y="4249887"/>
            <a:ext cx="1312612" cy="912663"/>
          </a:xfrm>
          <a:prstGeom prst="roundRect">
            <a:avLst/>
          </a:prstGeom>
          <a:solidFill>
            <a:srgbClr val="F7B2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CO</a:t>
            </a:r>
          </a:p>
        </p:txBody>
      </p:sp>
      <p:sp>
        <p:nvSpPr>
          <p:cNvPr id="11" name="Rectangle : coins arrondis 10">
            <a:extLst>
              <a:ext uri="{FF2B5EF4-FFF2-40B4-BE49-F238E27FC236}">
                <a16:creationId xmlns:a16="http://schemas.microsoft.com/office/drawing/2014/main" id="{938D5D89-56F4-DF3E-3954-00095955BD08}"/>
              </a:ext>
            </a:extLst>
          </p:cNvPr>
          <p:cNvSpPr/>
          <p:nvPr/>
        </p:nvSpPr>
        <p:spPr>
          <a:xfrm>
            <a:off x="10312874" y="4249886"/>
            <a:ext cx="1312612" cy="912663"/>
          </a:xfrm>
          <a:prstGeom prst="roundRect">
            <a:avLst/>
          </a:prstGeom>
          <a:solidFill>
            <a:srgbClr val="AC8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Défense incendie</a:t>
            </a:r>
          </a:p>
        </p:txBody>
      </p:sp>
      <p:sp>
        <p:nvSpPr>
          <p:cNvPr id="12" name="Rectangle : coins arrondis 11">
            <a:extLst>
              <a:ext uri="{FF2B5EF4-FFF2-40B4-BE49-F238E27FC236}">
                <a16:creationId xmlns:a16="http://schemas.microsoft.com/office/drawing/2014/main" id="{F88D9E4C-06DA-E1B8-428F-EBFF9D7AB958}"/>
              </a:ext>
            </a:extLst>
          </p:cNvPr>
          <p:cNvSpPr/>
          <p:nvPr/>
        </p:nvSpPr>
        <p:spPr>
          <a:xfrm>
            <a:off x="7174164" y="5343316"/>
            <a:ext cx="1312612" cy="912663"/>
          </a:xfrm>
          <a:prstGeom prst="roundRect">
            <a:avLst/>
          </a:prstGeom>
          <a:solidFill>
            <a:srgbClr val="60B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Forêts</a:t>
            </a:r>
          </a:p>
        </p:txBody>
      </p:sp>
      <p:sp>
        <p:nvSpPr>
          <p:cNvPr id="13" name="Rectangle : coins arrondis 12">
            <a:extLst>
              <a:ext uri="{FF2B5EF4-FFF2-40B4-BE49-F238E27FC236}">
                <a16:creationId xmlns:a16="http://schemas.microsoft.com/office/drawing/2014/main" id="{8AEA28CF-F50B-97F5-F179-062695EA420E}"/>
              </a:ext>
            </a:extLst>
          </p:cNvPr>
          <p:cNvSpPr/>
          <p:nvPr/>
        </p:nvSpPr>
        <p:spPr>
          <a:xfrm>
            <a:off x="8743519" y="5343316"/>
            <a:ext cx="1312612" cy="912663"/>
          </a:xfrm>
          <a:prstGeom prst="roundRect">
            <a:avLst/>
          </a:prstGeom>
          <a:solidFill>
            <a:srgbClr val="ED69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Buts régionaux</a:t>
            </a:r>
          </a:p>
        </p:txBody>
      </p:sp>
      <p:sp>
        <p:nvSpPr>
          <p:cNvPr id="14" name="Rectangle : coins arrondis 13">
            <a:extLst>
              <a:ext uri="{FF2B5EF4-FFF2-40B4-BE49-F238E27FC236}">
                <a16:creationId xmlns:a16="http://schemas.microsoft.com/office/drawing/2014/main" id="{9BCD68A9-0EA9-9F52-DD7A-AA6B4014169A}"/>
              </a:ext>
            </a:extLst>
          </p:cNvPr>
          <p:cNvSpPr/>
          <p:nvPr/>
        </p:nvSpPr>
        <p:spPr>
          <a:xfrm>
            <a:off x="10314193" y="5343316"/>
            <a:ext cx="1312612" cy="912663"/>
          </a:xfrm>
          <a:prstGeom prst="roundRect">
            <a:avLst/>
          </a:prstGeom>
          <a:solidFill>
            <a:srgbClr val="FFE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Etc.</a:t>
            </a:r>
          </a:p>
        </p:txBody>
      </p:sp>
    </p:spTree>
    <p:extLst>
      <p:ext uri="{BB962C8B-B14F-4D97-AF65-F5344CB8AC3E}">
        <p14:creationId xmlns:p14="http://schemas.microsoft.com/office/powerpoint/2010/main" val="99742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AD69A-DCCE-BD66-C101-24286809004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E1F02F5-DC81-4E55-BA79-4C4E093CDF99}"/>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sz="2000" b="0" i="1" dirty="0"/>
              <a:t>Assemblée des délégués (</a:t>
            </a:r>
            <a:r>
              <a:rPr lang="fr-CH" sz="2000" b="0" i="1" dirty="0">
                <a:solidFill>
                  <a:srgbClr val="D0445E"/>
                </a:solidFill>
              </a:rPr>
              <a:t>art. 115 </a:t>
            </a:r>
            <a:r>
              <a:rPr lang="fr-CH" sz="2000" b="0" i="1" dirty="0" err="1">
                <a:solidFill>
                  <a:srgbClr val="D0445E"/>
                </a:solidFill>
              </a:rPr>
              <a:t>ss</a:t>
            </a:r>
            <a:r>
              <a:rPr lang="fr-CH" sz="2000" b="0" i="1" dirty="0">
                <a:solidFill>
                  <a:srgbClr val="D0445E"/>
                </a:solidFill>
              </a:rPr>
              <a:t> </a:t>
            </a:r>
            <a:r>
              <a:rPr lang="fr-CH" sz="2000" b="0" i="1" dirty="0" err="1">
                <a:solidFill>
                  <a:srgbClr val="D0445E"/>
                </a:solidFill>
              </a:rPr>
              <a:t>LCo</a:t>
            </a:r>
            <a:r>
              <a:rPr lang="fr-CH" sz="2000" b="0" i="1" dirty="0"/>
              <a:t>)</a:t>
            </a:r>
            <a:endParaRPr lang="fr-CH" b="0" i="1" dirty="0"/>
          </a:p>
        </p:txBody>
      </p:sp>
      <p:pic>
        <p:nvPicPr>
          <p:cNvPr id="6" name="Image 5" descr="Une image contenant Police, Graphique, noir, logo&#10;&#10;Description générée automatiquement">
            <a:extLst>
              <a:ext uri="{FF2B5EF4-FFF2-40B4-BE49-F238E27FC236}">
                <a16:creationId xmlns:a16="http://schemas.microsoft.com/office/drawing/2014/main" id="{C6444823-87F7-2D3E-7A6C-4456B32BE0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1B961198-EBF0-D3CF-14CD-2357D2968743}"/>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BC97018-15FB-8AEE-10A5-E8B16905E2D5}"/>
              </a:ext>
            </a:extLst>
          </p:cNvPr>
          <p:cNvSpPr txBox="1"/>
          <p:nvPr/>
        </p:nvSpPr>
        <p:spPr>
          <a:xfrm>
            <a:off x="768385" y="1519169"/>
            <a:ext cx="10541162" cy="344069"/>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97F4BDD9-16A0-0BC6-2621-70078FB517D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26CEB36D-4307-888A-CACF-4BEB75F442AD}"/>
              </a:ext>
            </a:extLst>
          </p:cNvPr>
          <p:cNvPicPr>
            <a:picLocks noChangeAspect="1"/>
          </p:cNvPicPr>
          <p:nvPr/>
        </p:nvPicPr>
        <p:blipFill>
          <a:blip r:embed="rId5"/>
          <a:stretch>
            <a:fillRect/>
          </a:stretch>
        </p:blipFill>
        <p:spPr>
          <a:xfrm>
            <a:off x="2471732" y="1362393"/>
            <a:ext cx="7248536" cy="5126036"/>
          </a:xfrm>
          <a:prstGeom prst="rect">
            <a:avLst/>
          </a:prstGeom>
        </p:spPr>
      </p:pic>
    </p:spTree>
    <p:extLst>
      <p:ext uri="{BB962C8B-B14F-4D97-AF65-F5344CB8AC3E}">
        <p14:creationId xmlns:p14="http://schemas.microsoft.com/office/powerpoint/2010/main" val="228547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D9D6-C1BF-8E78-6462-BDB78ADC582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D8C196B-BA19-D375-7D46-C3872C8680DD}"/>
              </a:ext>
            </a:extLst>
          </p:cNvPr>
          <p:cNvSpPr>
            <a:spLocks noGrp="1"/>
          </p:cNvSpPr>
          <p:nvPr>
            <p:ph type="title"/>
          </p:nvPr>
        </p:nvSpPr>
        <p:spPr>
          <a:xfrm>
            <a:off x="429131" y="450097"/>
            <a:ext cx="11227599" cy="767399"/>
          </a:xfrm>
        </p:spPr>
        <p:txBody>
          <a:bodyPr/>
          <a:lstStyle/>
          <a:p>
            <a:pPr>
              <a:tabLst>
                <a:tab pos="361950" algn="l"/>
              </a:tabLst>
            </a:pPr>
            <a:r>
              <a:rPr lang="fr-CH" dirty="0"/>
              <a:t>6. 	Les relations avec les autres communes / la région (le district)</a:t>
            </a:r>
            <a:br>
              <a:rPr lang="fr-CH" dirty="0"/>
            </a:br>
            <a:r>
              <a:rPr lang="fr-CH" dirty="0"/>
              <a:t>	</a:t>
            </a:r>
            <a:r>
              <a:rPr lang="fr-CH" b="0" i="1" dirty="0"/>
              <a:t>Comité de direction d’une association de communes (</a:t>
            </a:r>
            <a:r>
              <a:rPr lang="fr-CH" b="0" i="1" dirty="0">
                <a:solidFill>
                  <a:srgbClr val="D0445E"/>
                </a:solidFill>
              </a:rPr>
              <a:t>art. 118 </a:t>
            </a:r>
            <a:r>
              <a:rPr lang="fr-CH" b="0" i="1" dirty="0" err="1">
                <a:solidFill>
                  <a:srgbClr val="D0445E"/>
                </a:solidFill>
              </a:rPr>
              <a:t>ss</a:t>
            </a:r>
            <a:r>
              <a:rPr lang="fr-CH" b="0" i="1" dirty="0">
                <a:solidFill>
                  <a:srgbClr val="D0445E"/>
                </a:solidFill>
              </a:rPr>
              <a:t> </a:t>
            </a:r>
            <a:r>
              <a:rPr lang="fr-CH" b="0" i="1" dirty="0" err="1">
                <a:solidFill>
                  <a:srgbClr val="D0445E"/>
                </a:solidFill>
              </a:rPr>
              <a:t>LCo</a:t>
            </a:r>
            <a:r>
              <a:rPr lang="fr-CH" b="0" i="1" dirty="0"/>
              <a:t>)</a:t>
            </a:r>
          </a:p>
        </p:txBody>
      </p:sp>
      <p:pic>
        <p:nvPicPr>
          <p:cNvPr id="6" name="Image 5" descr="Une image contenant Police, Graphique, noir, logo&#10;&#10;Description générée automatiquement">
            <a:extLst>
              <a:ext uri="{FF2B5EF4-FFF2-40B4-BE49-F238E27FC236}">
                <a16:creationId xmlns:a16="http://schemas.microsoft.com/office/drawing/2014/main" id="{F2A956C0-9BF0-44A9-722B-3085D5999DD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4644CDE2-3881-3537-6396-62B1315B0D19}"/>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4F2E5026-AFD4-E592-71FB-168528684425}"/>
              </a:ext>
            </a:extLst>
          </p:cNvPr>
          <p:cNvSpPr txBox="1"/>
          <p:nvPr/>
        </p:nvSpPr>
        <p:spPr>
          <a:xfrm>
            <a:off x="768385" y="1519169"/>
            <a:ext cx="10541162" cy="710066"/>
          </a:xfrm>
          <a:prstGeom prst="rect">
            <a:avLst/>
          </a:prstGeom>
          <a:noFill/>
        </p:spPr>
        <p:txBody>
          <a:bodyPr wrap="square">
            <a:spAutoFit/>
          </a:bodyPr>
          <a:lstStyle/>
          <a:p>
            <a:pPr>
              <a:lnSpc>
                <a:spcPct val="107000"/>
              </a:lnSpc>
              <a:spcAft>
                <a:spcPts val="800"/>
              </a:spcAft>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39B12857-D071-27CE-8308-299B982F097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71316F8-AE34-D245-6166-CADCFA4D174F}"/>
              </a:ext>
            </a:extLst>
          </p:cNvPr>
          <p:cNvPicPr>
            <a:picLocks noChangeAspect="1"/>
          </p:cNvPicPr>
          <p:nvPr/>
        </p:nvPicPr>
        <p:blipFill>
          <a:blip r:embed="rId5"/>
          <a:stretch>
            <a:fillRect/>
          </a:stretch>
        </p:blipFill>
        <p:spPr>
          <a:xfrm>
            <a:off x="2043393" y="1371599"/>
            <a:ext cx="7734659" cy="5172503"/>
          </a:xfrm>
          <a:prstGeom prst="rect">
            <a:avLst/>
          </a:prstGeom>
        </p:spPr>
      </p:pic>
    </p:spTree>
    <p:extLst>
      <p:ext uri="{BB962C8B-B14F-4D97-AF65-F5344CB8AC3E}">
        <p14:creationId xmlns:p14="http://schemas.microsoft.com/office/powerpoint/2010/main" val="57949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F10E-1230-6B67-FBDE-20347AB25DD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EBD1382-75C9-AD21-9134-3FC1D9F8F0F6}"/>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A53B812A-0FED-B99A-876A-16CF1A31CBF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7212E84A-8CF9-552B-E75A-1EFEF0FECA61}"/>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5AB02358-F5D4-1ECE-9A7D-51CE6EF39C36}"/>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b="1"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A35697C5-D340-7212-B94F-DFE0F86AFDF9}"/>
              </a:ext>
            </a:extLst>
          </p:cNvPr>
          <p:cNvSpPr/>
          <p:nvPr/>
        </p:nvSpPr>
        <p:spPr>
          <a:xfrm>
            <a:off x="0" y="4403277"/>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73726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096C-60C1-C48C-8097-9BDCB16EB93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C2AE4B6-BB98-5E70-1258-5030EB854626}"/>
              </a:ext>
            </a:extLst>
          </p:cNvPr>
          <p:cNvSpPr>
            <a:spLocks noGrp="1"/>
          </p:cNvSpPr>
          <p:nvPr>
            <p:ph type="title"/>
          </p:nvPr>
        </p:nvSpPr>
        <p:spPr>
          <a:xfrm>
            <a:off x="429131" y="450097"/>
            <a:ext cx="11227599" cy="767399"/>
          </a:xfrm>
        </p:spPr>
        <p:txBody>
          <a:bodyPr/>
          <a:lstStyle/>
          <a:p>
            <a:pPr>
              <a:tabLst>
                <a:tab pos="361950" algn="l"/>
              </a:tabLst>
            </a:pPr>
            <a:r>
              <a:rPr lang="fr-CH" dirty="0"/>
              <a:t>7. 	La surveillance</a:t>
            </a:r>
            <a:br>
              <a:rPr lang="fr-CH" dirty="0"/>
            </a:br>
            <a:r>
              <a:rPr lang="fr-CH" dirty="0"/>
              <a:t>	</a:t>
            </a:r>
            <a:endParaRPr lang="fr-CH" b="0" i="1" dirty="0"/>
          </a:p>
        </p:txBody>
      </p:sp>
      <p:pic>
        <p:nvPicPr>
          <p:cNvPr id="6" name="Image 5" descr="Une image contenant Police, Graphique, noir, logo&#10;&#10;Description générée automatiquement">
            <a:extLst>
              <a:ext uri="{FF2B5EF4-FFF2-40B4-BE49-F238E27FC236}">
                <a16:creationId xmlns:a16="http://schemas.microsoft.com/office/drawing/2014/main" id="{DAEB8088-0DDC-5D34-FECD-3E98B13F366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196A5EA-EE0F-8B9C-24E5-55CB05C2D9A9}"/>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67962EE9-8517-522E-8FBA-063ACF6B607D}"/>
              </a:ext>
            </a:extLst>
          </p:cNvPr>
          <p:cNvSpPr txBox="1"/>
          <p:nvPr/>
        </p:nvSpPr>
        <p:spPr>
          <a:xfrm>
            <a:off x="490646" y="1217496"/>
            <a:ext cx="10541162" cy="5161156"/>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Les Communes et les autres collectivités publiques locales sont placées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sous la haute surveillance de l’Etat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143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endParaRPr lang="fr-CH" sz="16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6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1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Mesures en cas d’irrégularité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art. 150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ss</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b="1" kern="100" dirty="0">
                <a:latin typeface="Manrope" pitchFamily="2" charset="0"/>
                <a:ea typeface="Aptos" panose="020B0004020202020204" pitchFamily="34" charset="0"/>
                <a:cs typeface="Times New Roman" panose="02020603050405020304" pitchFamily="18" charset="0"/>
              </a:rPr>
              <a:t>)</a:t>
            </a:r>
          </a:p>
          <a:p>
            <a:pPr marL="361950" indent="-285750">
              <a:lnSpc>
                <a:spcPct val="107000"/>
              </a:lnSpc>
              <a:spcAft>
                <a:spcPts val="800"/>
              </a:spcAft>
              <a:buFont typeface="Wingdings" panose="05000000000000000000" pitchFamily="2" charset="2"/>
              <a:buChar char="q"/>
            </a:pPr>
            <a:r>
              <a:rPr lang="fr-CH" sz="1600" b="1" i="1" kern="100" dirty="0">
                <a:solidFill>
                  <a:schemeClr val="tx1"/>
                </a:solidFill>
                <a:effectLst/>
                <a:latin typeface="Manrope" pitchFamily="2" charset="0"/>
                <a:ea typeface="Aptos" panose="020B0004020202020204" pitchFamily="34" charset="0"/>
                <a:cs typeface="Times New Roman" panose="02020603050405020304" pitchFamily="18" charset="0"/>
              </a:rPr>
              <a:t>1</a:t>
            </a:r>
            <a:r>
              <a:rPr lang="fr-CH" sz="1600" b="1" i="1" kern="100" baseline="30000" dirty="0">
                <a:solidFill>
                  <a:schemeClr val="tx1"/>
                </a:solidFill>
                <a:effectLst/>
                <a:latin typeface="Manrope" pitchFamily="2" charset="0"/>
                <a:ea typeface="Aptos" panose="020B0004020202020204" pitchFamily="34" charset="0"/>
                <a:cs typeface="Times New Roman" panose="02020603050405020304" pitchFamily="18" charset="0"/>
              </a:rPr>
              <a:t>ère</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 Autorité de surveillance :</a:t>
            </a:r>
          </a:p>
          <a:p>
            <a:pPr marL="819150" lvl="1" indent="-285750">
              <a:lnSpc>
                <a:spcPct val="107000"/>
              </a:lnSpc>
              <a:spcAft>
                <a:spcPts val="800"/>
              </a:spcAft>
              <a:buFont typeface="Wingdings" panose="05000000000000000000" pitchFamily="2" charset="2"/>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le Syndic / la Syndique </a:t>
            </a: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 irrégularités touchent l’administration communale ou le fonctionnement du Conseil communal</a:t>
            </a:r>
          </a:p>
          <a:p>
            <a:pPr marL="819150" lvl="1" indent="-285750">
              <a:lnSpc>
                <a:spcPct val="107000"/>
              </a:lnSpc>
              <a:spcAft>
                <a:spcPts val="800"/>
              </a:spcAft>
              <a:buFont typeface="Wingdings" panose="05000000000000000000" pitchFamily="2" charset="2"/>
              <a:buChar char="§"/>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Le/la Président/e du Conseil général  irrégularités touchent le fonctionnement du Conseil général ou de l’une de ses commissions</a:t>
            </a:r>
          </a:p>
          <a:p>
            <a:pPr marL="819150" lvl="1" indent="-285750">
              <a:lnSpc>
                <a:spcPct val="107000"/>
              </a:lnSpc>
              <a:spcAft>
                <a:spcPts val="800"/>
              </a:spcAft>
              <a:buFont typeface="Wingdings" panose="05000000000000000000" pitchFamily="2" charset="2"/>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sym typeface="Wingdings" panose="05000000000000000000" pitchFamily="2" charset="2"/>
              </a:rPr>
              <a:t>Le/la Président/e du Comité de direction  irrégularités touchent une Association de Communes</a:t>
            </a:r>
            <a:endParaRPr lang="fr-CH" sz="160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361950" indent="-285750">
              <a:lnSpc>
                <a:spcPct val="107000"/>
              </a:lnSpc>
              <a:spcAft>
                <a:spcPts val="800"/>
              </a:spcAft>
              <a:buFont typeface="Wingdings" panose="05000000000000000000" pitchFamily="2" charset="2"/>
              <a:buChar char="q"/>
            </a:pPr>
            <a:r>
              <a:rPr lang="fr-CH" sz="1600" kern="100" dirty="0">
                <a:latin typeface="Manrope" pitchFamily="2" charset="0"/>
                <a:ea typeface="Aptos" panose="020B0004020202020204" pitchFamily="34" charset="0"/>
                <a:cs typeface="Times New Roman" panose="02020603050405020304" pitchFamily="18" charset="0"/>
              </a:rPr>
              <a:t>Si la personne précitée est directement la cause des irrégularités, c’est l’organe auquel il appartient qui est compétent (</a:t>
            </a:r>
            <a:r>
              <a:rPr lang="fr-CH" sz="1600" i="1" kern="100" dirty="0">
                <a:latin typeface="Manrope" pitchFamily="2" charset="0"/>
                <a:ea typeface="Aptos" panose="020B0004020202020204" pitchFamily="34" charset="0"/>
                <a:cs typeface="Times New Roman" panose="02020603050405020304" pitchFamily="18" charset="0"/>
              </a:rPr>
              <a:t>à savoir : le Conseil communal, le Conseil général ou le Comité de direction</a:t>
            </a:r>
            <a:r>
              <a:rPr lang="fr-CH" sz="1600" kern="100" dirty="0">
                <a:latin typeface="Manrope" pitchFamily="2" charset="0"/>
                <a:ea typeface="Aptos" panose="020B0004020202020204" pitchFamily="34" charset="0"/>
                <a:cs typeface="Times New Roman" panose="02020603050405020304" pitchFamily="18" charset="0"/>
              </a:rPr>
              <a:t>)</a:t>
            </a:r>
            <a:endParaRPr lang="fr-CH" sz="160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B09DC283-22B7-F55A-E3EC-118FBCA05928}"/>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 coins arrondis 9">
            <a:extLst>
              <a:ext uri="{FF2B5EF4-FFF2-40B4-BE49-F238E27FC236}">
                <a16:creationId xmlns:a16="http://schemas.microsoft.com/office/drawing/2014/main" id="{5F00E492-9D32-FF51-00D6-D4A4D4E58A64}"/>
              </a:ext>
            </a:extLst>
          </p:cNvPr>
          <p:cNvSpPr/>
          <p:nvPr/>
        </p:nvSpPr>
        <p:spPr>
          <a:xfrm>
            <a:off x="4958916" y="1782298"/>
            <a:ext cx="1493587" cy="912663"/>
          </a:xfrm>
          <a:prstGeom prst="roundRect">
            <a:avLst/>
          </a:prstGeom>
          <a:solidFill>
            <a:srgbClr val="ED69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Préfets</a:t>
            </a:r>
          </a:p>
        </p:txBody>
      </p:sp>
      <p:sp>
        <p:nvSpPr>
          <p:cNvPr id="11" name="Rectangle : coins arrondis 10">
            <a:extLst>
              <a:ext uri="{FF2B5EF4-FFF2-40B4-BE49-F238E27FC236}">
                <a16:creationId xmlns:a16="http://schemas.microsoft.com/office/drawing/2014/main" id="{9EDB4E21-E123-B1F9-5965-CB07ED18C8A4}"/>
              </a:ext>
            </a:extLst>
          </p:cNvPr>
          <p:cNvSpPr/>
          <p:nvPr/>
        </p:nvSpPr>
        <p:spPr>
          <a:xfrm>
            <a:off x="7115645" y="1782298"/>
            <a:ext cx="1493587" cy="912663"/>
          </a:xfrm>
          <a:prstGeom prst="roundRect">
            <a:avLst/>
          </a:prstGeom>
          <a:solidFill>
            <a:srgbClr val="AC8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Service des Communes</a:t>
            </a:r>
          </a:p>
        </p:txBody>
      </p:sp>
      <p:sp>
        <p:nvSpPr>
          <p:cNvPr id="12" name="Rectangle : coins arrondis 11">
            <a:extLst>
              <a:ext uri="{FF2B5EF4-FFF2-40B4-BE49-F238E27FC236}">
                <a16:creationId xmlns:a16="http://schemas.microsoft.com/office/drawing/2014/main" id="{3CFB3A5A-EA2F-19C2-3E7B-B76CF9999617}"/>
              </a:ext>
            </a:extLst>
          </p:cNvPr>
          <p:cNvSpPr/>
          <p:nvPr/>
        </p:nvSpPr>
        <p:spPr>
          <a:xfrm>
            <a:off x="2802187" y="1782298"/>
            <a:ext cx="1493587" cy="912663"/>
          </a:xfrm>
          <a:prstGeom prst="roundRect">
            <a:avLst/>
          </a:prstGeom>
          <a:solidFill>
            <a:srgbClr val="60B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DIAF</a:t>
            </a:r>
          </a:p>
        </p:txBody>
      </p:sp>
      <p:sp>
        <p:nvSpPr>
          <p:cNvPr id="13" name="Rectangle : coins arrondis 12">
            <a:extLst>
              <a:ext uri="{FF2B5EF4-FFF2-40B4-BE49-F238E27FC236}">
                <a16:creationId xmlns:a16="http://schemas.microsoft.com/office/drawing/2014/main" id="{F55B8B63-BE1C-E042-DC4A-7FFC68AD8534}"/>
              </a:ext>
            </a:extLst>
          </p:cNvPr>
          <p:cNvSpPr/>
          <p:nvPr/>
        </p:nvSpPr>
        <p:spPr>
          <a:xfrm>
            <a:off x="640013" y="1772903"/>
            <a:ext cx="1493587" cy="912663"/>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Conseil d’Etat</a:t>
            </a:r>
          </a:p>
        </p:txBody>
      </p:sp>
      <p:sp>
        <p:nvSpPr>
          <p:cNvPr id="14" name="Rectangle : coins arrondis 13">
            <a:extLst>
              <a:ext uri="{FF2B5EF4-FFF2-40B4-BE49-F238E27FC236}">
                <a16:creationId xmlns:a16="http://schemas.microsoft.com/office/drawing/2014/main" id="{36FE788B-84BA-808D-384C-A24A53C37DEE}"/>
              </a:ext>
            </a:extLst>
          </p:cNvPr>
          <p:cNvSpPr/>
          <p:nvPr/>
        </p:nvSpPr>
        <p:spPr>
          <a:xfrm>
            <a:off x="9272374" y="1782298"/>
            <a:ext cx="1493587" cy="912663"/>
          </a:xfrm>
          <a:prstGeom prst="roundRect">
            <a:avLst/>
          </a:prstGeom>
          <a:solidFill>
            <a:srgbClr val="FFE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Autres Autorités</a:t>
            </a:r>
          </a:p>
        </p:txBody>
      </p:sp>
    </p:spTree>
    <p:extLst>
      <p:ext uri="{BB962C8B-B14F-4D97-AF65-F5344CB8AC3E}">
        <p14:creationId xmlns:p14="http://schemas.microsoft.com/office/powerpoint/2010/main" val="367830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C5113-B68A-C647-256B-3599F5D7018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EC75CFD-563C-5E59-3BB6-27E981CCDED3}"/>
              </a:ext>
            </a:extLst>
          </p:cNvPr>
          <p:cNvSpPr>
            <a:spLocks noGrp="1"/>
          </p:cNvSpPr>
          <p:nvPr>
            <p:ph type="title"/>
          </p:nvPr>
        </p:nvSpPr>
        <p:spPr>
          <a:xfrm>
            <a:off x="429131" y="450097"/>
            <a:ext cx="11227599" cy="767399"/>
          </a:xfrm>
        </p:spPr>
        <p:txBody>
          <a:bodyPr/>
          <a:lstStyle/>
          <a:p>
            <a:pPr>
              <a:tabLst>
                <a:tab pos="361950" algn="l"/>
              </a:tabLst>
            </a:pPr>
            <a:r>
              <a:rPr lang="fr-CH" dirty="0"/>
              <a:t>7. 	La surveillance</a:t>
            </a:r>
            <a:br>
              <a:rPr lang="fr-CH" dirty="0"/>
            </a:br>
            <a:r>
              <a:rPr lang="fr-CH" dirty="0"/>
              <a:t>	</a:t>
            </a:r>
            <a:endParaRPr lang="fr-CH" b="0" i="1" dirty="0"/>
          </a:p>
        </p:txBody>
      </p:sp>
      <p:pic>
        <p:nvPicPr>
          <p:cNvPr id="6" name="Image 5" descr="Une image contenant Police, Graphique, noir, logo&#10;&#10;Description générée automatiquement">
            <a:extLst>
              <a:ext uri="{FF2B5EF4-FFF2-40B4-BE49-F238E27FC236}">
                <a16:creationId xmlns:a16="http://schemas.microsoft.com/office/drawing/2014/main" id="{1127BA30-12D3-E03B-857F-1B71A4B3EE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D297C58-B278-064A-C21A-CA9BE52223E9}"/>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74CA0E3-C4B5-A2CF-B51D-DF721A1D8B4A}"/>
              </a:ext>
            </a:extLst>
          </p:cNvPr>
          <p:cNvSpPr txBox="1"/>
          <p:nvPr/>
        </p:nvSpPr>
        <p:spPr>
          <a:xfrm>
            <a:off x="490646" y="1217496"/>
            <a:ext cx="10541162" cy="4654479"/>
          </a:xfrm>
          <a:prstGeom prst="rect">
            <a:avLst/>
          </a:prstGeom>
          <a:noFill/>
        </p:spPr>
        <p:txBody>
          <a:bodyPr wrap="square">
            <a:spAutoFit/>
          </a:bodyPr>
          <a:lstStyle/>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Les Communes et les autres collectivités publiques locales sont placées </a:t>
            </a: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sous la haute surveillance de l’Etat </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r>
              <a:rPr lang="fr-CH" sz="1600" b="0" kern="100" dirty="0">
                <a:solidFill>
                  <a:srgbClr val="D0445E"/>
                </a:solidFill>
                <a:effectLst/>
                <a:latin typeface="Manrope" pitchFamily="2" charset="0"/>
                <a:ea typeface="Aptos" panose="020B0004020202020204" pitchFamily="34" charset="0"/>
                <a:cs typeface="Times New Roman" panose="02020603050405020304" pitchFamily="18" charset="0"/>
              </a:rPr>
              <a:t>art. 143 </a:t>
            </a:r>
            <a:r>
              <a:rPr lang="fr-CH" sz="1600" b="0" kern="100" dirty="0" err="1">
                <a:solidFill>
                  <a:srgbClr val="D0445E"/>
                </a:solidFill>
                <a:effectLst/>
                <a:latin typeface="Manrope" pitchFamily="2" charset="0"/>
                <a:ea typeface="Aptos" panose="020B0004020202020204" pitchFamily="34" charset="0"/>
                <a:cs typeface="Times New Roman" panose="02020603050405020304" pitchFamily="18" charset="0"/>
              </a:rPr>
              <a:t>LCo</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endParaRPr lang="fr-CH" sz="16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6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endParaRPr lang="fr-CH" sz="1100" b="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Mesures en cas d’irrégularité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art. 150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ss</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 </a:t>
            </a:r>
            <a:r>
              <a:rPr lang="fr-CH" sz="1600" b="1"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b="1" kern="100" dirty="0">
                <a:latin typeface="Manrope" pitchFamily="2" charset="0"/>
                <a:ea typeface="Aptos" panose="020B0004020202020204" pitchFamily="34" charset="0"/>
                <a:cs typeface="Times New Roman" panose="02020603050405020304" pitchFamily="18" charset="0"/>
              </a:rPr>
              <a:t>) – SUITE</a:t>
            </a:r>
          </a:p>
          <a:p>
            <a:pPr>
              <a:lnSpc>
                <a:spcPct val="107000"/>
              </a:lnSpc>
              <a:spcAft>
                <a:spcPts val="800"/>
              </a:spcAft>
            </a:pPr>
            <a:endParaRPr lang="fr-CH" sz="1600" b="1" kern="100" dirty="0">
              <a:latin typeface="Manrope" pitchFamily="2" charset="0"/>
              <a:ea typeface="Aptos" panose="020B0004020202020204" pitchFamily="34" charset="0"/>
              <a:cs typeface="Times New Roman" panose="02020603050405020304" pitchFamily="18" charset="0"/>
            </a:endParaRPr>
          </a:p>
          <a:p>
            <a:pPr marL="361950" indent="-285750">
              <a:lnSpc>
                <a:spcPct val="107000"/>
              </a:lnSpc>
              <a:spcAft>
                <a:spcPts val="800"/>
              </a:spcAft>
              <a:buFont typeface="Wingdings" panose="05000000000000000000" pitchFamily="2" charset="2"/>
              <a:buChar char="q"/>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Intervention du Préfet</a:t>
            </a:r>
          </a:p>
          <a:p>
            <a:pPr marL="628650" lvl="1" indent="-285750">
              <a:lnSpc>
                <a:spcPct val="107000"/>
              </a:lnSpc>
              <a:spcAft>
                <a:spcPts val="800"/>
              </a:spcAft>
              <a:buFont typeface="Wingdings" panose="05000000000000000000" pitchFamily="2" charset="2"/>
              <a:buChar char="§"/>
            </a:pPr>
            <a:r>
              <a:rPr lang="fr-CH" sz="1600" kern="100" dirty="0">
                <a:latin typeface="Manrope" pitchFamily="2" charset="0"/>
                <a:ea typeface="Aptos" panose="020B0004020202020204" pitchFamily="34" charset="0"/>
                <a:cs typeface="Times New Roman" panose="02020603050405020304" pitchFamily="18" charset="0"/>
              </a:rPr>
              <a:t>Instructions préliminaires</a:t>
            </a:r>
          </a:p>
          <a:p>
            <a:pPr marL="628650" lvl="1" indent="-285750">
              <a:lnSpc>
                <a:spcPct val="107000"/>
              </a:lnSpc>
              <a:spcAft>
                <a:spcPts val="800"/>
              </a:spcAft>
              <a:buFont typeface="Wingdings" panose="05000000000000000000" pitchFamily="2" charset="2"/>
              <a:buChar char="§"/>
            </a:pPr>
            <a:r>
              <a:rPr lang="fr-CH" sz="1600" kern="100" dirty="0">
                <a:solidFill>
                  <a:schemeClr val="tx1"/>
                </a:solidFill>
                <a:effectLst/>
                <a:latin typeface="Manrope" pitchFamily="2" charset="0"/>
                <a:ea typeface="Aptos" panose="020B0004020202020204" pitchFamily="34" charset="0"/>
                <a:cs typeface="Times New Roman" panose="02020603050405020304" pitchFamily="18" charset="0"/>
              </a:rPr>
              <a:t>Enquête administrative</a:t>
            </a:r>
          </a:p>
          <a:p>
            <a:pPr marL="342900" lvl="1">
              <a:lnSpc>
                <a:spcPct val="107000"/>
              </a:lnSpc>
              <a:spcAft>
                <a:spcPts val="800"/>
              </a:spcAft>
            </a:pPr>
            <a:endParaRPr lang="fr-CH" sz="1600" kern="100" dirty="0">
              <a:solidFill>
                <a:schemeClr val="tx1"/>
              </a:solidFill>
              <a:effectLst/>
              <a:latin typeface="Manrope" pitchFamily="2" charset="0"/>
              <a:ea typeface="Aptos" panose="020B0004020202020204" pitchFamily="34" charset="0"/>
              <a:cs typeface="Times New Roman" panose="02020603050405020304" pitchFamily="18" charset="0"/>
            </a:endParaRPr>
          </a:p>
          <a:p>
            <a:pPr marL="361950" lvl="1" indent="-285750">
              <a:lnSpc>
                <a:spcPct val="107000"/>
              </a:lnSpc>
              <a:spcAft>
                <a:spcPts val="800"/>
              </a:spcAft>
              <a:buFont typeface="Wingdings" panose="05000000000000000000" pitchFamily="2" charset="2"/>
              <a:buChar char="q"/>
            </a:pPr>
            <a:r>
              <a:rPr lang="fr-CH" sz="1600" b="1" kern="100" dirty="0">
                <a:solidFill>
                  <a:schemeClr val="tx1"/>
                </a:solidFill>
                <a:effectLst/>
                <a:latin typeface="Manrope" pitchFamily="2" charset="0"/>
                <a:ea typeface="Aptos" panose="020B0004020202020204" pitchFamily="34" charset="0"/>
                <a:cs typeface="Times New Roman" panose="02020603050405020304" pitchFamily="18" charset="0"/>
              </a:rPr>
              <a:t>Mesures du Préfet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2F459EDE-8ED0-E436-768C-21C3AD7076B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 coins arrondis 9">
            <a:extLst>
              <a:ext uri="{FF2B5EF4-FFF2-40B4-BE49-F238E27FC236}">
                <a16:creationId xmlns:a16="http://schemas.microsoft.com/office/drawing/2014/main" id="{D5C1FBF1-3A62-1B0F-5059-71C33555273D}"/>
              </a:ext>
            </a:extLst>
          </p:cNvPr>
          <p:cNvSpPr/>
          <p:nvPr/>
        </p:nvSpPr>
        <p:spPr>
          <a:xfrm>
            <a:off x="4958916" y="1782298"/>
            <a:ext cx="1493587" cy="912663"/>
          </a:xfrm>
          <a:prstGeom prst="roundRect">
            <a:avLst/>
          </a:prstGeom>
          <a:solidFill>
            <a:srgbClr val="ED69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Préfets</a:t>
            </a:r>
          </a:p>
        </p:txBody>
      </p:sp>
      <p:sp>
        <p:nvSpPr>
          <p:cNvPr id="11" name="Rectangle : coins arrondis 10">
            <a:extLst>
              <a:ext uri="{FF2B5EF4-FFF2-40B4-BE49-F238E27FC236}">
                <a16:creationId xmlns:a16="http://schemas.microsoft.com/office/drawing/2014/main" id="{4953B1FD-ABE3-4860-7FBD-CD2F6146AE24}"/>
              </a:ext>
            </a:extLst>
          </p:cNvPr>
          <p:cNvSpPr/>
          <p:nvPr/>
        </p:nvSpPr>
        <p:spPr>
          <a:xfrm>
            <a:off x="7115645" y="1782298"/>
            <a:ext cx="1493587" cy="912663"/>
          </a:xfrm>
          <a:prstGeom prst="roundRect">
            <a:avLst/>
          </a:prstGeom>
          <a:solidFill>
            <a:srgbClr val="AC8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Service des Communes</a:t>
            </a:r>
          </a:p>
        </p:txBody>
      </p:sp>
      <p:sp>
        <p:nvSpPr>
          <p:cNvPr id="12" name="Rectangle : coins arrondis 11">
            <a:extLst>
              <a:ext uri="{FF2B5EF4-FFF2-40B4-BE49-F238E27FC236}">
                <a16:creationId xmlns:a16="http://schemas.microsoft.com/office/drawing/2014/main" id="{636A68EF-0DEB-CF6E-9C56-69EB8ED10617}"/>
              </a:ext>
            </a:extLst>
          </p:cNvPr>
          <p:cNvSpPr/>
          <p:nvPr/>
        </p:nvSpPr>
        <p:spPr>
          <a:xfrm>
            <a:off x="2802187" y="1782298"/>
            <a:ext cx="1493587" cy="912663"/>
          </a:xfrm>
          <a:prstGeom prst="roundRect">
            <a:avLst/>
          </a:prstGeom>
          <a:solidFill>
            <a:srgbClr val="60BB9B"/>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H" dirty="0">
                <a:solidFill>
                  <a:schemeClr val="tx1"/>
                </a:solidFill>
                <a:latin typeface="Manrope" pitchFamily="2" charset="0"/>
              </a:rPr>
              <a:t>DIAF</a:t>
            </a:r>
          </a:p>
        </p:txBody>
      </p:sp>
      <p:sp>
        <p:nvSpPr>
          <p:cNvPr id="13" name="Rectangle : coins arrondis 12">
            <a:extLst>
              <a:ext uri="{FF2B5EF4-FFF2-40B4-BE49-F238E27FC236}">
                <a16:creationId xmlns:a16="http://schemas.microsoft.com/office/drawing/2014/main" id="{39151FDB-F3AF-FAAF-77DF-46AB3EAF2B1C}"/>
              </a:ext>
            </a:extLst>
          </p:cNvPr>
          <p:cNvSpPr/>
          <p:nvPr/>
        </p:nvSpPr>
        <p:spPr>
          <a:xfrm>
            <a:off x="640013" y="1772903"/>
            <a:ext cx="1493587" cy="912663"/>
          </a:xfrm>
          <a:prstGeom prst="roundRect">
            <a:avLst/>
          </a:prstGeom>
          <a:solidFill>
            <a:srgbClr val="5DB6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Conseil d’Etat</a:t>
            </a:r>
          </a:p>
        </p:txBody>
      </p:sp>
      <p:sp>
        <p:nvSpPr>
          <p:cNvPr id="14" name="Rectangle : coins arrondis 13">
            <a:extLst>
              <a:ext uri="{FF2B5EF4-FFF2-40B4-BE49-F238E27FC236}">
                <a16:creationId xmlns:a16="http://schemas.microsoft.com/office/drawing/2014/main" id="{6AC8C73C-DE82-6C4D-11C3-C3FE3C7281F9}"/>
              </a:ext>
            </a:extLst>
          </p:cNvPr>
          <p:cNvSpPr/>
          <p:nvPr/>
        </p:nvSpPr>
        <p:spPr>
          <a:xfrm>
            <a:off x="9272374" y="1782298"/>
            <a:ext cx="1493587" cy="912663"/>
          </a:xfrm>
          <a:prstGeom prst="roundRect">
            <a:avLst/>
          </a:prstGeom>
          <a:solidFill>
            <a:srgbClr val="FFE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Manrope" pitchFamily="2" charset="0"/>
              </a:rPr>
              <a:t>Autres Autorités</a:t>
            </a:r>
          </a:p>
        </p:txBody>
      </p:sp>
      <p:sp>
        <p:nvSpPr>
          <p:cNvPr id="7" name="ZoneTexte 6">
            <a:extLst>
              <a:ext uri="{FF2B5EF4-FFF2-40B4-BE49-F238E27FC236}">
                <a16:creationId xmlns:a16="http://schemas.microsoft.com/office/drawing/2014/main" id="{9DDD948A-7D48-23CE-5D72-7F065ACD4CAD}"/>
              </a:ext>
            </a:extLst>
          </p:cNvPr>
          <p:cNvSpPr txBox="1"/>
          <p:nvPr/>
        </p:nvSpPr>
        <p:spPr>
          <a:xfrm>
            <a:off x="5586015" y="3865307"/>
            <a:ext cx="3686359" cy="2246769"/>
          </a:xfrm>
          <a:prstGeom prst="rect">
            <a:avLst/>
          </a:prstGeom>
          <a:noFill/>
          <a:ln w="28575">
            <a:solidFill>
              <a:srgbClr val="ED6964"/>
            </a:solidFill>
          </a:ln>
        </p:spPr>
        <p:txBody>
          <a:bodyPr wrap="square" rtlCol="0">
            <a:spAutoFit/>
          </a:bodyPr>
          <a:lstStyle/>
          <a:p>
            <a:pPr marL="285750" indent="-285750">
              <a:buFont typeface="Wingdings" panose="05000000000000000000" pitchFamily="2" charset="2"/>
              <a:buChar char="§"/>
            </a:pPr>
            <a:r>
              <a:rPr lang="fr-CH" sz="1400" dirty="0"/>
              <a:t>Avertissement</a:t>
            </a:r>
          </a:p>
          <a:p>
            <a:pPr marL="285750" indent="-285750">
              <a:buFont typeface="Wingdings" panose="05000000000000000000" pitchFamily="2" charset="2"/>
              <a:buChar char="§"/>
            </a:pPr>
            <a:r>
              <a:rPr lang="fr-CH" sz="1400" dirty="0"/>
              <a:t>Transmission au MP</a:t>
            </a:r>
          </a:p>
          <a:p>
            <a:pPr marL="285750" indent="-285750">
              <a:buFont typeface="Wingdings" panose="05000000000000000000" pitchFamily="2" charset="2"/>
              <a:buChar char="§"/>
            </a:pPr>
            <a:r>
              <a:rPr lang="fr-CH" sz="1400" dirty="0"/>
              <a:t>Mesures de réorganisation du CC ou autres mesures propres à rétablir le bon fonctionnement du CC ou de l’administration communale</a:t>
            </a:r>
          </a:p>
          <a:p>
            <a:pPr marL="285750" indent="-285750">
              <a:buFont typeface="Wingdings" panose="05000000000000000000" pitchFamily="2" charset="2"/>
              <a:buChar char="§"/>
            </a:pPr>
            <a:r>
              <a:rPr lang="fr-CH" sz="1400" dirty="0"/>
              <a:t>Transmission du dossier au Conseil d’Etat (selon la mesure envisagée)</a:t>
            </a:r>
          </a:p>
          <a:p>
            <a:pPr marL="285750" indent="-285750">
              <a:buFont typeface="Wingdings" panose="05000000000000000000" pitchFamily="2" charset="2"/>
              <a:buChar char="§"/>
            </a:pPr>
            <a:r>
              <a:rPr lang="fr-CH" sz="1400" dirty="0"/>
              <a:t>Fixation du montant des frais d’intervention </a:t>
            </a:r>
          </a:p>
        </p:txBody>
      </p:sp>
      <p:cxnSp>
        <p:nvCxnSpPr>
          <p:cNvPr id="9" name="Connecteur droit avec flèche 8">
            <a:extLst>
              <a:ext uri="{FF2B5EF4-FFF2-40B4-BE49-F238E27FC236}">
                <a16:creationId xmlns:a16="http://schemas.microsoft.com/office/drawing/2014/main" id="{3E4396C5-2B7F-7249-5242-6D107A7E6158}"/>
              </a:ext>
            </a:extLst>
          </p:cNvPr>
          <p:cNvCxnSpPr/>
          <p:nvPr/>
        </p:nvCxnSpPr>
        <p:spPr>
          <a:xfrm flipV="1">
            <a:off x="2705100" y="4838700"/>
            <a:ext cx="2828925" cy="485775"/>
          </a:xfrm>
          <a:prstGeom prst="straightConnector1">
            <a:avLst/>
          </a:prstGeom>
          <a:ln>
            <a:solidFill>
              <a:srgbClr val="ED696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24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9E12-9CFE-0104-80B0-0D3D8EB2A52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F68BAD3-3730-4878-FD19-02F5678F757E}"/>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A15DEFF1-E2E4-B19F-0ACB-ABBC936AE4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3AAFDF07-F3C2-5CF2-D729-4663C3FC0F12}"/>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19F9A2D8-4F0C-BB92-A522-A063717A2DD0}"/>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Le cadre légal entourant les activités du Conseil communal</a:t>
            </a:r>
            <a:endParaRPr lang="de-DE" sz="1800"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b="1"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23B31B82-C4B2-44E2-7D45-A4F04FB0F7BA}"/>
              </a:ext>
            </a:extLst>
          </p:cNvPr>
          <p:cNvSpPr/>
          <p:nvPr/>
        </p:nvSpPr>
        <p:spPr>
          <a:xfrm>
            <a:off x="0" y="4850952"/>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9955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5784-8074-4441-2FDB-40192FB4373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DC21245-96EC-3478-7E73-A7F33B817C0D}"/>
              </a:ext>
            </a:extLst>
          </p:cNvPr>
          <p:cNvSpPr>
            <a:spLocks noGrp="1"/>
          </p:cNvSpPr>
          <p:nvPr>
            <p:ph type="title"/>
          </p:nvPr>
        </p:nvSpPr>
        <p:spPr>
          <a:xfrm>
            <a:off x="429131" y="450098"/>
            <a:ext cx="11227599" cy="691866"/>
          </a:xfrm>
        </p:spPr>
        <p:txBody>
          <a:bodyPr/>
          <a:lstStyle/>
          <a:p>
            <a:r>
              <a:rPr lang="fr-CH" dirty="0"/>
              <a:t>Programme</a:t>
            </a:r>
            <a:br>
              <a:rPr lang="fr-CH" dirty="0"/>
            </a:br>
            <a:endParaRPr lang="fr-CH" dirty="0"/>
          </a:p>
        </p:txBody>
      </p:sp>
      <p:pic>
        <p:nvPicPr>
          <p:cNvPr id="6" name="Image 5" descr="Une image contenant Police, Graphique, noir, logo&#10;&#10;Description générée automatiquement">
            <a:extLst>
              <a:ext uri="{FF2B5EF4-FFF2-40B4-BE49-F238E27FC236}">
                <a16:creationId xmlns:a16="http://schemas.microsoft.com/office/drawing/2014/main" id="{D3399136-6B35-C75D-71F6-EA983DED777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pic>
        <p:nvPicPr>
          <p:cNvPr id="7" name="Picture 2" descr="Stiftung Papiliorama – Papiliorama">
            <a:extLst>
              <a:ext uri="{FF2B5EF4-FFF2-40B4-BE49-F238E27FC236}">
                <a16:creationId xmlns:a16="http://schemas.microsoft.com/office/drawing/2014/main" id="{BAE48E73-EB6A-893C-46E1-3B542FFA0313}"/>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4">
            <a:extLst>
              <a:ext uri="{FF2B5EF4-FFF2-40B4-BE49-F238E27FC236}">
                <a16:creationId xmlns:a16="http://schemas.microsoft.com/office/drawing/2014/main" id="{3786D707-3DF8-F288-F8F8-C8BD56997E24}"/>
              </a:ext>
            </a:extLst>
          </p:cNvPr>
          <p:cNvSpPr txBox="1">
            <a:spLocks/>
          </p:cNvSpPr>
          <p:nvPr/>
        </p:nvSpPr>
        <p:spPr>
          <a:xfrm>
            <a:off x="429131" y="1556405"/>
            <a:ext cx="11340082" cy="4320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fr-CH" sz="1800" dirty="0">
                <a:latin typeface="Manrope" pitchFamily="2" charset="0"/>
              </a:rPr>
              <a:t>Introduction (ACF)</a:t>
            </a:r>
            <a:endParaRPr lang="de-DE" sz="1800" dirty="0">
              <a:latin typeface="Manrope" pitchFamily="2" charset="0"/>
            </a:endParaRPr>
          </a:p>
          <a:p>
            <a:pPr marL="342900" indent="-342900">
              <a:lnSpc>
                <a:spcPct val="120000"/>
              </a:lnSpc>
              <a:buFont typeface="+mj-lt"/>
              <a:buAutoNum type="arabicPeriod"/>
            </a:pPr>
            <a:r>
              <a:rPr lang="fr-CH" sz="1800" b="1" dirty="0">
                <a:latin typeface="Manrope" pitchFamily="2" charset="0"/>
              </a:rPr>
              <a:t>Le cadre légal entourant les activités du Conseil communal</a:t>
            </a:r>
            <a:endParaRPr lang="de-DE" sz="1800" b="1" dirty="0">
              <a:latin typeface="Manrope" pitchFamily="2" charset="0"/>
            </a:endParaRPr>
          </a:p>
          <a:p>
            <a:pPr marL="342900" indent="-342900">
              <a:lnSpc>
                <a:spcPct val="120000"/>
              </a:lnSpc>
              <a:buFont typeface="+mj-lt"/>
              <a:buAutoNum type="arabicPeriod"/>
            </a:pPr>
            <a:r>
              <a:rPr lang="fr-CH" sz="1800" dirty="0">
                <a:latin typeface="Manrope" pitchFamily="2" charset="0"/>
              </a:rPr>
              <a:t>Rôle et missions du Conseil communal</a:t>
            </a:r>
          </a:p>
          <a:p>
            <a:pPr marL="342900" indent="-342900">
              <a:lnSpc>
                <a:spcPct val="120000"/>
              </a:lnSpc>
              <a:buFont typeface="+mj-lt"/>
              <a:buAutoNum type="arabicPeriod"/>
            </a:pPr>
            <a:r>
              <a:rPr lang="fr-CH" sz="1800" dirty="0">
                <a:latin typeface="Manrope" pitchFamily="2" charset="0"/>
              </a:rPr>
              <a:t>Les principes régissant l’activité du Conseil communal</a:t>
            </a:r>
          </a:p>
          <a:p>
            <a:pPr marL="342900" indent="-342900">
              <a:lnSpc>
                <a:spcPct val="120000"/>
              </a:lnSpc>
              <a:buFont typeface="+mj-lt"/>
              <a:buAutoNum type="arabicPeriod"/>
            </a:pPr>
            <a:r>
              <a:rPr lang="fr-CH" sz="1800" dirty="0">
                <a:latin typeface="Manrope" pitchFamily="2" charset="0"/>
              </a:rPr>
              <a:t>Les relations entre le Conseil communal et l’administration communale</a:t>
            </a:r>
          </a:p>
          <a:p>
            <a:pPr marL="342900" indent="-342900">
              <a:lnSpc>
                <a:spcPct val="120000"/>
              </a:lnSpc>
              <a:buFont typeface="+mj-lt"/>
              <a:buAutoNum type="arabicPeriod"/>
            </a:pPr>
            <a:r>
              <a:rPr lang="fr-CH" sz="1800" dirty="0">
                <a:latin typeface="Manrope" pitchFamily="2" charset="0"/>
              </a:rPr>
              <a:t>Les relations avec les autres communes / la région (le district)</a:t>
            </a:r>
          </a:p>
          <a:p>
            <a:pPr marL="342900" indent="-342900">
              <a:lnSpc>
                <a:spcPct val="120000"/>
              </a:lnSpc>
              <a:buFont typeface="+mj-lt"/>
              <a:buAutoNum type="arabicPeriod"/>
            </a:pPr>
            <a:r>
              <a:rPr lang="fr-CH" sz="1800" dirty="0">
                <a:latin typeface="Manrope" pitchFamily="2" charset="0"/>
              </a:rPr>
              <a:t>La surveillance</a:t>
            </a:r>
          </a:p>
          <a:p>
            <a:pPr marL="342900" indent="-342900">
              <a:lnSpc>
                <a:spcPct val="120000"/>
              </a:lnSpc>
              <a:buFont typeface="+mj-lt"/>
              <a:buAutoNum type="arabicPeriod"/>
            </a:pPr>
            <a:r>
              <a:rPr lang="fr-CH" sz="1800" dirty="0">
                <a:latin typeface="Manrope" pitchFamily="2" charset="0"/>
              </a:rPr>
              <a:t>Questions et conclusion</a:t>
            </a:r>
          </a:p>
          <a:p>
            <a:pPr marL="0" indent="0">
              <a:buNone/>
            </a:pPr>
            <a:endParaRPr lang="fr-CH" dirty="0">
              <a:solidFill>
                <a:srgbClr val="666666"/>
              </a:solidFill>
            </a:endParaRPr>
          </a:p>
        </p:txBody>
      </p:sp>
      <p:sp>
        <p:nvSpPr>
          <p:cNvPr id="2" name="Flèche : pentagone 1">
            <a:extLst>
              <a:ext uri="{FF2B5EF4-FFF2-40B4-BE49-F238E27FC236}">
                <a16:creationId xmlns:a16="http://schemas.microsoft.com/office/drawing/2014/main" id="{7CDEE3CE-B432-32E6-4C27-74AC15BA4598}"/>
              </a:ext>
            </a:extLst>
          </p:cNvPr>
          <p:cNvSpPr/>
          <p:nvPr/>
        </p:nvSpPr>
        <p:spPr>
          <a:xfrm>
            <a:off x="0" y="2127363"/>
            <a:ext cx="362456" cy="208514"/>
          </a:xfrm>
          <a:prstGeom prst="homePlate">
            <a:avLst/>
          </a:prstGeom>
          <a:solidFill>
            <a:srgbClr val="8B0000"/>
          </a:solid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8932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3BA6-F23F-337A-F2B2-F9AD9742C48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71EDA09-8798-E784-5D89-556B3C5D6DA0}"/>
              </a:ext>
            </a:extLst>
          </p:cNvPr>
          <p:cNvSpPr>
            <a:spLocks noGrp="1"/>
          </p:cNvSpPr>
          <p:nvPr>
            <p:ph type="title"/>
          </p:nvPr>
        </p:nvSpPr>
        <p:spPr>
          <a:xfrm>
            <a:off x="429131" y="450098"/>
            <a:ext cx="11227599" cy="465726"/>
          </a:xfrm>
        </p:spPr>
        <p:txBody>
          <a:bodyPr/>
          <a:lstStyle/>
          <a:p>
            <a:pPr>
              <a:lnSpc>
                <a:spcPct val="120000"/>
              </a:lnSpc>
            </a:pPr>
            <a:r>
              <a:rPr lang="fr-CH" dirty="0"/>
              <a:t>8. Questions et conclusion</a:t>
            </a:r>
          </a:p>
        </p:txBody>
      </p:sp>
      <p:pic>
        <p:nvPicPr>
          <p:cNvPr id="6" name="Image 5" descr="Une image contenant Police, Graphique, noir, logo&#10;&#10;Description générée automatiquement">
            <a:extLst>
              <a:ext uri="{FF2B5EF4-FFF2-40B4-BE49-F238E27FC236}">
                <a16:creationId xmlns:a16="http://schemas.microsoft.com/office/drawing/2014/main" id="{2803D8C3-CB17-814E-F233-154EFBE29F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22391B78-FACD-6612-57A6-5B68D5C36E6C}"/>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873C299-9928-0B50-4F4A-DA4E3153090E}"/>
              </a:ext>
            </a:extLst>
          </p:cNvPr>
          <p:cNvSpPr txBox="1"/>
          <p:nvPr/>
        </p:nvSpPr>
        <p:spPr>
          <a:xfrm>
            <a:off x="998664" y="2082001"/>
            <a:ext cx="10541162" cy="1901867"/>
          </a:xfrm>
          <a:prstGeom prst="rect">
            <a:avLst/>
          </a:prstGeom>
          <a:noFill/>
        </p:spPr>
        <p:txBody>
          <a:bodyPr wrap="square">
            <a:spAutoFit/>
          </a:bodyPr>
          <a:lstStyle/>
          <a:p>
            <a:pPr algn="ctr">
              <a:lnSpc>
                <a:spcPct val="107000"/>
              </a:lnSpc>
              <a:spcAft>
                <a:spcPts val="800"/>
              </a:spcAft>
            </a:pPr>
            <a:r>
              <a:rPr lang="fr-CH" sz="11500" b="1"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67CFA9DB-F2C9-50FA-703E-69F3694FED7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
        <p:nvSpPr>
          <p:cNvPr id="7" name="Bulle narrative : rectangle à coins arrondis 6">
            <a:extLst>
              <a:ext uri="{FF2B5EF4-FFF2-40B4-BE49-F238E27FC236}">
                <a16:creationId xmlns:a16="http://schemas.microsoft.com/office/drawing/2014/main" id="{E5462D90-6978-F136-101C-66794D5970CE}"/>
              </a:ext>
            </a:extLst>
          </p:cNvPr>
          <p:cNvSpPr/>
          <p:nvPr/>
        </p:nvSpPr>
        <p:spPr>
          <a:xfrm>
            <a:off x="3677516" y="1671641"/>
            <a:ext cx="4895850" cy="2722585"/>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93163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8">
            <a:extLst>
              <a:ext uri="{FF2B5EF4-FFF2-40B4-BE49-F238E27FC236}">
                <a16:creationId xmlns:a16="http://schemas.microsoft.com/office/drawing/2014/main" id="{B6A60F30-E4D4-4DBA-0566-DCB6B739CEB5}"/>
              </a:ext>
            </a:extLst>
          </p:cNvPr>
          <p:cNvSpPr>
            <a:spLocks noGrp="1"/>
          </p:cNvSpPr>
          <p:nvPr>
            <p:ph type="body" sz="quarter" idx="13"/>
          </p:nvPr>
        </p:nvSpPr>
        <p:spPr>
          <a:xfrm>
            <a:off x="2914650" y="1186495"/>
            <a:ext cx="6343650" cy="3312524"/>
          </a:xfrm>
        </p:spPr>
        <p:txBody>
          <a:bodyPr>
            <a:normAutofit/>
          </a:bodyPr>
          <a:lstStyle/>
          <a:p>
            <a:pPr marL="0" indent="0" algn="ctr">
              <a:buNone/>
            </a:pPr>
            <a:r>
              <a:rPr lang="fr-CH" sz="2800">
                <a:latin typeface="Manrope ExtraBold" pitchFamily="2" charset="0"/>
              </a:rPr>
              <a:t>Merci beaucoup </a:t>
            </a:r>
            <a:br>
              <a:rPr lang="fr-CH" sz="2800">
                <a:latin typeface="Manrope ExtraBold" pitchFamily="2" charset="0"/>
              </a:rPr>
            </a:br>
            <a:r>
              <a:rPr lang="fr-CH" sz="2800">
                <a:latin typeface="Manrope ExtraBold" pitchFamily="2" charset="0"/>
              </a:rPr>
              <a:t>pour votre participation! </a:t>
            </a:r>
          </a:p>
        </p:txBody>
      </p:sp>
      <p:pic>
        <p:nvPicPr>
          <p:cNvPr id="2" name="Image 1" descr="Une image contenant silhouette, panorama, noir et blanc, ciel&#10;&#10;Description générée automatiquement">
            <a:extLst>
              <a:ext uri="{FF2B5EF4-FFF2-40B4-BE49-F238E27FC236}">
                <a16:creationId xmlns:a16="http://schemas.microsoft.com/office/drawing/2014/main" id="{46437D3B-1D11-0E56-99D1-8EC5C703EE3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5263019"/>
            <a:ext cx="12191999" cy="1594981"/>
          </a:xfrm>
          <a:prstGeom prst="rect">
            <a:avLst/>
          </a:prstGeom>
        </p:spPr>
      </p:pic>
    </p:spTree>
    <p:extLst>
      <p:ext uri="{BB962C8B-B14F-4D97-AF65-F5344CB8AC3E}">
        <p14:creationId xmlns:p14="http://schemas.microsoft.com/office/powerpoint/2010/main" val="63085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D597E6-08BF-3141-35D0-4729535475FA}"/>
              </a:ext>
            </a:extLst>
          </p:cNvPr>
          <p:cNvSpPr>
            <a:spLocks noGrp="1"/>
          </p:cNvSpPr>
          <p:nvPr>
            <p:ph type="title"/>
          </p:nvPr>
        </p:nvSpPr>
        <p:spPr>
          <a:xfrm>
            <a:off x="429131" y="450098"/>
            <a:ext cx="11227599" cy="691866"/>
          </a:xfrm>
        </p:spPr>
        <p:txBody>
          <a:bodyPr/>
          <a:lstStyle/>
          <a:p>
            <a:pPr>
              <a:tabLst>
                <a:tab pos="361950" algn="l"/>
              </a:tabLst>
            </a:pPr>
            <a:r>
              <a:rPr lang="fr-CH" dirty="0"/>
              <a:t>2. 	Le cadre légal entourant les activités du Conseil communal</a:t>
            </a:r>
            <a:br>
              <a:rPr lang="fr-CH" dirty="0"/>
            </a:br>
            <a:r>
              <a:rPr lang="fr-CH" dirty="0"/>
              <a:t>	</a:t>
            </a:r>
            <a:r>
              <a:rPr lang="fr-CH" b="0" i="1" dirty="0"/>
              <a:t>La place de la Commune dans l’ordre juridique suisse</a:t>
            </a:r>
          </a:p>
        </p:txBody>
      </p:sp>
      <p:pic>
        <p:nvPicPr>
          <p:cNvPr id="6" name="Image 5" descr="Une image contenant Police, Graphique, noir, logo&#10;&#10;Description générée automatiquement">
            <a:extLst>
              <a:ext uri="{FF2B5EF4-FFF2-40B4-BE49-F238E27FC236}">
                <a16:creationId xmlns:a16="http://schemas.microsoft.com/office/drawing/2014/main" id="{AB10CBF6-267B-245F-1504-C82B0B3C147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A46D4A6C-33D3-1CB9-B11D-61FA7DD7593D}"/>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BDE7327-49A8-E650-5260-761020CD74C8}"/>
              </a:ext>
            </a:extLst>
          </p:cNvPr>
          <p:cNvSpPr txBox="1"/>
          <p:nvPr/>
        </p:nvSpPr>
        <p:spPr>
          <a:xfrm>
            <a:off x="511642" y="1443636"/>
            <a:ext cx="6574958" cy="4346703"/>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La Suisse est un État fédéral à trois niveaux :</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La Confédération,</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Les cantons (20 + 6 demi-cantons),</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Les communes (2110 ; </a:t>
            </a:r>
            <a:r>
              <a:rPr lang="fr-CH" sz="1600" i="1" kern="100" dirty="0">
                <a:latin typeface="Manrope" pitchFamily="2" charset="0"/>
                <a:ea typeface="Aptos" panose="020B0004020202020204" pitchFamily="34" charset="0"/>
                <a:cs typeface="Times New Roman" panose="02020603050405020304" pitchFamily="18" charset="0"/>
              </a:rPr>
              <a:t>119 dans le Canton de Fribourg au 1</a:t>
            </a:r>
            <a:r>
              <a:rPr lang="fr-CH" sz="1600" i="1" kern="100" baseline="30000" dirty="0">
                <a:latin typeface="Manrope" pitchFamily="2" charset="0"/>
                <a:ea typeface="Aptos" panose="020B0004020202020204" pitchFamily="34" charset="0"/>
                <a:cs typeface="Times New Roman" panose="02020603050405020304" pitchFamily="18" charset="0"/>
              </a:rPr>
              <a:t>er</a:t>
            </a:r>
            <a:r>
              <a:rPr lang="fr-CH" sz="1600" i="1" kern="100" dirty="0">
                <a:latin typeface="Manrope" pitchFamily="2" charset="0"/>
                <a:ea typeface="Aptos" panose="020B0004020202020204" pitchFamily="34" charset="0"/>
                <a:cs typeface="Times New Roman" panose="02020603050405020304" pitchFamily="18" charset="0"/>
              </a:rPr>
              <a:t> janvier 2026</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endParaRPr lang="fr-CH" sz="11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Principes généraux :</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Les cantons sont souverains (art. 3 Cst. </a:t>
            </a:r>
            <a:r>
              <a:rPr lang="fr-CH" sz="1600" kern="100" dirty="0" err="1">
                <a:latin typeface="Manrope" pitchFamily="2" charset="0"/>
                <a:ea typeface="Aptos" panose="020B0004020202020204" pitchFamily="34" charset="0"/>
                <a:cs typeface="Times New Roman" panose="02020603050405020304" pitchFamily="18" charset="0"/>
              </a:rPr>
              <a:t>féd</a:t>
            </a:r>
            <a:r>
              <a:rPr lang="fr-CH" sz="1600" kern="100" dirty="0">
                <a:latin typeface="Manrope" pitchFamily="2" charset="0"/>
                <a:ea typeface="Aptos" panose="020B0004020202020204" pitchFamily="34" charset="0"/>
                <a:cs typeface="Times New Roman" panose="02020603050405020304" pitchFamily="18" charset="0"/>
              </a:rPr>
              <a:t>.) et dotés de leur propre constitution, elle-même garantie par la Confédération (art. 51 Cst. </a:t>
            </a:r>
            <a:r>
              <a:rPr lang="fr-CH" sz="1600" kern="100" dirty="0" err="1">
                <a:latin typeface="Manrope" pitchFamily="2" charset="0"/>
                <a:ea typeface="Aptos" panose="020B0004020202020204" pitchFamily="34" charset="0"/>
                <a:cs typeface="Times New Roman" panose="02020603050405020304" pitchFamily="18" charset="0"/>
              </a:rPr>
              <a:t>féd</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La Confédération ne dispose que des compétences qui lui sont attribuées par la Constitution fédérale (art. 3 Cst. </a:t>
            </a:r>
            <a:r>
              <a:rPr lang="fr-CH" sz="1600" kern="100" dirty="0" err="1">
                <a:latin typeface="Manrope" pitchFamily="2" charset="0"/>
                <a:ea typeface="Aptos" panose="020B0004020202020204" pitchFamily="34" charset="0"/>
                <a:cs typeface="Times New Roman" panose="02020603050405020304" pitchFamily="18" charset="0"/>
              </a:rPr>
              <a:t>féd</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Les communes sont autonomes, dans les limites fixées par le droit cantonal (art. 50 al. 1 Cst. </a:t>
            </a:r>
            <a:r>
              <a:rPr lang="fr-CH" sz="1600" kern="100" dirty="0" err="1">
                <a:latin typeface="Manrope" pitchFamily="2" charset="0"/>
                <a:ea typeface="Aptos" panose="020B0004020202020204" pitchFamily="34" charset="0"/>
                <a:cs typeface="Times New Roman" panose="02020603050405020304" pitchFamily="18" charset="0"/>
              </a:rPr>
              <a:t>féd</a:t>
            </a:r>
            <a:r>
              <a:rPr lang="fr-CH" sz="1600" kern="100" dirty="0">
                <a:latin typeface="Manrope" pitchFamily="2" charset="0"/>
                <a:ea typeface="Aptos" panose="020B0004020202020204" pitchFamily="34" charset="0"/>
                <a:cs typeface="Times New Roman" panose="02020603050405020304" pitchFamily="18" charset="0"/>
              </a:rPr>
              <a:t>. et art. 129 al. 2 Cst./FR).</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F8AC2EA8-EE5F-B7AF-8789-5DCCCDDD615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C0B17B37-DA72-7C3A-3A33-0EBBE192C920}"/>
              </a:ext>
            </a:extLst>
          </p:cNvPr>
          <p:cNvPicPr>
            <a:picLocks noChangeAspect="1"/>
          </p:cNvPicPr>
          <p:nvPr/>
        </p:nvPicPr>
        <p:blipFill>
          <a:blip r:embed="rId5"/>
          <a:stretch>
            <a:fillRect/>
          </a:stretch>
        </p:blipFill>
        <p:spPr>
          <a:xfrm>
            <a:off x="9000752" y="407834"/>
            <a:ext cx="2692562" cy="1800000"/>
          </a:xfrm>
          <a:prstGeom prst="rect">
            <a:avLst/>
          </a:prstGeom>
        </p:spPr>
      </p:pic>
      <p:pic>
        <p:nvPicPr>
          <p:cNvPr id="10" name="Image 9">
            <a:extLst>
              <a:ext uri="{FF2B5EF4-FFF2-40B4-BE49-F238E27FC236}">
                <a16:creationId xmlns:a16="http://schemas.microsoft.com/office/drawing/2014/main" id="{E2EA97DA-9081-6234-3A23-0582BF6682AF}"/>
              </a:ext>
            </a:extLst>
          </p:cNvPr>
          <p:cNvPicPr>
            <a:picLocks noChangeAspect="1"/>
          </p:cNvPicPr>
          <p:nvPr/>
        </p:nvPicPr>
        <p:blipFill>
          <a:blip r:embed="rId6"/>
          <a:stretch>
            <a:fillRect/>
          </a:stretch>
        </p:blipFill>
        <p:spPr>
          <a:xfrm>
            <a:off x="8911439" y="2528999"/>
            <a:ext cx="2670491" cy="1800000"/>
          </a:xfrm>
          <a:prstGeom prst="rect">
            <a:avLst/>
          </a:prstGeom>
        </p:spPr>
      </p:pic>
      <p:pic>
        <p:nvPicPr>
          <p:cNvPr id="13" name="Image 12">
            <a:extLst>
              <a:ext uri="{FF2B5EF4-FFF2-40B4-BE49-F238E27FC236}">
                <a16:creationId xmlns:a16="http://schemas.microsoft.com/office/drawing/2014/main" id="{2636B2C8-C79D-859E-D403-FF2538E7E3B3}"/>
              </a:ext>
            </a:extLst>
          </p:cNvPr>
          <p:cNvPicPr>
            <a:picLocks noChangeAspect="1"/>
          </p:cNvPicPr>
          <p:nvPr/>
        </p:nvPicPr>
        <p:blipFill>
          <a:blip r:embed="rId7"/>
          <a:stretch>
            <a:fillRect/>
          </a:stretch>
        </p:blipFill>
        <p:spPr>
          <a:xfrm>
            <a:off x="8994868" y="4650165"/>
            <a:ext cx="2655978" cy="1800000"/>
          </a:xfrm>
          <a:prstGeom prst="rect">
            <a:avLst/>
          </a:prstGeom>
        </p:spPr>
      </p:pic>
      <p:sp>
        <p:nvSpPr>
          <p:cNvPr id="14" name="ZoneTexte 13">
            <a:extLst>
              <a:ext uri="{FF2B5EF4-FFF2-40B4-BE49-F238E27FC236}">
                <a16:creationId xmlns:a16="http://schemas.microsoft.com/office/drawing/2014/main" id="{E4BF7D7C-C700-AEC0-ACAF-AA5A03682DBD}"/>
              </a:ext>
            </a:extLst>
          </p:cNvPr>
          <p:cNvSpPr txBox="1"/>
          <p:nvPr/>
        </p:nvSpPr>
        <p:spPr>
          <a:xfrm>
            <a:off x="8871928" y="6540780"/>
            <a:ext cx="2901857" cy="261610"/>
          </a:xfrm>
          <a:prstGeom prst="rect">
            <a:avLst/>
          </a:prstGeom>
          <a:noFill/>
        </p:spPr>
        <p:txBody>
          <a:bodyPr wrap="square" rtlCol="0">
            <a:spAutoFit/>
          </a:bodyPr>
          <a:lstStyle/>
          <a:p>
            <a:pPr algn="ctr"/>
            <a:r>
              <a:rPr lang="fr-CH" sz="1100" i="1" dirty="0"/>
              <a:t>La Confédération en bref (2026)</a:t>
            </a:r>
          </a:p>
        </p:txBody>
      </p:sp>
    </p:spTree>
    <p:extLst>
      <p:ext uri="{BB962C8B-B14F-4D97-AF65-F5344CB8AC3E}">
        <p14:creationId xmlns:p14="http://schemas.microsoft.com/office/powerpoint/2010/main" val="116336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8B51-8CE2-DAC1-2878-CE7327237E5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EC2D564-D42D-C978-6735-9504DD367172}"/>
              </a:ext>
            </a:extLst>
          </p:cNvPr>
          <p:cNvSpPr>
            <a:spLocks noGrp="1"/>
          </p:cNvSpPr>
          <p:nvPr>
            <p:ph type="title"/>
          </p:nvPr>
        </p:nvSpPr>
        <p:spPr>
          <a:xfrm>
            <a:off x="429131" y="450098"/>
            <a:ext cx="11227599" cy="691866"/>
          </a:xfrm>
        </p:spPr>
        <p:txBody>
          <a:bodyPr/>
          <a:lstStyle/>
          <a:p>
            <a:pPr>
              <a:tabLst>
                <a:tab pos="361950" algn="l"/>
              </a:tabLst>
            </a:pPr>
            <a:r>
              <a:rPr lang="fr-CH" dirty="0"/>
              <a:t>2. 	Le cadre légal entourant les activités du Conseil communal</a:t>
            </a:r>
            <a:br>
              <a:rPr lang="fr-CH" dirty="0"/>
            </a:br>
            <a:r>
              <a:rPr lang="fr-CH" dirty="0"/>
              <a:t>	</a:t>
            </a:r>
            <a:r>
              <a:rPr lang="fr-CH" b="0" i="1" dirty="0"/>
              <a:t>Autonomie communale: notion, portée et limites</a:t>
            </a:r>
          </a:p>
        </p:txBody>
      </p:sp>
      <p:pic>
        <p:nvPicPr>
          <p:cNvPr id="6" name="Image 5" descr="Une image contenant Police, Graphique, noir, logo&#10;&#10;Description générée automatiquement">
            <a:extLst>
              <a:ext uri="{FF2B5EF4-FFF2-40B4-BE49-F238E27FC236}">
                <a16:creationId xmlns:a16="http://schemas.microsoft.com/office/drawing/2014/main" id="{8AE34E01-543B-2C6A-A49C-C46706BD9E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5082BEBC-9156-0939-9AB1-4F89FC7832D8}"/>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D9EFB08A-A348-E4AB-4B58-4C7B1CCECD1A}"/>
              </a:ext>
            </a:extLst>
          </p:cNvPr>
          <p:cNvSpPr txBox="1"/>
          <p:nvPr/>
        </p:nvSpPr>
        <p:spPr>
          <a:xfrm>
            <a:off x="511642" y="1443636"/>
            <a:ext cx="6574958" cy="4384726"/>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L’autonomie communale </a:t>
            </a:r>
            <a:r>
              <a:rPr lang="fr-CH" sz="1600" kern="100" dirty="0">
                <a:latin typeface="Manrope" pitchFamily="2" charset="0"/>
                <a:ea typeface="Aptos" panose="020B0004020202020204" pitchFamily="34" charset="0"/>
                <a:cs typeface="Times New Roman" panose="02020603050405020304" pitchFamily="18" charset="0"/>
              </a:rPr>
              <a:t>(art. 50 al. 1 Cst. </a:t>
            </a:r>
            <a:r>
              <a:rPr lang="fr-CH" sz="1600" kern="100" dirty="0" err="1">
                <a:latin typeface="Manrope" pitchFamily="2" charset="0"/>
                <a:ea typeface="Aptos" panose="020B0004020202020204" pitchFamily="34" charset="0"/>
                <a:cs typeface="Times New Roman" panose="02020603050405020304" pitchFamily="18" charset="0"/>
              </a:rPr>
              <a:t>féd</a:t>
            </a:r>
            <a:r>
              <a:rPr lang="fr-CH" sz="1600" kern="100" dirty="0">
                <a:latin typeface="Manrope" pitchFamily="2" charset="0"/>
                <a:ea typeface="Aptos" panose="020B0004020202020204" pitchFamily="34" charset="0"/>
                <a:cs typeface="Times New Roman" panose="02020603050405020304" pitchFamily="18" charset="0"/>
              </a:rPr>
              <a:t>. et art. 129 al. 2 Cst.-FR)</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Loi du 1</a:t>
            </a:r>
            <a:r>
              <a:rPr lang="fr-CH" sz="1600" kern="100" baseline="30000" dirty="0">
                <a:latin typeface="Manrope" pitchFamily="2" charset="0"/>
                <a:ea typeface="Aptos" panose="020B0004020202020204" pitchFamily="34" charset="0"/>
                <a:cs typeface="Times New Roman" panose="02020603050405020304" pitchFamily="18" charset="0"/>
              </a:rPr>
              <a:t>er</a:t>
            </a:r>
            <a:r>
              <a:rPr lang="fr-CH" sz="1600" kern="100" dirty="0">
                <a:latin typeface="Manrope" pitchFamily="2" charset="0"/>
                <a:ea typeface="Aptos" panose="020B0004020202020204" pitchFamily="34" charset="0"/>
                <a:cs typeface="Times New Roman" panose="02020603050405020304" pitchFamily="18" charset="0"/>
              </a:rPr>
              <a:t> janvier 1982 sur les communes (RSF 140.1 ; </a:t>
            </a:r>
            <a:r>
              <a:rPr lang="fr-CH" sz="1600" kern="100" dirty="0" err="1">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 et son règlement d’exécution du 28 décembre 1981 (RSF 140.11 ; </a:t>
            </a:r>
            <a:r>
              <a:rPr lang="fr-CH" sz="1600" kern="100" dirty="0" err="1">
                <a:latin typeface="Manrope" pitchFamily="2" charset="0"/>
                <a:ea typeface="Aptos" panose="020B0004020202020204" pitchFamily="34" charset="0"/>
                <a:cs typeface="Times New Roman" panose="02020603050405020304" pitchFamily="18" charset="0"/>
              </a:rPr>
              <a:t>RELCo</a:t>
            </a:r>
            <a:r>
              <a:rPr lang="fr-CH" sz="1600" kern="100" dirty="0">
                <a:latin typeface="Manrope" pitchFamily="2" charset="0"/>
                <a:ea typeface="Aptos" panose="020B0004020202020204" pitchFamily="34" charset="0"/>
                <a:cs typeface="Times New Roman" panose="02020603050405020304" pitchFamily="18" charset="0"/>
              </a:rPr>
              <a:t>)</a:t>
            </a:r>
          </a:p>
          <a:p>
            <a:pPr marL="266700">
              <a:lnSpc>
                <a:spcPct val="107000"/>
              </a:lnSpc>
              <a:spcAft>
                <a:spcPts val="800"/>
              </a:spcAft>
            </a:pP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art. 1 al. 1 et 4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LCo</a:t>
            </a:r>
            <a:endParaRPr lang="fr-CH" sz="1600" kern="100" dirty="0">
              <a:solidFill>
                <a:srgbClr val="D0445E"/>
              </a:solidFill>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Par principe, les communes sont libres tant dans l’adoption de règles que dans la mise en œuvre de celles-ci.</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Cette autonomie est toutefois limitée par le droit fédéral et le droit cantonal, notamment quand celui-ci contient des règles uniformes pour un domaine, ou quand il fixe des minimas/maximas.</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Elle est également limitée par le contrôle juridictionnel (possibilité de recourir contre les décisions communales) et par la haute surveillance exercée par l’Etat sur le fonctionnement des communes (cf. </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143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ss</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 cf. chapitre abordé ci-après</a:t>
            </a:r>
            <a:r>
              <a:rPr lang="fr-CH" sz="1600" kern="100" dirty="0">
                <a:latin typeface="Manrope" pitchFamily="2" charset="0"/>
                <a:ea typeface="Aptos" panose="020B0004020202020204" pitchFamily="34" charset="0"/>
                <a:cs typeface="Times New Roman" panose="02020603050405020304" pitchFamily="18" charset="0"/>
              </a:rPr>
              <a:t>).</a:t>
            </a:r>
          </a:p>
          <a:p>
            <a:pPr>
              <a:lnSpc>
                <a:spcPct val="107000"/>
              </a:lnSpc>
              <a:spcAft>
                <a:spcPts val="800"/>
              </a:spcAft>
            </a:pP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F0ED17DE-6BA3-7FE6-F696-CB41B3391978}"/>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030A5E1-DA6A-795A-374F-A7830CB026E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58124" y="729668"/>
            <a:ext cx="4333875" cy="6128331"/>
          </a:xfrm>
          <a:prstGeom prst="rect">
            <a:avLst/>
          </a:prstGeom>
        </p:spPr>
      </p:pic>
    </p:spTree>
    <p:extLst>
      <p:ext uri="{BB962C8B-B14F-4D97-AF65-F5344CB8AC3E}">
        <p14:creationId xmlns:p14="http://schemas.microsoft.com/office/powerpoint/2010/main" val="91532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B71C-4BE2-6A0B-E9E7-67314CCD1DD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54E6432-05D0-1AFE-17BC-4265D1D08678}"/>
              </a:ext>
            </a:extLst>
          </p:cNvPr>
          <p:cNvSpPr>
            <a:spLocks noGrp="1"/>
          </p:cNvSpPr>
          <p:nvPr>
            <p:ph type="title"/>
          </p:nvPr>
        </p:nvSpPr>
        <p:spPr>
          <a:xfrm>
            <a:off x="429131" y="450098"/>
            <a:ext cx="11227599" cy="691866"/>
          </a:xfrm>
        </p:spPr>
        <p:txBody>
          <a:bodyPr/>
          <a:lstStyle/>
          <a:p>
            <a:pPr>
              <a:tabLst>
                <a:tab pos="361950" algn="l"/>
              </a:tabLst>
            </a:pPr>
            <a:r>
              <a:rPr lang="fr-CH" dirty="0"/>
              <a:t>2. 	Le cadre légal entourant les activités du Conseil communal</a:t>
            </a:r>
            <a:br>
              <a:rPr lang="fr-CH" dirty="0"/>
            </a:br>
            <a:r>
              <a:rPr lang="fr-CH" dirty="0"/>
              <a:t>	</a:t>
            </a:r>
            <a:r>
              <a:rPr lang="fr-CH" b="0" i="1" dirty="0"/>
              <a:t>La place du Conseil communal dans l’organisation communale</a:t>
            </a:r>
          </a:p>
        </p:txBody>
      </p:sp>
      <p:pic>
        <p:nvPicPr>
          <p:cNvPr id="6" name="Image 5" descr="Une image contenant Police, Graphique, noir, logo&#10;&#10;Description générée automatiquement">
            <a:extLst>
              <a:ext uri="{FF2B5EF4-FFF2-40B4-BE49-F238E27FC236}">
                <a16:creationId xmlns:a16="http://schemas.microsoft.com/office/drawing/2014/main" id="{30E59DB0-635F-5785-902D-4036441E24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A9C47B13-119B-CF35-E662-2EA147C2B998}"/>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826FFD8-989D-C054-88AA-6134312B31E0}"/>
              </a:ext>
            </a:extLst>
          </p:cNvPr>
          <p:cNvSpPr txBox="1"/>
          <p:nvPr/>
        </p:nvSpPr>
        <p:spPr>
          <a:xfrm>
            <a:off x="511641" y="1443636"/>
            <a:ext cx="9842033" cy="3536033"/>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Les organes communaux </a:t>
            </a:r>
            <a:r>
              <a:rPr lang="fr-CH" sz="1600" kern="100" dirty="0">
                <a:latin typeface="Manrope" pitchFamily="2" charset="0"/>
                <a:ea typeface="Aptos" panose="020B0004020202020204" pitchFamily="34" charset="0"/>
                <a:cs typeface="Times New Roman" panose="02020603050405020304" pitchFamily="18" charset="0"/>
              </a:rPr>
              <a:t>(</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6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 corps électoral (</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cf. </a:t>
            </a:r>
            <a:r>
              <a:rPr lang="fr-CH" sz="1600" kern="100" dirty="0">
                <a:solidFill>
                  <a:srgbClr val="D0445E"/>
                </a:solidFill>
                <a:latin typeface="Manrope" pitchFamily="2" charset="0"/>
                <a:ea typeface="Aptos" panose="020B0004020202020204" pitchFamily="34" charset="0"/>
                <a:cs typeface="Times New Roman" panose="02020603050405020304" pitchFamily="18" charset="0"/>
                <a:sym typeface="Wingdings" panose="05000000000000000000" pitchFamily="2" charset="2"/>
              </a:rPr>
              <a:t>LEDP</a:t>
            </a:r>
            <a:r>
              <a:rPr lang="fr-CH" sz="1600" kern="100" dirty="0">
                <a:latin typeface="Manrope" pitchFamily="2" charset="0"/>
                <a:ea typeface="Aptos" panose="020B0004020202020204" pitchFamily="34" charset="0"/>
                <a:cs typeface="Times New Roman" panose="02020603050405020304" pitchFamily="18" charset="0"/>
                <a:sym typeface="Wingdings" panose="05000000000000000000" pitchFamily="2" charset="2"/>
              </a:rPr>
              <a:t> pour les modes d’expression de la volonté populaire)</a:t>
            </a:r>
            <a:endParaRPr lang="fr-CH" sz="1600"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L’assemblée communale ou le conseil général (pourvoir législatif)</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Le conseil communal (pouvoir exécutif)</a:t>
            </a:r>
          </a:p>
          <a:p>
            <a:pPr marL="285750" indent="-285750">
              <a:lnSpc>
                <a:spcPct val="107000"/>
              </a:lnSpc>
              <a:spcAft>
                <a:spcPts val="800"/>
              </a:spcAft>
              <a:buFont typeface="Arial" panose="020B0604020202020204" pitchFamily="34" charset="0"/>
              <a:buChar char="•"/>
            </a:pPr>
            <a:endParaRPr lang="fr-CH" sz="1600" kern="100" dirty="0">
              <a:latin typeface="Manrope" pitchFamily="2"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à"/>
              <a:tabLst>
                <a:tab pos="266700" algn="l"/>
              </a:tabLst>
            </a:pPr>
            <a:r>
              <a:rPr lang="fr-CH" sz="1600" i="1" kern="100" dirty="0">
                <a:latin typeface="Manrope" pitchFamily="2" charset="0"/>
                <a:ea typeface="Aptos" panose="020B0004020202020204" pitchFamily="34" charset="0"/>
                <a:cs typeface="Times New Roman" panose="02020603050405020304" pitchFamily="18" charset="0"/>
              </a:rPr>
              <a:t>Dans son rôle exécutif, le Conseil communal administre la commune dans le respect des lois et règlements en vigueur et en s’appuyant sur l’administration. Il exécute les décisions prises par le législatif.</a:t>
            </a:r>
          </a:p>
          <a:p>
            <a:pPr marL="285750" indent="-285750">
              <a:lnSpc>
                <a:spcPct val="107000"/>
              </a:lnSpc>
              <a:spcAft>
                <a:spcPts val="800"/>
              </a:spcAft>
              <a:buFont typeface="Wingdings" panose="05000000000000000000" pitchFamily="2" charset="2"/>
              <a:buChar char="à"/>
              <a:tabLst>
                <a:tab pos="266700" algn="l"/>
              </a:tabLst>
            </a:pPr>
            <a:endParaRPr lang="fr-CH" sz="1600" kern="100" dirty="0">
              <a:latin typeface="Manrope" pitchFamily="2" charset="0"/>
              <a:ea typeface="Aptos" panose="020B0004020202020204" pitchFamily="34" charset="0"/>
              <a:cs typeface="Times New Roman" panose="02020603050405020304" pitchFamily="18" charset="0"/>
            </a:endParaRPr>
          </a:p>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Compétence résiduelle </a:t>
            </a:r>
            <a:r>
              <a:rPr lang="fr-CH" sz="1600" kern="100" dirty="0">
                <a:latin typeface="Manrope" pitchFamily="2" charset="0"/>
                <a:ea typeface="Aptos" panose="020B0004020202020204" pitchFamily="34" charset="0"/>
                <a:cs typeface="Times New Roman" panose="02020603050405020304" pitchFamily="18" charset="0"/>
              </a:rPr>
              <a:t>(</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60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 et 73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LFCo</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Si la loi ne spécifie pas quel organe communal est compétent, c’est le Conseil communal qui l’est (cf. art. 60 al. 2).</a:t>
            </a:r>
            <a:r>
              <a:rPr lang="fr-CH" sz="1600" b="0" kern="100" dirty="0">
                <a:solidFill>
                  <a:schemeClr val="tx1"/>
                </a:solidFill>
                <a:effectLst/>
                <a:latin typeface="Manrope" pitchFamily="2" charset="0"/>
                <a:ea typeface="Aptos" panose="020B0004020202020204" pitchFamily="34" charset="0"/>
                <a:cs typeface="Times New Roman" panose="02020603050405020304" pitchFamily="18" charset="0"/>
              </a:rPr>
              <a:t> </a:t>
            </a:r>
          </a:p>
        </p:txBody>
      </p:sp>
      <p:pic>
        <p:nvPicPr>
          <p:cNvPr id="5" name="Picture 2" descr="Stiftung Papiliorama – Papiliorama">
            <a:extLst>
              <a:ext uri="{FF2B5EF4-FFF2-40B4-BE49-F238E27FC236}">
                <a16:creationId xmlns:a16="http://schemas.microsoft.com/office/drawing/2014/main" id="{C4C42A72-0D4A-5FAE-4AC8-5402A1613753}"/>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2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BEB3-C1DD-A00B-7E72-9AE441417DE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3F27B52-93B6-83CC-02D7-CE52883BE096}"/>
              </a:ext>
            </a:extLst>
          </p:cNvPr>
          <p:cNvSpPr>
            <a:spLocks noGrp="1"/>
          </p:cNvSpPr>
          <p:nvPr>
            <p:ph type="title"/>
          </p:nvPr>
        </p:nvSpPr>
        <p:spPr>
          <a:xfrm>
            <a:off x="429131" y="450098"/>
            <a:ext cx="11227599" cy="691866"/>
          </a:xfrm>
        </p:spPr>
        <p:txBody>
          <a:bodyPr/>
          <a:lstStyle/>
          <a:p>
            <a:pPr>
              <a:tabLst>
                <a:tab pos="361950" algn="l"/>
              </a:tabLst>
            </a:pPr>
            <a:r>
              <a:rPr lang="fr-CH" dirty="0"/>
              <a:t>2. 	Le cadre légal entourant les activités du Conseil communal</a:t>
            </a:r>
            <a:br>
              <a:rPr lang="fr-CH" dirty="0"/>
            </a:br>
            <a:r>
              <a:rPr lang="fr-CH" dirty="0"/>
              <a:t>	</a:t>
            </a:r>
            <a:r>
              <a:rPr lang="fr-CH" b="0" i="1" dirty="0"/>
              <a:t>La place du Conseil communal dans l’organisation communale</a:t>
            </a:r>
          </a:p>
        </p:txBody>
      </p:sp>
      <p:pic>
        <p:nvPicPr>
          <p:cNvPr id="6" name="Image 5" descr="Une image contenant Police, Graphique, noir, logo&#10;&#10;Description générée automatiquement">
            <a:extLst>
              <a:ext uri="{FF2B5EF4-FFF2-40B4-BE49-F238E27FC236}">
                <a16:creationId xmlns:a16="http://schemas.microsoft.com/office/drawing/2014/main" id="{579DF214-4B50-0386-ED42-6B6649ACEA7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1D52C082-F8E3-DE8D-2154-B7D85B3F8384}"/>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1894E66-2EB8-4D6C-24E1-5B6D7A8D9BAA}"/>
              </a:ext>
            </a:extLst>
          </p:cNvPr>
          <p:cNvSpPr txBox="1"/>
          <p:nvPr/>
        </p:nvSpPr>
        <p:spPr>
          <a:xfrm>
            <a:off x="511642" y="1443635"/>
            <a:ext cx="4460962" cy="4326441"/>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La séparation des pouvoirs </a:t>
            </a:r>
            <a:r>
              <a:rPr lang="fr-CH" sz="1600" kern="100" dirty="0">
                <a:latin typeface="Manrope" pitchFamily="2" charset="0"/>
                <a:ea typeface="Aptos" panose="020B0004020202020204" pitchFamily="34" charset="0"/>
                <a:cs typeface="Times New Roman" panose="02020603050405020304" pitchFamily="18" charset="0"/>
              </a:rPr>
              <a:t>(</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85 Cst.-FR</a:t>
            </a:r>
            <a:r>
              <a:rPr lang="fr-CH" sz="1600" kern="100" dirty="0">
                <a:latin typeface="Manrope" pitchFamily="2"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La séparation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fonctionnelle</a:t>
            </a:r>
            <a:r>
              <a:rPr lang="fr-CH" sz="1600" kern="100" dirty="0">
                <a:latin typeface="Manrope" pitchFamily="2" charset="0"/>
                <a:ea typeface="Aptos" panose="020B0004020202020204" pitchFamily="34" charset="0"/>
                <a:cs typeface="Times New Roman" panose="02020603050405020304" pitchFamily="18" charset="0"/>
              </a:rPr>
              <a:t> (cf. slide précédente) : ce sont des </a:t>
            </a:r>
            <a:r>
              <a:rPr lang="fr-CH" sz="1600" b="1" kern="100" dirty="0">
                <a:latin typeface="Manrope" pitchFamily="2" charset="0"/>
                <a:ea typeface="Aptos" panose="020B0004020202020204" pitchFamily="34" charset="0"/>
                <a:cs typeface="Times New Roman" panose="02020603050405020304" pitchFamily="18" charset="0"/>
              </a:rPr>
              <a:t>organes</a:t>
            </a:r>
            <a:r>
              <a:rPr lang="fr-CH" sz="1600" kern="100" dirty="0">
                <a:latin typeface="Manrope" pitchFamily="2" charset="0"/>
                <a:ea typeface="Aptos" panose="020B0004020202020204" pitchFamily="34" charset="0"/>
                <a:cs typeface="Times New Roman" panose="02020603050405020304" pitchFamily="18" charset="0"/>
              </a:rPr>
              <a:t> différents qui exercent les trois pouvoirs.</a:t>
            </a:r>
          </a:p>
          <a:p>
            <a:pPr marL="285750" indent="-285750">
              <a:lnSpc>
                <a:spcPct val="107000"/>
              </a:lnSpc>
              <a:spcAft>
                <a:spcPts val="800"/>
              </a:spcAft>
              <a:buFont typeface="Arial" panose="020B0604020202020204" pitchFamily="34" charset="0"/>
              <a:buChar char="•"/>
            </a:pPr>
            <a:r>
              <a:rPr lang="fr-CH" sz="1600" kern="100" dirty="0">
                <a:latin typeface="Manrope" pitchFamily="2" charset="0"/>
                <a:ea typeface="Aptos" panose="020B0004020202020204" pitchFamily="34" charset="0"/>
                <a:cs typeface="Times New Roman" panose="02020603050405020304" pitchFamily="18" charset="0"/>
              </a:rPr>
              <a:t>La séparation </a:t>
            </a:r>
            <a:r>
              <a:rPr lang="fr-CH" sz="1600" b="1" kern="100" dirty="0">
                <a:solidFill>
                  <a:srgbClr val="D0445E"/>
                </a:solidFill>
                <a:latin typeface="Manrope" pitchFamily="2" charset="0"/>
                <a:ea typeface="Aptos" panose="020B0004020202020204" pitchFamily="34" charset="0"/>
                <a:cs typeface="Times New Roman" panose="02020603050405020304" pitchFamily="18" charset="0"/>
              </a:rPr>
              <a:t>personnelle</a:t>
            </a:r>
            <a:r>
              <a:rPr lang="fr-CH" sz="1600" kern="100" dirty="0">
                <a:latin typeface="Manrope" pitchFamily="2" charset="0"/>
                <a:ea typeface="Aptos" panose="020B0004020202020204" pitchFamily="34" charset="0"/>
                <a:cs typeface="Times New Roman" panose="02020603050405020304" pitchFamily="18" charset="0"/>
              </a:rPr>
              <a:t> : ce sont des </a:t>
            </a:r>
            <a:r>
              <a:rPr lang="fr-CH" sz="1600" b="1" kern="100" dirty="0">
                <a:latin typeface="Manrope" pitchFamily="2" charset="0"/>
                <a:ea typeface="Aptos" panose="020B0004020202020204" pitchFamily="34" charset="0"/>
                <a:cs typeface="Times New Roman" panose="02020603050405020304" pitchFamily="18" charset="0"/>
              </a:rPr>
              <a:t>personnes</a:t>
            </a:r>
            <a:r>
              <a:rPr lang="fr-CH" sz="1600" kern="100" dirty="0">
                <a:latin typeface="Manrope" pitchFamily="2" charset="0"/>
                <a:ea typeface="Aptos" panose="020B0004020202020204" pitchFamily="34" charset="0"/>
                <a:cs typeface="Times New Roman" panose="02020603050405020304" pitchFamily="18" charset="0"/>
              </a:rPr>
              <a:t> différentes qui siègent dans les organes à qui les trois pouvoirs sont attribués.</a:t>
            </a:r>
          </a:p>
          <a:p>
            <a:pPr>
              <a:lnSpc>
                <a:spcPct val="107000"/>
              </a:lnSpc>
              <a:spcAft>
                <a:spcPts val="800"/>
              </a:spcAft>
              <a:tabLst>
                <a:tab pos="266700" algn="l"/>
              </a:tabLst>
            </a:pPr>
            <a:r>
              <a:rPr lang="fr-CH" sz="1600" i="1" kern="100" dirty="0">
                <a:latin typeface="Manrope" pitchFamily="2" charset="0"/>
                <a:ea typeface="Aptos" panose="020B0004020202020204" pitchFamily="34" charset="0"/>
                <a:cs typeface="Times New Roman" panose="02020603050405020304" pitchFamily="18" charset="0"/>
              </a:rPr>
              <a:t>	</a:t>
            </a:r>
          </a:p>
          <a:p>
            <a:pPr>
              <a:lnSpc>
                <a:spcPct val="107000"/>
              </a:lnSpc>
              <a:spcAft>
                <a:spcPts val="800"/>
              </a:spcAft>
              <a:tabLst>
                <a:tab pos="266700" algn="l"/>
              </a:tabLst>
            </a:pPr>
            <a:r>
              <a:rPr lang="fr-CH" sz="1600" i="1" kern="100" dirty="0">
                <a:latin typeface="Manrope" pitchFamily="2" charset="0"/>
                <a:ea typeface="Aptos" panose="020B0004020202020204" pitchFamily="34" charset="0"/>
                <a:cs typeface="Times New Roman" panose="02020603050405020304" pitchFamily="18" charset="0"/>
              </a:rPr>
              <a:t>	</a:t>
            </a:r>
            <a:r>
              <a:rPr lang="fr-CH" sz="1400" i="1" kern="100" dirty="0">
                <a:latin typeface="Manrope" pitchFamily="2" charset="0"/>
                <a:ea typeface="Aptos" panose="020B0004020202020204" pitchFamily="34" charset="0"/>
                <a:cs typeface="Times New Roman" panose="02020603050405020304" pitchFamily="18" charset="0"/>
              </a:rPr>
              <a:t>Exemples au niveau communal :</a:t>
            </a:r>
          </a:p>
          <a:p>
            <a:pPr marL="285750" indent="257175">
              <a:lnSpc>
                <a:spcPct val="107000"/>
              </a:lnSpc>
              <a:spcAft>
                <a:spcPts val="800"/>
              </a:spcAft>
              <a:buFont typeface="Wingdings" panose="05000000000000000000" pitchFamily="2" charset="2"/>
              <a:buChar char="§"/>
              <a:tabLst>
                <a:tab pos="266700" algn="l"/>
              </a:tabLst>
            </a:pPr>
            <a:r>
              <a:rPr lang="fr-CH" sz="1400" i="1" kern="100" dirty="0">
                <a:latin typeface="Manrope" pitchFamily="2" charset="0"/>
                <a:ea typeface="Aptos" panose="020B0004020202020204" pitchFamily="34" charset="0"/>
                <a:cs typeface="Times New Roman" panose="02020603050405020304" pitchFamily="18" charset="0"/>
              </a:rPr>
              <a:t>Statuts d’une Association intercommunale</a:t>
            </a:r>
          </a:p>
          <a:p>
            <a:pPr marL="285750" indent="257175">
              <a:lnSpc>
                <a:spcPct val="107000"/>
              </a:lnSpc>
              <a:spcAft>
                <a:spcPts val="800"/>
              </a:spcAft>
              <a:buFont typeface="Wingdings" panose="05000000000000000000" pitchFamily="2" charset="2"/>
              <a:buChar char="§"/>
              <a:tabLst>
                <a:tab pos="266700" algn="l"/>
              </a:tabLst>
            </a:pPr>
            <a:r>
              <a:rPr lang="fr-CH" sz="1400" i="1" kern="100" dirty="0">
                <a:latin typeface="Manrope" pitchFamily="2" charset="0"/>
                <a:ea typeface="Aptos" panose="020B0004020202020204" pitchFamily="34" charset="0"/>
                <a:cs typeface="Times New Roman" panose="02020603050405020304" pitchFamily="18" charset="0"/>
              </a:rPr>
              <a:t>Budget</a:t>
            </a:r>
          </a:p>
          <a:p>
            <a:pPr marL="285750" indent="257175">
              <a:lnSpc>
                <a:spcPct val="107000"/>
              </a:lnSpc>
              <a:spcAft>
                <a:spcPts val="800"/>
              </a:spcAft>
              <a:buFont typeface="Wingdings" panose="05000000000000000000" pitchFamily="2" charset="2"/>
              <a:buChar char="§"/>
              <a:tabLst>
                <a:tab pos="266700" algn="l"/>
              </a:tabLst>
            </a:pPr>
            <a:r>
              <a:rPr lang="fr-CH" sz="1400" i="1" kern="100" dirty="0">
                <a:latin typeface="Manrope" pitchFamily="2" charset="0"/>
                <a:ea typeface="Aptos" panose="020B0004020202020204" pitchFamily="34" charset="0"/>
                <a:cs typeface="Times New Roman" panose="02020603050405020304" pitchFamily="18" charset="0"/>
              </a:rPr>
              <a:t>Impôts et contributions publiques</a:t>
            </a:r>
          </a:p>
          <a:p>
            <a:pPr marL="285750" indent="257175">
              <a:lnSpc>
                <a:spcPct val="107000"/>
              </a:lnSpc>
              <a:spcAft>
                <a:spcPts val="800"/>
              </a:spcAft>
              <a:buFont typeface="Wingdings" panose="05000000000000000000" pitchFamily="2" charset="2"/>
              <a:buChar char="§"/>
              <a:tabLst>
                <a:tab pos="266700" algn="l"/>
              </a:tabLst>
            </a:pPr>
            <a:r>
              <a:rPr lang="fr-CH" sz="1400" i="1" kern="100" dirty="0">
                <a:latin typeface="Manrope" pitchFamily="2" charset="0"/>
                <a:ea typeface="Aptos" panose="020B0004020202020204" pitchFamily="34" charset="0"/>
                <a:cs typeface="Times New Roman" panose="02020603050405020304" pitchFamily="18" charset="0"/>
              </a:rPr>
              <a:t>Gestion du personnel</a:t>
            </a:r>
          </a:p>
        </p:txBody>
      </p:sp>
      <p:pic>
        <p:nvPicPr>
          <p:cNvPr id="5" name="Picture 2" descr="Stiftung Papiliorama – Papiliorama">
            <a:extLst>
              <a:ext uri="{FF2B5EF4-FFF2-40B4-BE49-F238E27FC236}">
                <a16:creationId xmlns:a16="http://schemas.microsoft.com/office/drawing/2014/main" id="{6CCFA17C-22BD-DF55-8F26-8C4B752A1FF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6D13D347-AE0B-BADA-CB1D-962267B70E52}"/>
              </a:ext>
            </a:extLst>
          </p:cNvPr>
          <p:cNvGraphicFramePr>
            <a:graphicFrameLocks noGrp="1"/>
          </p:cNvGraphicFramePr>
          <p:nvPr>
            <p:extLst>
              <p:ext uri="{D42A27DB-BD31-4B8C-83A1-F6EECF244321}">
                <p14:modId xmlns:p14="http://schemas.microsoft.com/office/powerpoint/2010/main" val="2422929951"/>
              </p:ext>
            </p:extLst>
          </p:nvPr>
        </p:nvGraphicFramePr>
        <p:xfrm>
          <a:off x="5334000" y="1327333"/>
          <a:ext cx="6785687" cy="4592797"/>
        </p:xfrm>
        <a:graphic>
          <a:graphicData uri="http://schemas.openxmlformats.org/drawingml/2006/table">
            <a:tbl>
              <a:tblPr firstRow="1" bandRow="1">
                <a:tableStyleId>{5C22544A-7EE6-4342-B048-85BDC9FD1C3A}</a:tableStyleId>
              </a:tblPr>
              <a:tblGrid>
                <a:gridCol w="1511949">
                  <a:extLst>
                    <a:ext uri="{9D8B030D-6E8A-4147-A177-3AD203B41FA5}">
                      <a16:colId xmlns:a16="http://schemas.microsoft.com/office/drawing/2014/main" val="3518137947"/>
                    </a:ext>
                  </a:extLst>
                </a:gridCol>
                <a:gridCol w="1926576">
                  <a:extLst>
                    <a:ext uri="{9D8B030D-6E8A-4147-A177-3AD203B41FA5}">
                      <a16:colId xmlns:a16="http://schemas.microsoft.com/office/drawing/2014/main" val="3501583256"/>
                    </a:ext>
                  </a:extLst>
                </a:gridCol>
                <a:gridCol w="1589248">
                  <a:extLst>
                    <a:ext uri="{9D8B030D-6E8A-4147-A177-3AD203B41FA5}">
                      <a16:colId xmlns:a16="http://schemas.microsoft.com/office/drawing/2014/main" val="776731021"/>
                    </a:ext>
                  </a:extLst>
                </a:gridCol>
                <a:gridCol w="1757914">
                  <a:extLst>
                    <a:ext uri="{9D8B030D-6E8A-4147-A177-3AD203B41FA5}">
                      <a16:colId xmlns:a16="http://schemas.microsoft.com/office/drawing/2014/main" val="3941993560"/>
                    </a:ext>
                  </a:extLst>
                </a:gridCol>
              </a:tblGrid>
              <a:tr h="457667">
                <a:tc>
                  <a:txBody>
                    <a:bodyPr/>
                    <a:lstStyle/>
                    <a:p>
                      <a:pPr algn="ctr"/>
                      <a:endParaRPr lang="fr-CH"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CH" sz="1600" dirty="0"/>
                        <a:t>Pouvoir législatif</a:t>
                      </a:r>
                    </a:p>
                  </a:txBody>
                  <a:tcPr anchor="ctr">
                    <a:lnL w="12700" cmpd="sng">
                      <a:noFill/>
                    </a:lnL>
                    <a:solidFill>
                      <a:srgbClr val="D0445E"/>
                    </a:solidFill>
                  </a:tcPr>
                </a:tc>
                <a:tc>
                  <a:txBody>
                    <a:bodyPr/>
                    <a:lstStyle/>
                    <a:p>
                      <a:pPr algn="ctr"/>
                      <a:r>
                        <a:rPr lang="fr-CH" sz="1600" dirty="0"/>
                        <a:t>Pouvoir exécutif</a:t>
                      </a:r>
                    </a:p>
                  </a:txBody>
                  <a:tcPr anchor="ctr">
                    <a:solidFill>
                      <a:srgbClr val="D0445E"/>
                    </a:solidFill>
                  </a:tcPr>
                </a:tc>
                <a:tc>
                  <a:txBody>
                    <a:bodyPr/>
                    <a:lstStyle/>
                    <a:p>
                      <a:pPr algn="ctr"/>
                      <a:r>
                        <a:rPr lang="fr-CH" sz="1600" dirty="0"/>
                        <a:t>Pouvoir judiciaire</a:t>
                      </a:r>
                    </a:p>
                  </a:txBody>
                  <a:tcPr anchor="ctr">
                    <a:solidFill>
                      <a:srgbClr val="D0445E"/>
                    </a:solidFill>
                  </a:tcPr>
                </a:tc>
                <a:extLst>
                  <a:ext uri="{0D108BD9-81ED-4DB2-BD59-A6C34878D82A}">
                    <a16:rowId xmlns:a16="http://schemas.microsoft.com/office/drawing/2014/main" val="3806293891"/>
                  </a:ext>
                </a:extLst>
              </a:tr>
              <a:tr h="1712984">
                <a:tc>
                  <a:txBody>
                    <a:bodyPr/>
                    <a:lstStyle/>
                    <a:p>
                      <a:pPr algn="ctr"/>
                      <a:r>
                        <a:rPr lang="fr-CH" sz="1600" dirty="0"/>
                        <a:t>Confédération</a:t>
                      </a:r>
                    </a:p>
                  </a:txBody>
                  <a:tcPr anchor="ctr">
                    <a:lnT w="38100" cmpd="sng">
                      <a:noFill/>
                    </a:lnT>
                  </a:tcPr>
                </a:tc>
                <a:tc>
                  <a:txBody>
                    <a:bodyPr/>
                    <a:lstStyle/>
                    <a:p>
                      <a:pPr algn="ctr"/>
                      <a:r>
                        <a:rPr lang="fr-CH" sz="1600" dirty="0"/>
                        <a:t>Assemblée fédérale (Conseil national et Conseil des États)</a:t>
                      </a:r>
                    </a:p>
                  </a:txBody>
                  <a:tcPr anchor="ctr"/>
                </a:tc>
                <a:tc>
                  <a:txBody>
                    <a:bodyPr/>
                    <a:lstStyle/>
                    <a:p>
                      <a:pPr algn="ctr"/>
                      <a:r>
                        <a:rPr lang="fr-CH" sz="1600" dirty="0"/>
                        <a:t>Conseil fédéral</a:t>
                      </a:r>
                    </a:p>
                  </a:txBody>
                  <a:tcPr anchor="ctr"/>
                </a:tc>
                <a:tc>
                  <a:txBody>
                    <a:bodyPr/>
                    <a:lstStyle/>
                    <a:p>
                      <a:pPr algn="ctr"/>
                      <a:r>
                        <a:rPr lang="fr-CH" sz="1600" dirty="0"/>
                        <a:t>Tribunal fédéral / Tribunal administratif fédéral / Tribunal pénal fédéral / Tribunal fédéral des brevets</a:t>
                      </a:r>
                    </a:p>
                  </a:txBody>
                  <a:tcPr anchor="ctr"/>
                </a:tc>
                <a:extLst>
                  <a:ext uri="{0D108BD9-81ED-4DB2-BD59-A6C34878D82A}">
                    <a16:rowId xmlns:a16="http://schemas.microsoft.com/office/drawing/2014/main" val="1688514795"/>
                  </a:ext>
                </a:extLst>
              </a:tr>
              <a:tr h="1172781">
                <a:tc>
                  <a:txBody>
                    <a:bodyPr/>
                    <a:lstStyle/>
                    <a:p>
                      <a:pPr algn="ctr"/>
                      <a:r>
                        <a:rPr lang="fr-CH" sz="1600" dirty="0"/>
                        <a:t>Canton</a:t>
                      </a:r>
                    </a:p>
                  </a:txBody>
                  <a:tcPr anchor="ctr"/>
                </a:tc>
                <a:tc>
                  <a:txBody>
                    <a:bodyPr/>
                    <a:lstStyle/>
                    <a:p>
                      <a:pPr algn="ctr"/>
                      <a:r>
                        <a:rPr lang="fr-CH" sz="1600" dirty="0"/>
                        <a:t>Grand Conseil</a:t>
                      </a:r>
                    </a:p>
                  </a:txBody>
                  <a:tcPr anchor="ctr"/>
                </a:tc>
                <a:tc>
                  <a:txBody>
                    <a:bodyPr/>
                    <a:lstStyle/>
                    <a:p>
                      <a:pPr algn="ctr"/>
                      <a:r>
                        <a:rPr lang="fr-CH" sz="1600" dirty="0"/>
                        <a:t>Conseil d’État</a:t>
                      </a:r>
                    </a:p>
                  </a:txBody>
                  <a:tcPr anchor="ctr"/>
                </a:tc>
                <a:tc>
                  <a:txBody>
                    <a:bodyPr/>
                    <a:lstStyle/>
                    <a:p>
                      <a:pPr algn="ctr"/>
                      <a:r>
                        <a:rPr lang="fr-CH" sz="1600" dirty="0"/>
                        <a:t>Tribunal cantonal / Tribunaux d’arrondissement / Justice de paix / Préfet</a:t>
                      </a:r>
                    </a:p>
                  </a:txBody>
                  <a:tcPr anchor="ctr"/>
                </a:tc>
                <a:extLst>
                  <a:ext uri="{0D108BD9-81ED-4DB2-BD59-A6C34878D82A}">
                    <a16:rowId xmlns:a16="http://schemas.microsoft.com/office/drawing/2014/main" val="3182125126"/>
                  </a:ext>
                </a:extLst>
              </a:tr>
              <a:tr h="904717">
                <a:tc>
                  <a:txBody>
                    <a:bodyPr/>
                    <a:lstStyle/>
                    <a:p>
                      <a:pPr algn="ctr"/>
                      <a:r>
                        <a:rPr lang="fr-CH" sz="1600" dirty="0"/>
                        <a:t>Commune</a:t>
                      </a:r>
                    </a:p>
                  </a:txBody>
                  <a:tcPr anchor="ctr"/>
                </a:tc>
                <a:tc>
                  <a:txBody>
                    <a:bodyPr/>
                    <a:lstStyle/>
                    <a:p>
                      <a:pPr algn="ctr"/>
                      <a:r>
                        <a:rPr lang="fr-CH" sz="1600" dirty="0"/>
                        <a:t>Assemblée communale ou Conseil général</a:t>
                      </a:r>
                    </a:p>
                  </a:txBody>
                  <a:tcPr anchor="ctr"/>
                </a:tc>
                <a:tc>
                  <a:txBody>
                    <a:bodyPr/>
                    <a:lstStyle/>
                    <a:p>
                      <a:pPr algn="ctr"/>
                      <a:r>
                        <a:rPr lang="fr-CH" sz="1600" dirty="0"/>
                        <a:t>Conseil communal</a:t>
                      </a:r>
                    </a:p>
                  </a:txBody>
                  <a:tcPr anchor="ctr"/>
                </a:tc>
                <a:tc>
                  <a:txBody>
                    <a:bodyPr/>
                    <a:lstStyle/>
                    <a:p>
                      <a:pPr algn="ctr"/>
                      <a:r>
                        <a:rPr lang="fr-CH" sz="1600" dirty="0"/>
                        <a:t>-</a:t>
                      </a:r>
                    </a:p>
                  </a:txBody>
                  <a:tcPr anchor="ctr"/>
                </a:tc>
                <a:extLst>
                  <a:ext uri="{0D108BD9-81ED-4DB2-BD59-A6C34878D82A}">
                    <a16:rowId xmlns:a16="http://schemas.microsoft.com/office/drawing/2014/main" val="1235644284"/>
                  </a:ext>
                </a:extLst>
              </a:tr>
            </a:tbl>
          </a:graphicData>
        </a:graphic>
      </p:graphicFrame>
      <p:sp>
        <p:nvSpPr>
          <p:cNvPr id="8" name="Ellipse 7">
            <a:extLst>
              <a:ext uri="{FF2B5EF4-FFF2-40B4-BE49-F238E27FC236}">
                <a16:creationId xmlns:a16="http://schemas.microsoft.com/office/drawing/2014/main" id="{862B377F-7356-2FB5-4F74-C59FB2B71975}"/>
              </a:ext>
            </a:extLst>
          </p:cNvPr>
          <p:cNvSpPr/>
          <p:nvPr/>
        </p:nvSpPr>
        <p:spPr>
          <a:xfrm>
            <a:off x="8896350" y="4991100"/>
            <a:ext cx="1390650" cy="9510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3020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1752-61F1-E390-09D0-D581279CD5F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3F91545-FFBE-8D2F-8D0A-2B3F83E90C11}"/>
              </a:ext>
            </a:extLst>
          </p:cNvPr>
          <p:cNvSpPr>
            <a:spLocks noGrp="1"/>
          </p:cNvSpPr>
          <p:nvPr>
            <p:ph type="title"/>
          </p:nvPr>
        </p:nvSpPr>
        <p:spPr>
          <a:xfrm>
            <a:off x="429131" y="450098"/>
            <a:ext cx="11227599" cy="691866"/>
          </a:xfrm>
        </p:spPr>
        <p:txBody>
          <a:bodyPr/>
          <a:lstStyle/>
          <a:p>
            <a:pPr>
              <a:tabLst>
                <a:tab pos="361950" algn="l"/>
              </a:tabLst>
            </a:pPr>
            <a:r>
              <a:rPr lang="fr-CH" dirty="0"/>
              <a:t>2. 	Le cadre légal entourant les activités du Conseil communal</a:t>
            </a:r>
            <a:br>
              <a:rPr lang="fr-CH" dirty="0"/>
            </a:br>
            <a:r>
              <a:rPr lang="fr-CH" dirty="0"/>
              <a:t>	</a:t>
            </a:r>
            <a:r>
              <a:rPr lang="fr-CH" b="0" i="1" dirty="0"/>
              <a:t>La place du Conseil communal dans l’organisation communale</a:t>
            </a:r>
          </a:p>
        </p:txBody>
      </p:sp>
      <p:pic>
        <p:nvPicPr>
          <p:cNvPr id="6" name="Image 5" descr="Une image contenant Police, Graphique, noir, logo&#10;&#10;Description générée automatiquement">
            <a:extLst>
              <a:ext uri="{FF2B5EF4-FFF2-40B4-BE49-F238E27FC236}">
                <a16:creationId xmlns:a16="http://schemas.microsoft.com/office/drawing/2014/main" id="{160B0E79-84F9-35C5-E132-9590A42DEF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642" y="5942175"/>
            <a:ext cx="974045" cy="410002"/>
          </a:xfrm>
          <a:prstGeom prst="rect">
            <a:avLst/>
          </a:prstGeom>
        </p:spPr>
      </p:pic>
      <p:sp>
        <p:nvSpPr>
          <p:cNvPr id="2" name="Espace réservé du texte 8">
            <a:extLst>
              <a:ext uri="{FF2B5EF4-FFF2-40B4-BE49-F238E27FC236}">
                <a16:creationId xmlns:a16="http://schemas.microsoft.com/office/drawing/2014/main" id="{FE3B190B-7BBD-D77F-236B-7FD6AEBCF4E1}"/>
              </a:ext>
            </a:extLst>
          </p:cNvPr>
          <p:cNvSpPr txBox="1">
            <a:spLocks/>
          </p:cNvSpPr>
          <p:nvPr/>
        </p:nvSpPr>
        <p:spPr>
          <a:xfrm>
            <a:off x="511642" y="1217497"/>
            <a:ext cx="11227599" cy="442300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tabLst>
                <a:tab pos="1620520" algn="l"/>
                <a:tab pos="1710690" algn="l"/>
              </a:tabLst>
            </a:pPr>
            <a:endParaRPr lang="fr-CH" sz="1800" kern="100" dirty="0">
              <a:latin typeface="Aptos Display"/>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C0276B0-F00A-3F3C-B844-AB3494B29140}"/>
              </a:ext>
            </a:extLst>
          </p:cNvPr>
          <p:cNvSpPr txBox="1"/>
          <p:nvPr/>
        </p:nvSpPr>
        <p:spPr>
          <a:xfrm>
            <a:off x="511642" y="1388330"/>
            <a:ext cx="4460962" cy="4662174"/>
          </a:xfrm>
          <a:prstGeom prst="rect">
            <a:avLst/>
          </a:prstGeom>
          <a:noFill/>
        </p:spPr>
        <p:txBody>
          <a:bodyPr wrap="square">
            <a:spAutoFit/>
          </a:bodyPr>
          <a:lstStyle/>
          <a:p>
            <a:pPr>
              <a:lnSpc>
                <a:spcPct val="107000"/>
              </a:lnSpc>
              <a:spcAft>
                <a:spcPts val="800"/>
              </a:spcAft>
            </a:pPr>
            <a:r>
              <a:rPr lang="fr-CH" sz="1600" b="1" kern="100" dirty="0">
                <a:latin typeface="Manrope" pitchFamily="2" charset="0"/>
                <a:ea typeface="Aptos" panose="020B0004020202020204" pitchFamily="34" charset="0"/>
                <a:cs typeface="Times New Roman" panose="02020603050405020304" pitchFamily="18" charset="0"/>
              </a:rPr>
              <a:t>La séparation des pouvoirs </a:t>
            </a:r>
            <a:r>
              <a:rPr lang="fr-CH" sz="1600" kern="100" dirty="0">
                <a:latin typeface="Manrope" pitchFamily="2" charset="0"/>
                <a:ea typeface="Aptos" panose="020B0004020202020204" pitchFamily="34" charset="0"/>
                <a:cs typeface="Times New Roman" panose="02020603050405020304" pitchFamily="18" charset="0"/>
              </a:rPr>
              <a:t>(</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85 Cst.-FR</a:t>
            </a:r>
            <a:r>
              <a:rPr lang="fr-CH" sz="1600" kern="100" dirty="0">
                <a:latin typeface="Manrope" pitchFamily="2" charset="0"/>
                <a:ea typeface="Aptos" panose="020B0004020202020204" pitchFamily="34" charset="0"/>
                <a:cs typeface="Times New Roman" panose="02020603050405020304" pitchFamily="18" charset="0"/>
              </a:rPr>
              <a:t>)</a:t>
            </a:r>
          </a:p>
          <a:p>
            <a:pPr marL="285750" indent="-200025">
              <a:lnSpc>
                <a:spcPct val="107000"/>
              </a:lnSpc>
              <a:buFont typeface="Wingdings" panose="05000000000000000000" pitchFamily="2" charset="2"/>
              <a:buChar char="§"/>
            </a:pPr>
            <a:r>
              <a:rPr lang="fr-CH" sz="1600" b="1" i="1" kern="100" dirty="0">
                <a:latin typeface="Manrope" pitchFamily="2" charset="0"/>
                <a:ea typeface="Aptos" panose="020B0004020202020204" pitchFamily="34" charset="0"/>
                <a:cs typeface="Times New Roman" panose="02020603050405020304" pitchFamily="18" charset="0"/>
              </a:rPr>
              <a:t>Mécanisme des incompatibilités </a:t>
            </a:r>
            <a:r>
              <a:rPr lang="fr-CH" sz="1600" kern="100" dirty="0">
                <a:latin typeface="Manrope" pitchFamily="2" charset="0"/>
                <a:ea typeface="Aptos" panose="020B0004020202020204" pitchFamily="34" charset="0"/>
                <a:cs typeface="Times New Roman" panose="02020603050405020304" pitchFamily="18" charset="0"/>
              </a:rPr>
              <a:t>(</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art. 87 al. 4 Cst.-FR et 55 al. 2 </a:t>
            </a:r>
            <a:r>
              <a:rPr lang="fr-CH" sz="1600" kern="100" dirty="0" err="1">
                <a:solidFill>
                  <a:srgbClr val="D0445E"/>
                </a:solidFill>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 : les membres du Conseil général ne peuvent pas être membres de l’exécutif ; idem pour les employés communaux qui sont engagés à plus de 50% (ou taux inférieur si règlement communal spécifique), ainsi que pour la personne assumant la fonction de secrétaire communal ou d’administrateur des finances ; incompatibilités spécifiques (art. 55 al. 3 </a:t>
            </a:r>
            <a:r>
              <a:rPr lang="fr-CH" sz="1600" kern="100" dirty="0" err="1">
                <a:latin typeface="Manrope" pitchFamily="2" charset="0"/>
                <a:ea typeface="Aptos" panose="020B0004020202020204" pitchFamily="34" charset="0"/>
                <a:cs typeface="Times New Roman" panose="02020603050405020304" pitchFamily="18" charset="0"/>
              </a:rPr>
              <a:t>LCo</a:t>
            </a:r>
            <a:r>
              <a:rPr lang="fr-CH" sz="1600" kern="100" dirty="0">
                <a:latin typeface="Manrope" pitchFamily="2" charset="0"/>
                <a:ea typeface="Aptos" panose="020B0004020202020204" pitchFamily="34" charset="0"/>
                <a:cs typeface="Times New Roman" panose="02020603050405020304" pitchFamily="18" charset="0"/>
              </a:rPr>
              <a:t>) :</a:t>
            </a:r>
          </a:p>
          <a:p>
            <a:pPr marL="552450" indent="-285750">
              <a:lnSpc>
                <a:spcPct val="107000"/>
              </a:lnSpc>
              <a:buFontTx/>
              <a:buChar char="-"/>
              <a:tabLst>
                <a:tab pos="447675" algn="l"/>
              </a:tabLst>
            </a:pPr>
            <a:r>
              <a:rPr lang="fr-CH" sz="1600" kern="100" dirty="0">
                <a:latin typeface="Manrope" pitchFamily="2" charset="0"/>
                <a:ea typeface="Aptos" panose="020B0004020202020204" pitchFamily="34" charset="0"/>
                <a:cs typeface="Times New Roman" panose="02020603050405020304" pitchFamily="18" charset="0"/>
              </a:rPr>
              <a:t>les parents en ligne directe ;</a:t>
            </a:r>
          </a:p>
          <a:p>
            <a:pPr marL="552450" indent="-285750">
              <a:lnSpc>
                <a:spcPct val="107000"/>
              </a:lnSpc>
              <a:buFontTx/>
              <a:buChar char="-"/>
              <a:tabLst>
                <a:tab pos="447675" algn="l"/>
              </a:tabLst>
            </a:pPr>
            <a:r>
              <a:rPr lang="fr-CH" sz="1600" kern="100" dirty="0">
                <a:latin typeface="Manrope" pitchFamily="2" charset="0"/>
                <a:ea typeface="Aptos" panose="020B0004020202020204" pitchFamily="34" charset="0"/>
                <a:cs typeface="Times New Roman" panose="02020603050405020304" pitchFamily="18" charset="0"/>
              </a:rPr>
              <a:t>les conjoints et les partenaires enregistrés</a:t>
            </a:r>
            <a:r>
              <a:rPr lang="fr-CH" sz="1600" kern="100" dirty="0">
                <a:solidFill>
                  <a:srgbClr val="D0445E"/>
                </a:solidFill>
                <a:latin typeface="Manrope" pitchFamily="2" charset="0"/>
                <a:ea typeface="Aptos" panose="020B0004020202020204" pitchFamily="34" charset="0"/>
                <a:cs typeface="Times New Roman" panose="02020603050405020304" pitchFamily="18" charset="0"/>
              </a:rPr>
              <a:t>*</a:t>
            </a:r>
            <a:r>
              <a:rPr lang="fr-CH" sz="1600" kern="100" dirty="0">
                <a:latin typeface="Manrope" pitchFamily="2" charset="0"/>
                <a:ea typeface="Aptos" panose="020B0004020202020204" pitchFamily="34" charset="0"/>
                <a:cs typeface="Times New Roman" panose="02020603050405020304" pitchFamily="18" charset="0"/>
              </a:rPr>
              <a:t> ;</a:t>
            </a:r>
          </a:p>
          <a:p>
            <a:pPr marL="552450" indent="-285750">
              <a:lnSpc>
                <a:spcPct val="107000"/>
              </a:lnSpc>
              <a:buFontTx/>
              <a:buChar char="-"/>
              <a:tabLst>
                <a:tab pos="447675" algn="l"/>
              </a:tabLst>
            </a:pPr>
            <a:r>
              <a:rPr lang="fr-CH" sz="1600" kern="100" dirty="0">
                <a:latin typeface="Manrope" pitchFamily="2" charset="0"/>
                <a:ea typeface="Aptos" panose="020B0004020202020204" pitchFamily="34" charset="0"/>
                <a:cs typeface="Times New Roman" panose="02020603050405020304" pitchFamily="18" charset="0"/>
              </a:rPr>
              <a:t>les alliés au premier degré (beau-père ou belle-mère et gendre ou bru) ;</a:t>
            </a:r>
          </a:p>
          <a:p>
            <a:pPr marL="552450" indent="-285750">
              <a:lnSpc>
                <a:spcPct val="107000"/>
              </a:lnSpc>
              <a:spcAft>
                <a:spcPts val="800"/>
              </a:spcAft>
              <a:buFontTx/>
              <a:buChar char="-"/>
              <a:tabLst>
                <a:tab pos="447675" algn="l"/>
              </a:tabLst>
            </a:pPr>
            <a:r>
              <a:rPr lang="fr-CH" sz="1600" kern="100" dirty="0">
                <a:latin typeface="Manrope" pitchFamily="2" charset="0"/>
                <a:ea typeface="Aptos" panose="020B0004020202020204" pitchFamily="34" charset="0"/>
                <a:cs typeface="Times New Roman" panose="02020603050405020304" pitchFamily="18" charset="0"/>
              </a:rPr>
              <a:t>les frères et sœurs germains, consanguins et utérins</a:t>
            </a:r>
          </a:p>
        </p:txBody>
      </p:sp>
      <p:pic>
        <p:nvPicPr>
          <p:cNvPr id="5" name="Picture 2" descr="Stiftung Papiliorama – Papiliorama">
            <a:extLst>
              <a:ext uri="{FF2B5EF4-FFF2-40B4-BE49-F238E27FC236}">
                <a16:creationId xmlns:a16="http://schemas.microsoft.com/office/drawing/2014/main" id="{BD7CB46C-7132-6E15-D445-9B7C7A96655C}"/>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3568" r="75784" b="16073"/>
          <a:stretch/>
        </p:blipFill>
        <p:spPr bwMode="auto">
          <a:xfrm>
            <a:off x="511642" y="6352177"/>
            <a:ext cx="256743" cy="377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3AE4C36C-D3FA-023A-C6BA-5ADEB599FCBE}"/>
              </a:ext>
            </a:extLst>
          </p:cNvPr>
          <p:cNvGraphicFramePr>
            <a:graphicFrameLocks noGrp="1"/>
          </p:cNvGraphicFramePr>
          <p:nvPr>
            <p:extLst>
              <p:ext uri="{D42A27DB-BD31-4B8C-83A1-F6EECF244321}">
                <p14:modId xmlns:p14="http://schemas.microsoft.com/office/powerpoint/2010/main" val="551232710"/>
              </p:ext>
            </p:extLst>
          </p:nvPr>
        </p:nvGraphicFramePr>
        <p:xfrm>
          <a:off x="5334000" y="1327333"/>
          <a:ext cx="6785687" cy="4592797"/>
        </p:xfrm>
        <a:graphic>
          <a:graphicData uri="http://schemas.openxmlformats.org/drawingml/2006/table">
            <a:tbl>
              <a:tblPr firstRow="1" bandRow="1">
                <a:tableStyleId>{5C22544A-7EE6-4342-B048-85BDC9FD1C3A}</a:tableStyleId>
              </a:tblPr>
              <a:tblGrid>
                <a:gridCol w="1511949">
                  <a:extLst>
                    <a:ext uri="{9D8B030D-6E8A-4147-A177-3AD203B41FA5}">
                      <a16:colId xmlns:a16="http://schemas.microsoft.com/office/drawing/2014/main" val="3518137947"/>
                    </a:ext>
                  </a:extLst>
                </a:gridCol>
                <a:gridCol w="1926576">
                  <a:extLst>
                    <a:ext uri="{9D8B030D-6E8A-4147-A177-3AD203B41FA5}">
                      <a16:colId xmlns:a16="http://schemas.microsoft.com/office/drawing/2014/main" val="3501583256"/>
                    </a:ext>
                  </a:extLst>
                </a:gridCol>
                <a:gridCol w="1589248">
                  <a:extLst>
                    <a:ext uri="{9D8B030D-6E8A-4147-A177-3AD203B41FA5}">
                      <a16:colId xmlns:a16="http://schemas.microsoft.com/office/drawing/2014/main" val="776731021"/>
                    </a:ext>
                  </a:extLst>
                </a:gridCol>
                <a:gridCol w="1757914">
                  <a:extLst>
                    <a:ext uri="{9D8B030D-6E8A-4147-A177-3AD203B41FA5}">
                      <a16:colId xmlns:a16="http://schemas.microsoft.com/office/drawing/2014/main" val="3941993560"/>
                    </a:ext>
                  </a:extLst>
                </a:gridCol>
              </a:tblGrid>
              <a:tr h="457667">
                <a:tc>
                  <a:txBody>
                    <a:bodyPr/>
                    <a:lstStyle/>
                    <a:p>
                      <a:pPr algn="ctr"/>
                      <a:endParaRPr lang="fr-CH"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CH" sz="1600" dirty="0"/>
                        <a:t>Pouvoir législatif</a:t>
                      </a:r>
                    </a:p>
                  </a:txBody>
                  <a:tcPr anchor="ctr">
                    <a:lnL w="12700" cmpd="sng">
                      <a:noFill/>
                    </a:lnL>
                    <a:solidFill>
                      <a:srgbClr val="D0445E"/>
                    </a:solidFill>
                  </a:tcPr>
                </a:tc>
                <a:tc>
                  <a:txBody>
                    <a:bodyPr/>
                    <a:lstStyle/>
                    <a:p>
                      <a:pPr algn="ctr"/>
                      <a:r>
                        <a:rPr lang="fr-CH" sz="1600" dirty="0"/>
                        <a:t>Pouvoir exécutif</a:t>
                      </a:r>
                    </a:p>
                  </a:txBody>
                  <a:tcPr anchor="ctr">
                    <a:solidFill>
                      <a:srgbClr val="D0445E"/>
                    </a:solidFill>
                  </a:tcPr>
                </a:tc>
                <a:tc>
                  <a:txBody>
                    <a:bodyPr/>
                    <a:lstStyle/>
                    <a:p>
                      <a:pPr algn="ctr"/>
                      <a:r>
                        <a:rPr lang="fr-CH" sz="1600" dirty="0"/>
                        <a:t>Pouvoir judiciaire</a:t>
                      </a:r>
                    </a:p>
                  </a:txBody>
                  <a:tcPr anchor="ctr">
                    <a:solidFill>
                      <a:srgbClr val="D0445E"/>
                    </a:solidFill>
                  </a:tcPr>
                </a:tc>
                <a:extLst>
                  <a:ext uri="{0D108BD9-81ED-4DB2-BD59-A6C34878D82A}">
                    <a16:rowId xmlns:a16="http://schemas.microsoft.com/office/drawing/2014/main" val="3806293891"/>
                  </a:ext>
                </a:extLst>
              </a:tr>
              <a:tr h="1712984">
                <a:tc>
                  <a:txBody>
                    <a:bodyPr/>
                    <a:lstStyle/>
                    <a:p>
                      <a:pPr algn="ctr"/>
                      <a:r>
                        <a:rPr lang="fr-CH" sz="1600" dirty="0"/>
                        <a:t>Confédération</a:t>
                      </a:r>
                    </a:p>
                  </a:txBody>
                  <a:tcPr anchor="ctr">
                    <a:lnT w="38100" cmpd="sng">
                      <a:noFill/>
                    </a:lnT>
                  </a:tcPr>
                </a:tc>
                <a:tc>
                  <a:txBody>
                    <a:bodyPr/>
                    <a:lstStyle/>
                    <a:p>
                      <a:pPr algn="ctr"/>
                      <a:r>
                        <a:rPr lang="fr-CH" sz="1600" dirty="0"/>
                        <a:t>Assemblée fédérale (Conseil national et Conseil des États)</a:t>
                      </a:r>
                    </a:p>
                  </a:txBody>
                  <a:tcPr anchor="ctr"/>
                </a:tc>
                <a:tc>
                  <a:txBody>
                    <a:bodyPr/>
                    <a:lstStyle/>
                    <a:p>
                      <a:pPr algn="ctr"/>
                      <a:r>
                        <a:rPr lang="fr-CH" sz="1600" dirty="0"/>
                        <a:t>Conseil fédéral</a:t>
                      </a:r>
                    </a:p>
                  </a:txBody>
                  <a:tcPr anchor="ctr"/>
                </a:tc>
                <a:tc>
                  <a:txBody>
                    <a:bodyPr/>
                    <a:lstStyle/>
                    <a:p>
                      <a:pPr algn="ctr"/>
                      <a:r>
                        <a:rPr lang="fr-CH" sz="1600" dirty="0"/>
                        <a:t>Tribunal fédéral / Tribunal administratif fédéral / Tribunal pénal fédéral / Tribunal fédéral des brevets</a:t>
                      </a:r>
                    </a:p>
                  </a:txBody>
                  <a:tcPr anchor="ctr"/>
                </a:tc>
                <a:extLst>
                  <a:ext uri="{0D108BD9-81ED-4DB2-BD59-A6C34878D82A}">
                    <a16:rowId xmlns:a16="http://schemas.microsoft.com/office/drawing/2014/main" val="1688514795"/>
                  </a:ext>
                </a:extLst>
              </a:tr>
              <a:tr h="1172781">
                <a:tc>
                  <a:txBody>
                    <a:bodyPr/>
                    <a:lstStyle/>
                    <a:p>
                      <a:pPr algn="ctr"/>
                      <a:r>
                        <a:rPr lang="fr-CH" sz="1600" dirty="0"/>
                        <a:t>Canton</a:t>
                      </a:r>
                    </a:p>
                  </a:txBody>
                  <a:tcPr anchor="ctr"/>
                </a:tc>
                <a:tc>
                  <a:txBody>
                    <a:bodyPr/>
                    <a:lstStyle/>
                    <a:p>
                      <a:pPr algn="ctr"/>
                      <a:r>
                        <a:rPr lang="fr-CH" sz="1600" dirty="0"/>
                        <a:t>Grand Conseil</a:t>
                      </a:r>
                    </a:p>
                  </a:txBody>
                  <a:tcPr anchor="ctr"/>
                </a:tc>
                <a:tc>
                  <a:txBody>
                    <a:bodyPr/>
                    <a:lstStyle/>
                    <a:p>
                      <a:pPr algn="ctr"/>
                      <a:r>
                        <a:rPr lang="fr-CH" sz="1600" dirty="0"/>
                        <a:t>Conseil d’État</a:t>
                      </a:r>
                    </a:p>
                  </a:txBody>
                  <a:tcPr anchor="ctr"/>
                </a:tc>
                <a:tc>
                  <a:txBody>
                    <a:bodyPr/>
                    <a:lstStyle/>
                    <a:p>
                      <a:pPr algn="ctr"/>
                      <a:r>
                        <a:rPr lang="fr-CH" sz="1600" dirty="0"/>
                        <a:t>Tribunal cantonal / Tribunaux d’arrondissement / Justice de paix / Préfet</a:t>
                      </a:r>
                    </a:p>
                  </a:txBody>
                  <a:tcPr anchor="ctr"/>
                </a:tc>
                <a:extLst>
                  <a:ext uri="{0D108BD9-81ED-4DB2-BD59-A6C34878D82A}">
                    <a16:rowId xmlns:a16="http://schemas.microsoft.com/office/drawing/2014/main" val="3182125126"/>
                  </a:ext>
                </a:extLst>
              </a:tr>
              <a:tr h="904717">
                <a:tc>
                  <a:txBody>
                    <a:bodyPr/>
                    <a:lstStyle/>
                    <a:p>
                      <a:pPr algn="ctr"/>
                      <a:r>
                        <a:rPr lang="fr-CH" sz="1600" dirty="0"/>
                        <a:t>Commune</a:t>
                      </a:r>
                    </a:p>
                  </a:txBody>
                  <a:tcPr anchor="ctr"/>
                </a:tc>
                <a:tc>
                  <a:txBody>
                    <a:bodyPr/>
                    <a:lstStyle/>
                    <a:p>
                      <a:pPr algn="ctr"/>
                      <a:r>
                        <a:rPr lang="fr-CH" sz="1600" dirty="0"/>
                        <a:t>Assemblée communale ou Conseil général</a:t>
                      </a:r>
                    </a:p>
                  </a:txBody>
                  <a:tcPr anchor="ctr"/>
                </a:tc>
                <a:tc>
                  <a:txBody>
                    <a:bodyPr/>
                    <a:lstStyle/>
                    <a:p>
                      <a:pPr algn="ctr"/>
                      <a:r>
                        <a:rPr lang="fr-CH" sz="1600" dirty="0"/>
                        <a:t>Conseil communal</a:t>
                      </a:r>
                    </a:p>
                  </a:txBody>
                  <a:tcPr anchor="ctr"/>
                </a:tc>
                <a:tc>
                  <a:txBody>
                    <a:bodyPr/>
                    <a:lstStyle/>
                    <a:p>
                      <a:pPr algn="ctr"/>
                      <a:r>
                        <a:rPr lang="fr-CH" sz="1600" dirty="0"/>
                        <a:t>-</a:t>
                      </a:r>
                    </a:p>
                  </a:txBody>
                  <a:tcPr anchor="ctr"/>
                </a:tc>
                <a:extLst>
                  <a:ext uri="{0D108BD9-81ED-4DB2-BD59-A6C34878D82A}">
                    <a16:rowId xmlns:a16="http://schemas.microsoft.com/office/drawing/2014/main" val="1235644284"/>
                  </a:ext>
                </a:extLst>
              </a:tr>
            </a:tbl>
          </a:graphicData>
        </a:graphic>
      </p:graphicFrame>
      <p:sp>
        <p:nvSpPr>
          <p:cNvPr id="8" name="ZoneTexte 7">
            <a:extLst>
              <a:ext uri="{FF2B5EF4-FFF2-40B4-BE49-F238E27FC236}">
                <a16:creationId xmlns:a16="http://schemas.microsoft.com/office/drawing/2014/main" id="{69943EE8-3E5D-821D-30CE-28BB6AD1FEAD}"/>
              </a:ext>
            </a:extLst>
          </p:cNvPr>
          <p:cNvSpPr txBox="1"/>
          <p:nvPr/>
        </p:nvSpPr>
        <p:spPr>
          <a:xfrm>
            <a:off x="2286554" y="5975590"/>
            <a:ext cx="2686050" cy="430887"/>
          </a:xfrm>
          <a:prstGeom prst="rect">
            <a:avLst/>
          </a:prstGeom>
          <a:noFill/>
        </p:spPr>
        <p:txBody>
          <a:bodyPr wrap="square" rtlCol="0">
            <a:spAutoFit/>
          </a:bodyPr>
          <a:lstStyle/>
          <a:p>
            <a:r>
              <a:rPr lang="fr-CH" sz="1100" i="1" dirty="0">
                <a:solidFill>
                  <a:srgbClr val="D0445E"/>
                </a:solidFill>
                <a:latin typeface="Manrope"/>
              </a:rPr>
              <a:t>*ainsi que les personnes menant de fait une vie de couple (cf. </a:t>
            </a:r>
            <a:r>
              <a:rPr lang="fr-CH" sz="1100" i="1" dirty="0" err="1">
                <a:solidFill>
                  <a:srgbClr val="D0445E"/>
                </a:solidFill>
                <a:latin typeface="Manrope"/>
              </a:rPr>
              <a:t>nLCo</a:t>
            </a:r>
            <a:r>
              <a:rPr lang="fr-CH" sz="1100" i="1" dirty="0">
                <a:solidFill>
                  <a:srgbClr val="D0445E"/>
                </a:solidFill>
                <a:latin typeface="Manrope"/>
              </a:rPr>
              <a:t>)</a:t>
            </a:r>
          </a:p>
        </p:txBody>
      </p:sp>
      <p:sp>
        <p:nvSpPr>
          <p:cNvPr id="9" name="Ellipse 8">
            <a:extLst>
              <a:ext uri="{FF2B5EF4-FFF2-40B4-BE49-F238E27FC236}">
                <a16:creationId xmlns:a16="http://schemas.microsoft.com/office/drawing/2014/main" id="{5211AD79-9F05-6A2C-1242-C91074064BA2}"/>
              </a:ext>
            </a:extLst>
          </p:cNvPr>
          <p:cNvSpPr/>
          <p:nvPr/>
        </p:nvSpPr>
        <p:spPr>
          <a:xfrm>
            <a:off x="8896350" y="4991100"/>
            <a:ext cx="1390650" cy="9510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0493507"/>
      </p:ext>
    </p:extLst>
  </p:cSld>
  <p:clrMapOvr>
    <a:masterClrMapping/>
  </p:clrMapOvr>
</p:sld>
</file>

<file path=ppt/theme/theme1.xml><?xml version="1.0" encoding="utf-8"?>
<a:theme xmlns:a="http://schemas.openxmlformats.org/drawingml/2006/main" name="Titre de la présentat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a6a09f-93f6-4cf0-8bda-9cbec7cb5d0e">
      <UserInfo>
        <DisplayName>Gagnaux-Morel Danielle</DisplayName>
        <AccountId>6</AccountId>
        <AccountType/>
      </UserInfo>
    </SharedWithUsers>
    <TaxCatchAll xmlns="c3a6a09f-93f6-4cf0-8bda-9cbec7cb5d0e" xsi:nil="true"/>
    <lcf76f155ced4ddcb4097134ff3c332f xmlns="8b4d73ce-a43f-4a6b-b590-2779b08ddbdc">
      <Terms xmlns="http://schemas.microsoft.com/office/infopath/2007/PartnerControls"/>
    </lcf76f155ced4ddcb4097134ff3c332f>
    <_Flow_SignoffStatus xmlns="8b4d73ce-a43f-4a6b-b590-2779b08ddb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23963FBF618641AED86739A3AEAB7E" ma:contentTypeVersion="20" ma:contentTypeDescription="Crée un document." ma:contentTypeScope="" ma:versionID="6196acce77552a6ad792e7fd4c8790b6">
  <xsd:schema xmlns:xsd="http://www.w3.org/2001/XMLSchema" xmlns:xs="http://www.w3.org/2001/XMLSchema" xmlns:p="http://schemas.microsoft.com/office/2006/metadata/properties" xmlns:ns2="8b4d73ce-a43f-4a6b-b590-2779b08ddbdc" xmlns:ns3="c3a6a09f-93f6-4cf0-8bda-9cbec7cb5d0e" targetNamespace="http://schemas.microsoft.com/office/2006/metadata/properties" ma:root="true" ma:fieldsID="56d1fc31095dfd80e1bab03b17e87d17" ns2:_="" ns3:_="">
    <xsd:import namespace="8b4d73ce-a43f-4a6b-b590-2779b08ddbdc"/>
    <xsd:import namespace="c3a6a09f-93f6-4cf0-8bda-9cbec7cb5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d73ce-a43f-4a6b-b590-2779b08ddb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État de validation" ma:internalName="_x00c9_tat_x0020_de_x0020_validation">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a6a09f-93f6-4cf0-8bda-9cbec7cb5d0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3ba06c3-6970-4bed-8693-d4bd14b33e47}" ma:internalName="TaxCatchAll" ma:showField="CatchAllData" ma:web="c3a6a09f-93f6-4cf0-8bda-9cbec7cb5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9CC14-D7A0-48B7-9ED6-B8130AB9C049}">
  <ds:schemaRefs>
    <ds:schemaRef ds:uri="http://schemas.microsoft.com/office/2006/documentManagement/types"/>
    <ds:schemaRef ds:uri="http://purl.org/dc/terms/"/>
    <ds:schemaRef ds:uri="8b4d73ce-a43f-4a6b-b590-2779b08ddbdc"/>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c3a6a09f-93f6-4cf0-8bda-9cbec7cb5d0e"/>
  </ds:schemaRefs>
</ds:datastoreItem>
</file>

<file path=customXml/itemProps2.xml><?xml version="1.0" encoding="utf-8"?>
<ds:datastoreItem xmlns:ds="http://schemas.openxmlformats.org/officeDocument/2006/customXml" ds:itemID="{EA38E079-010A-4E81-98BE-45A1E3A7797D}">
  <ds:schemaRefs>
    <ds:schemaRef ds:uri="http://schemas.microsoft.com/sharepoint/v3/contenttype/forms"/>
  </ds:schemaRefs>
</ds:datastoreItem>
</file>

<file path=customXml/itemProps3.xml><?xml version="1.0" encoding="utf-8"?>
<ds:datastoreItem xmlns:ds="http://schemas.openxmlformats.org/officeDocument/2006/customXml" ds:itemID="{9DB864F9-ADF3-4A38-BC4A-F16835FA8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4d73ce-a43f-4a6b-b590-2779b08ddbdc"/>
    <ds:schemaRef ds:uri="c3a6a09f-93f6-4cf0-8bda-9cbec7cb5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4294</Words>
  <Application>Microsoft Office PowerPoint</Application>
  <PresentationFormat>Grand écran</PresentationFormat>
  <Paragraphs>502</Paragraphs>
  <Slides>41</Slides>
  <Notes>40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Aptos</vt:lpstr>
      <vt:lpstr>Aptos Display</vt:lpstr>
      <vt:lpstr>Arial</vt:lpstr>
      <vt:lpstr>Calibri</vt:lpstr>
      <vt:lpstr>Manrope</vt:lpstr>
      <vt:lpstr>Manrope ExtraBold</vt:lpstr>
      <vt:lpstr>Manrope SemiBold</vt:lpstr>
      <vt:lpstr>Wingdings</vt:lpstr>
      <vt:lpstr>Titre de la présentation</vt:lpstr>
      <vt:lpstr>Présentation PowerPoint</vt:lpstr>
      <vt:lpstr>Programme </vt:lpstr>
      <vt:lpstr>Intervenants </vt:lpstr>
      <vt:lpstr>Programme </vt:lpstr>
      <vt:lpstr>2.  Le cadre légal entourant les activités du Conseil communal  La place de la Commune dans l’ordre juridique suisse</vt:lpstr>
      <vt:lpstr>2.  Le cadre légal entourant les activités du Conseil communal  Autonomie communale: notion, portée et limites</vt:lpstr>
      <vt:lpstr>2.  Le cadre légal entourant les activités du Conseil communal  La place du Conseil communal dans l’organisation communale</vt:lpstr>
      <vt:lpstr>2.  Le cadre légal entourant les activités du Conseil communal  La place du Conseil communal dans l’organisation communale</vt:lpstr>
      <vt:lpstr>2.  Le cadre légal entourant les activités du Conseil communal  La place du Conseil communal dans l’organisation communale</vt:lpstr>
      <vt:lpstr>Programme </vt:lpstr>
      <vt:lpstr>3.  Rôle et mission du Conseil communal  Différents rôles au sein du Conseil communal</vt:lpstr>
      <vt:lpstr>3.  Rôle et mission du Conseil communal  Missions du Conseil communal (diriger et administrer la Commune ; art. 60 LCo)</vt:lpstr>
      <vt:lpstr>3.  Rôle et mission du Conseil communal  Missions du Conseil communal (diriger et administrer la Commune ; art. 60 LCo)</vt:lpstr>
      <vt:lpstr>3.  Rôle et mission du Conseil communal  Rôle stratégique de l’exécutif communal</vt:lpstr>
      <vt:lpstr>3.  Rôle et mission du Conseil communal  Commissions du Conseil communal</vt:lpstr>
      <vt:lpstr>3.  Rôle et mission du Conseil communal  Règlement d’organisation</vt:lpstr>
      <vt:lpstr>Programme </vt:lpstr>
      <vt:lpstr>4.  Les principes régissant l’activité du Conseil communal  Principes de base de la bonne gestion administrative</vt:lpstr>
      <vt:lpstr>4.  Les principes régissant l’activité du Conseil communal  La collégialité</vt:lpstr>
      <vt:lpstr>4.  Les principes régissant l’activité du Conseil communal  Le secret de fonction</vt:lpstr>
      <vt:lpstr>4.  Les principes régissant l’activité du Conseil communal  La récusation</vt:lpstr>
      <vt:lpstr>4.  Les principes régissant l’activité du Conseil communal  La charte du Conseil communal</vt:lpstr>
      <vt:lpstr>Programme </vt:lpstr>
      <vt:lpstr>5.  Les relations entre le Conseil communal et l’administration communale  Rôle d’employeur</vt:lpstr>
      <vt:lpstr>5.  Les relations entre le Conseil communal et l’administration communale  Différents rôles de l’administration communale</vt:lpstr>
      <vt:lpstr>5.  Les relations entre le Conseil communal et l’administration communale  Différents rôles de l’administration communale</vt:lpstr>
      <vt:lpstr>5.  Les relations entre le Conseil communal et l’administration communale  Limites relatives à la répartition des tâches</vt:lpstr>
      <vt:lpstr>5.  Les relations entre le Conseil communal et l’administration communale  Gestion des dossiers et protection des données</vt:lpstr>
      <vt:lpstr>Programme </vt:lpstr>
      <vt:lpstr>6.  Les relations avec les autres communes / la région (le district)  Différentes formes de collaborations intercommunales</vt:lpstr>
      <vt:lpstr>6.  Les relations avec les autres communes / la région (le district)  Conférence régionale (art. 107bis LCo)</vt:lpstr>
      <vt:lpstr>6.  Les relations avec les autres communes / la région (le district)  Ententes communales (art. 108 LCo)</vt:lpstr>
      <vt:lpstr>6.  Les relations avec les autres communes / la région (le district)  Association de Communes (art. 109 ss LCo)</vt:lpstr>
      <vt:lpstr>6.  Les relations avec les autres communes / la région (le district)  Assemblée des délégués (art. 115 ss LCo)</vt:lpstr>
      <vt:lpstr>6.  Les relations avec les autres communes / la région (le district)  Comité de direction d’une association de communes (art. 118 ss LCo)</vt:lpstr>
      <vt:lpstr>Programme </vt:lpstr>
      <vt:lpstr>7.  La surveillance  </vt:lpstr>
      <vt:lpstr>7.  La surveillance  </vt:lpstr>
      <vt:lpstr>Programme </vt:lpstr>
      <vt:lpstr>8. Questions et conclusion</vt:lpstr>
      <vt:lpstr>Présentation PowerPoint</vt:lpstr>
    </vt:vector>
  </TitlesOfParts>
  <Manager>gregory.grin@acf-fgv.ch</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gregory.grin@acf-fgv.ch</dc:creator>
  <cp:lastModifiedBy>Ludivine Besomi Chatagny</cp:lastModifiedBy>
  <cp:revision>30</cp:revision>
  <cp:lastPrinted>2026-05-21T09:51:14Z</cp:lastPrinted>
  <dcterms:created xsi:type="dcterms:W3CDTF">2022-04-26T11:23:59Z</dcterms:created>
  <dcterms:modified xsi:type="dcterms:W3CDTF">2026-05-22T05:48:03Z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0x010100E123963FBF618641AED86739A3AEAB7E</vt:lpwstr>
  </property>
  <property fmtid="{D5CDD505-2E9C-101B-9397-08002B2CF9AE}" pid="3" name="MediaServiceImageTags">
    <vt:lpwstr/>
  </property>
</Properties>
</file>