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notesSlides/notesSlide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62" r:id="rId5"/>
    <p:sldId id="377" r:id="rId6"/>
    <p:sldId id="350" r:id="rId7"/>
    <p:sldId id="351" r:id="rId8"/>
    <p:sldId id="352" r:id="rId9"/>
    <p:sldId id="353" r:id="rId10"/>
    <p:sldId id="354" r:id="rId11"/>
    <p:sldId id="355" r:id="rId12"/>
    <p:sldId id="356" r:id="rId13"/>
    <p:sldId id="357" r:id="rId14"/>
    <p:sldId id="342" r:id="rId15"/>
    <p:sldId id="344" r:id="rId16"/>
    <p:sldId id="358" r:id="rId17"/>
    <p:sldId id="316" r:id="rId18"/>
    <p:sldId id="369" r:id="rId19"/>
    <p:sldId id="360" r:id="rId20"/>
    <p:sldId id="361" r:id="rId21"/>
    <p:sldId id="362" r:id="rId22"/>
    <p:sldId id="366" r:id="rId23"/>
    <p:sldId id="364" r:id="rId24"/>
    <p:sldId id="365" r:id="rId25"/>
    <p:sldId id="363" r:id="rId26"/>
    <p:sldId id="367" r:id="rId27"/>
    <p:sldId id="368" r:id="rId28"/>
    <p:sldId id="371" r:id="rId29"/>
    <p:sldId id="370" r:id="rId30"/>
    <p:sldId id="372" r:id="rId31"/>
    <p:sldId id="373" r:id="rId32"/>
    <p:sldId id="374" r:id="rId33"/>
    <p:sldId id="376" r:id="rId34"/>
    <p:sldId id="375" r:id="rId35"/>
    <p:sldId id="341" r:id="rId36"/>
  </p:sldIdLst>
  <p:sldSz cx="9144000" cy="6858000" type="screen4x3"/>
  <p:notesSz cx="6858000" cy="9144000"/>
  <p:custDataLst>
    <p:tags r:id="rId39"/>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521415D9-36F7-43E2-AB2F-B90AF26B5E84}">
      <p14:sectionLst xmlns:p14="http://schemas.microsoft.com/office/powerpoint/2010/main">
        <p14:section name="Section par défaut" id="{666509A8-9EC2-4FDA-B56E-D122150EE19D}">
          <p14:sldIdLst>
            <p14:sldId id="262"/>
            <p14:sldId id="377"/>
            <p14:sldId id="350"/>
            <p14:sldId id="351"/>
            <p14:sldId id="352"/>
            <p14:sldId id="353"/>
            <p14:sldId id="354"/>
            <p14:sldId id="355"/>
            <p14:sldId id="356"/>
            <p14:sldId id="357"/>
            <p14:sldId id="342"/>
            <p14:sldId id="344"/>
            <p14:sldId id="358"/>
            <p14:sldId id="316"/>
            <p14:sldId id="369"/>
            <p14:sldId id="360"/>
            <p14:sldId id="361"/>
            <p14:sldId id="362"/>
            <p14:sldId id="366"/>
            <p14:sldId id="364"/>
            <p14:sldId id="365"/>
            <p14:sldId id="363"/>
            <p14:sldId id="367"/>
            <p14:sldId id="368"/>
            <p14:sldId id="371"/>
            <p14:sldId id="370"/>
            <p14:sldId id="372"/>
            <p14:sldId id="373"/>
            <p14:sldId id="374"/>
            <p14:sldId id="376"/>
            <p14:sldId id="375"/>
            <p14:sldId id="341"/>
          </p14:sldIdLst>
        </p14:section>
      </p14:sectionLst>
    </p:ext>
    <p:ext uri="{EFAFB233-063F-42B5-8137-9DF3F51BA10A}">
      <p15:sldGuideLst xmlns:p15="http://schemas.microsoft.com/office/powerpoint/2012/main">
        <p15:guide id="1" orient="horz" pos="193">
          <p15:clr>
            <a:srgbClr val="A4A3A4"/>
          </p15:clr>
        </p15:guide>
        <p15:guide id="2" orient="horz" pos="4110">
          <p15:clr>
            <a:srgbClr val="A4A3A4"/>
          </p15:clr>
        </p15:guide>
        <p15:guide id="3" orient="horz" pos="442">
          <p15:clr>
            <a:srgbClr val="A4A3A4"/>
          </p15:clr>
        </p15:guide>
        <p15:guide id="4" orient="horz" pos="1028">
          <p15:clr>
            <a:srgbClr val="A4A3A4"/>
          </p15:clr>
        </p15:guide>
        <p15:guide id="5" orient="horz" pos="3793">
          <p15:clr>
            <a:srgbClr val="A4A3A4"/>
          </p15:clr>
        </p15:guide>
        <p15:guide id="6" pos="5489">
          <p15:clr>
            <a:srgbClr val="A4A3A4"/>
          </p15:clr>
        </p15:guide>
        <p15:guide id="7"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F1C1CC"/>
    <a:srgbClr val="FF9999"/>
    <a:srgbClr val="333333"/>
    <a:srgbClr val="00A0DB"/>
    <a:srgbClr val="BFDBFD"/>
    <a:srgbClr val="AED1FC"/>
    <a:srgbClr val="A3CBFB"/>
    <a:srgbClr val="0A74F4"/>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8C447-5CA4-4D87-AD48-58235262CB71}" v="11" dt="2026-05-13T11:53:12.9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3" autoAdjust="0"/>
    <p:restoredTop sz="81961" autoAdjust="0"/>
  </p:normalViewPr>
  <p:slideViewPr>
    <p:cSldViewPr snapToObjects="1" showGuides="1">
      <p:cViewPr varScale="1">
        <p:scale>
          <a:sx n="90" d="100"/>
          <a:sy n="90" d="100"/>
        </p:scale>
        <p:origin x="2610" y="96"/>
      </p:cViewPr>
      <p:guideLst>
        <p:guide orient="horz" pos="193"/>
        <p:guide orient="horz" pos="4110"/>
        <p:guide orient="horz" pos="442"/>
        <p:guide orient="horz" pos="1028"/>
        <p:guide orient="horz" pos="3793"/>
        <p:guide pos="5489"/>
        <p:guide pos="295"/>
      </p:guideLst>
    </p:cSldViewPr>
  </p:slideViewPr>
  <p:notesTextViewPr>
    <p:cViewPr>
      <p:scale>
        <a:sx n="100" d="100"/>
        <a:sy n="100" d="100"/>
      </p:scale>
      <p:origin x="0" y="0"/>
    </p:cViewPr>
  </p:notesTextViewPr>
  <p:sorterViewPr>
    <p:cViewPr>
      <p:scale>
        <a:sx n="100" d="100"/>
        <a:sy n="100" d="100"/>
      </p:scale>
      <p:origin x="0" y="18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égoire Yerly" userId="d7f2aab2-8739-4e79-a464-c1673ba7a264" providerId="ADAL" clId="{5DE927EE-379E-455A-A234-A43AB1F208A5}"/>
    <pc:docChg chg="modSld">
      <pc:chgData name="Grégoire Yerly" userId="d7f2aab2-8739-4e79-a464-c1673ba7a264" providerId="ADAL" clId="{5DE927EE-379E-455A-A234-A43AB1F208A5}" dt="2026-05-13T11:53:18.892" v="20" actId="1076"/>
      <pc:docMkLst>
        <pc:docMk/>
      </pc:docMkLst>
      <pc:sldChg chg="addSp delSp modSp mod">
        <pc:chgData name="Grégoire Yerly" userId="d7f2aab2-8739-4e79-a464-c1673ba7a264" providerId="ADAL" clId="{5DE927EE-379E-455A-A234-A43AB1F208A5}" dt="2026-05-13T11:53:18.892" v="20" actId="1076"/>
        <pc:sldMkLst>
          <pc:docMk/>
          <pc:sldMk cId="1735754222" sldId="341"/>
        </pc:sldMkLst>
        <pc:spChg chg="mod">
          <ac:chgData name="Grégoire Yerly" userId="d7f2aab2-8739-4e79-a464-c1673ba7a264" providerId="ADAL" clId="{5DE927EE-379E-455A-A234-A43AB1F208A5}" dt="2026-05-13T11:52:18.594" v="15" actId="1076"/>
          <ac:spMkLst>
            <pc:docMk/>
            <pc:sldMk cId="1735754222" sldId="341"/>
            <ac:spMk id="3" creationId="{B5310430-13A5-3506-70A2-FF5338B90DD8}"/>
          </ac:spMkLst>
        </pc:spChg>
        <pc:spChg chg="add mod">
          <ac:chgData name="Grégoire Yerly" userId="d7f2aab2-8739-4e79-a464-c1673ba7a264" providerId="ADAL" clId="{5DE927EE-379E-455A-A234-A43AB1F208A5}" dt="2026-05-13T11:53:18.892" v="20" actId="1076"/>
          <ac:spMkLst>
            <pc:docMk/>
            <pc:sldMk cId="1735754222" sldId="341"/>
            <ac:spMk id="5" creationId="{57D57547-B34A-DA86-BF7C-837C7266111C}"/>
          </ac:spMkLst>
        </pc:spChg>
        <pc:picChg chg="add del mod">
          <ac:chgData name="Grégoire Yerly" userId="d7f2aab2-8739-4e79-a464-c1673ba7a264" providerId="ADAL" clId="{5DE927EE-379E-455A-A234-A43AB1F208A5}" dt="2026-05-13T11:52:04.678" v="11" actId="478"/>
          <ac:picMkLst>
            <pc:docMk/>
            <pc:sldMk cId="1735754222" sldId="341"/>
            <ac:picMk id="6" creationId="{FD9FF193-4B83-7C1C-E9EB-6B60FBCB6777}"/>
          </ac:picMkLst>
        </pc:picChg>
        <pc:picChg chg="add mod">
          <ac:chgData name="Grégoire Yerly" userId="d7f2aab2-8739-4e79-a464-c1673ba7a264" providerId="ADAL" clId="{5DE927EE-379E-455A-A234-A43AB1F208A5}" dt="2026-05-13T11:53:12.915" v="19" actId="1076"/>
          <ac:picMkLst>
            <pc:docMk/>
            <pc:sldMk cId="1735754222" sldId="341"/>
            <ac:picMk id="7" creationId="{206FBFD4-7DFC-F817-A972-4493D8F6F43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F23C4-703B-4147-8498-2B8C724A5D80}" type="doc">
      <dgm:prSet loTypeId="urn:microsoft.com/office/officeart/2008/layout/RadialCluster" loCatId="cycle" qsTypeId="urn:microsoft.com/office/officeart/2005/8/quickstyle/3d2" qsCatId="3D" csTypeId="urn:microsoft.com/office/officeart/2005/8/colors/accent2_2" csCatId="accent2" phldr="1"/>
      <dgm:spPr/>
      <dgm:t>
        <a:bodyPr/>
        <a:lstStyle/>
        <a:p>
          <a:endParaRPr lang="fr-CH"/>
        </a:p>
      </dgm:t>
    </dgm:pt>
    <dgm:pt modelId="{DD724BFA-4F0F-47F7-99F4-60311A848A50}">
      <dgm:prSet phldrT="[Texte]" phldr="0" custT="1"/>
      <dgm:spPr/>
      <dgm:t>
        <a:bodyPr/>
        <a:lstStyle/>
        <a:p>
          <a:r>
            <a:rPr lang="de-CH" sz="2400" b="1" dirty="0">
              <a:solidFill>
                <a:schemeClr val="tx1"/>
              </a:solidFill>
            </a:rPr>
            <a:t>Generalrat</a:t>
          </a:r>
          <a:endParaRPr lang="fr-CH" sz="1600" b="1" dirty="0">
            <a:solidFill>
              <a:schemeClr val="tx1"/>
            </a:solidFill>
          </a:endParaRPr>
        </a:p>
      </dgm:t>
    </dgm:pt>
    <dgm:pt modelId="{14D6A4F8-FBB8-4A7C-9E4A-B793F926ED7F}" type="parTrans" cxnId="{2CED9943-2FD0-4CB6-816A-2AF34DB4CD3D}">
      <dgm:prSet/>
      <dgm:spPr/>
      <dgm:t>
        <a:bodyPr/>
        <a:lstStyle/>
        <a:p>
          <a:endParaRPr lang="fr-CH"/>
        </a:p>
      </dgm:t>
    </dgm:pt>
    <dgm:pt modelId="{AC19AF30-5B0F-4BF8-84E7-AC9F4080D3A0}" type="sibTrans" cxnId="{2CED9943-2FD0-4CB6-816A-2AF34DB4CD3D}">
      <dgm:prSet/>
      <dgm:spPr/>
      <dgm:t>
        <a:bodyPr/>
        <a:lstStyle/>
        <a:p>
          <a:endParaRPr lang="fr-CH"/>
        </a:p>
      </dgm:t>
    </dgm:pt>
    <dgm:pt modelId="{A8664F46-6EAC-46D2-B9F5-8354F9607FBB}">
      <dgm:prSet phldrT="[Texte]" phldr="0" custT="1"/>
      <dgm:spPr/>
      <dgm:t>
        <a:bodyPr/>
        <a:lstStyle/>
        <a:p>
          <a:r>
            <a:rPr lang="de-CH" sz="1800" b="1" dirty="0">
              <a:solidFill>
                <a:schemeClr val="tx1"/>
              </a:solidFill>
            </a:rPr>
            <a:t>Vorsitz</a:t>
          </a:r>
          <a:r>
            <a:rPr lang="de-CH" sz="1800" dirty="0">
              <a:solidFill>
                <a:schemeClr val="tx1"/>
              </a:solidFill>
            </a:rPr>
            <a:t> (Präsident und Vizepräsident)</a:t>
          </a:r>
          <a:endParaRPr lang="fr-CH" sz="1800" dirty="0">
            <a:solidFill>
              <a:schemeClr val="tx1"/>
            </a:solidFill>
          </a:endParaRPr>
        </a:p>
      </dgm:t>
    </dgm:pt>
    <dgm:pt modelId="{86BA1399-F464-4B4F-8663-896063E32154}" type="parTrans" cxnId="{BCF62DB0-8CCB-4BEF-B09E-2BFF47C4B37A}">
      <dgm:prSet/>
      <dgm:spPr/>
      <dgm:t>
        <a:bodyPr/>
        <a:lstStyle/>
        <a:p>
          <a:endParaRPr lang="fr-CH"/>
        </a:p>
      </dgm:t>
    </dgm:pt>
    <dgm:pt modelId="{AD2EDCA9-2E26-4A97-9C27-43A3D8B8EF49}" type="sibTrans" cxnId="{BCF62DB0-8CCB-4BEF-B09E-2BFF47C4B37A}">
      <dgm:prSet/>
      <dgm:spPr/>
      <dgm:t>
        <a:bodyPr/>
        <a:lstStyle/>
        <a:p>
          <a:endParaRPr lang="fr-CH"/>
        </a:p>
      </dgm:t>
    </dgm:pt>
    <dgm:pt modelId="{723C6BDB-E233-466D-B0E2-8891CF7C7886}">
      <dgm:prSet phldrT="[Texte]" phldr="0" custT="1"/>
      <dgm:spPr/>
      <dgm:t>
        <a:bodyPr/>
        <a:lstStyle/>
        <a:p>
          <a:r>
            <a:rPr lang="de-CH" sz="1800" b="1" dirty="0">
              <a:solidFill>
                <a:schemeClr val="tx1"/>
              </a:solidFill>
            </a:rPr>
            <a:t>Stimmenzähler</a:t>
          </a:r>
          <a:endParaRPr lang="fr-CH" sz="1800" b="1" dirty="0">
            <a:solidFill>
              <a:schemeClr val="tx1"/>
            </a:solidFill>
          </a:endParaRPr>
        </a:p>
      </dgm:t>
    </dgm:pt>
    <dgm:pt modelId="{DF40DC59-4237-42E6-8E0A-652435C66639}" type="parTrans" cxnId="{8E552149-38B6-43D2-BBB0-B597FAB4FC73}">
      <dgm:prSet/>
      <dgm:spPr/>
      <dgm:t>
        <a:bodyPr/>
        <a:lstStyle/>
        <a:p>
          <a:endParaRPr lang="fr-CH"/>
        </a:p>
      </dgm:t>
    </dgm:pt>
    <dgm:pt modelId="{7E14E46E-1A92-4C95-9F42-937DC034B498}" type="sibTrans" cxnId="{8E552149-38B6-43D2-BBB0-B597FAB4FC73}">
      <dgm:prSet/>
      <dgm:spPr/>
      <dgm:t>
        <a:bodyPr/>
        <a:lstStyle/>
        <a:p>
          <a:endParaRPr lang="fr-CH"/>
        </a:p>
      </dgm:t>
    </dgm:pt>
    <dgm:pt modelId="{0237981C-D85D-4B73-913D-2C6B45D75319}">
      <dgm:prSet phldrT="[Texte]" phldr="0" custT="1"/>
      <dgm:spPr/>
      <dgm:t>
        <a:bodyPr/>
        <a:lstStyle/>
        <a:p>
          <a:r>
            <a:rPr lang="de-CH" sz="1800" b="1" dirty="0">
              <a:solidFill>
                <a:schemeClr val="tx1"/>
              </a:solidFill>
            </a:rPr>
            <a:t>Büro</a:t>
          </a:r>
          <a:endParaRPr lang="fr-CH" sz="2300" b="1" dirty="0">
            <a:solidFill>
              <a:schemeClr val="tx1"/>
            </a:solidFill>
          </a:endParaRPr>
        </a:p>
      </dgm:t>
    </dgm:pt>
    <dgm:pt modelId="{11F83AB5-047B-4B6B-9834-F89D42D8A7E6}" type="parTrans" cxnId="{8EB8720E-E64C-4DFB-BCE3-8624B548D279}">
      <dgm:prSet/>
      <dgm:spPr/>
      <dgm:t>
        <a:bodyPr/>
        <a:lstStyle/>
        <a:p>
          <a:endParaRPr lang="fr-CH"/>
        </a:p>
      </dgm:t>
    </dgm:pt>
    <dgm:pt modelId="{5E3E1A64-D258-46E4-9AAB-55090646A41C}" type="sibTrans" cxnId="{8EB8720E-E64C-4DFB-BCE3-8624B548D279}">
      <dgm:prSet/>
      <dgm:spPr/>
      <dgm:t>
        <a:bodyPr/>
        <a:lstStyle/>
        <a:p>
          <a:endParaRPr lang="fr-CH"/>
        </a:p>
      </dgm:t>
    </dgm:pt>
    <dgm:pt modelId="{F157295D-86DF-49E3-AB03-F4CC7EDB9567}">
      <dgm:prSet phldrT="[Texte]" phldr="0" custT="1"/>
      <dgm:spPr/>
      <dgm:t>
        <a:bodyPr/>
        <a:lstStyle/>
        <a:p>
          <a:r>
            <a:rPr lang="de-CH" sz="1800" b="1" dirty="0">
              <a:solidFill>
                <a:schemeClr val="tx1"/>
              </a:solidFill>
            </a:rPr>
            <a:t>Kommissionen</a:t>
          </a:r>
          <a:endParaRPr lang="fr-CH" sz="1800" b="1" dirty="0">
            <a:solidFill>
              <a:schemeClr val="tx1"/>
            </a:solidFill>
          </a:endParaRPr>
        </a:p>
      </dgm:t>
    </dgm:pt>
    <dgm:pt modelId="{DF80BF2E-3093-4B73-B2D7-60F14D971CA6}" type="parTrans" cxnId="{B4A37C02-95BB-40F9-B398-6AD30B696C14}">
      <dgm:prSet/>
      <dgm:spPr/>
      <dgm:t>
        <a:bodyPr/>
        <a:lstStyle/>
        <a:p>
          <a:endParaRPr lang="fr-CH"/>
        </a:p>
      </dgm:t>
    </dgm:pt>
    <dgm:pt modelId="{E0475609-00AE-40DD-8030-AF1FE8526DF1}" type="sibTrans" cxnId="{B4A37C02-95BB-40F9-B398-6AD30B696C14}">
      <dgm:prSet/>
      <dgm:spPr/>
      <dgm:t>
        <a:bodyPr/>
        <a:lstStyle/>
        <a:p>
          <a:endParaRPr lang="fr-CH"/>
        </a:p>
      </dgm:t>
    </dgm:pt>
    <dgm:pt modelId="{51B98CE4-7101-45BA-8600-CBB9295E0FF1}">
      <dgm:prSet phldrT="[Texte]" phldr="0" custT="1"/>
      <dgm:spPr/>
      <dgm:t>
        <a:bodyPr/>
        <a:lstStyle/>
        <a:p>
          <a:r>
            <a:rPr lang="de-CH" sz="1800" b="1" dirty="0" err="1">
              <a:solidFill>
                <a:schemeClr val="tx1"/>
              </a:solidFill>
            </a:rPr>
            <a:t>Sektretariat</a:t>
          </a:r>
          <a:endParaRPr lang="fr-CH" sz="2100" b="1" dirty="0">
            <a:solidFill>
              <a:schemeClr val="tx1"/>
            </a:solidFill>
          </a:endParaRPr>
        </a:p>
      </dgm:t>
    </dgm:pt>
    <dgm:pt modelId="{6398FA3B-8709-48DC-8EF8-A5DDB46D087A}" type="parTrans" cxnId="{D6E3A74C-6B68-4BA4-8027-70926EE1AEEA}">
      <dgm:prSet/>
      <dgm:spPr/>
      <dgm:t>
        <a:bodyPr/>
        <a:lstStyle/>
        <a:p>
          <a:endParaRPr lang="fr-CH"/>
        </a:p>
      </dgm:t>
    </dgm:pt>
    <dgm:pt modelId="{EE3B8AA1-9999-4214-A6B5-2679DC3883DF}" type="sibTrans" cxnId="{D6E3A74C-6B68-4BA4-8027-70926EE1AEEA}">
      <dgm:prSet/>
      <dgm:spPr/>
      <dgm:t>
        <a:bodyPr/>
        <a:lstStyle/>
        <a:p>
          <a:endParaRPr lang="fr-CH"/>
        </a:p>
      </dgm:t>
    </dgm:pt>
    <dgm:pt modelId="{A6E7BEC5-141F-47D2-A3C4-7E4DCFE45A88}" type="pres">
      <dgm:prSet presAssocID="{219F23C4-703B-4147-8498-2B8C724A5D80}" presName="Name0" presStyleCnt="0">
        <dgm:presLayoutVars>
          <dgm:chMax val="1"/>
          <dgm:chPref val="1"/>
          <dgm:dir/>
          <dgm:animOne val="branch"/>
          <dgm:animLvl val="lvl"/>
        </dgm:presLayoutVars>
      </dgm:prSet>
      <dgm:spPr/>
    </dgm:pt>
    <dgm:pt modelId="{3FDAB5B2-81B7-4AA8-87F3-A07D9AC05B9C}" type="pres">
      <dgm:prSet presAssocID="{DD724BFA-4F0F-47F7-99F4-60311A848A50}" presName="singleCycle" presStyleCnt="0"/>
      <dgm:spPr/>
    </dgm:pt>
    <dgm:pt modelId="{A7D3C39F-8A15-42C2-A418-894A7ACE52FC}" type="pres">
      <dgm:prSet presAssocID="{DD724BFA-4F0F-47F7-99F4-60311A848A50}" presName="singleCenter" presStyleLbl="node1" presStyleIdx="0" presStyleCnt="6" custScaleX="153807" custScaleY="130885" custLinFactNeighborX="169" custLinFactNeighborY="-6624">
        <dgm:presLayoutVars>
          <dgm:chMax val="7"/>
          <dgm:chPref val="7"/>
        </dgm:presLayoutVars>
      </dgm:prSet>
      <dgm:spPr/>
    </dgm:pt>
    <dgm:pt modelId="{42AF6221-8202-4CFC-A365-F426FDC5C855}" type="pres">
      <dgm:prSet presAssocID="{86BA1399-F464-4B4F-8663-896063E32154}" presName="Name56" presStyleLbl="parChTrans1D2" presStyleIdx="0" presStyleCnt="5"/>
      <dgm:spPr/>
    </dgm:pt>
    <dgm:pt modelId="{75522273-8689-4C25-9A74-227EF0E0688C}" type="pres">
      <dgm:prSet presAssocID="{A8664F46-6EAC-46D2-B9F5-8354F9607FBB}" presName="text0" presStyleLbl="node1" presStyleIdx="1" presStyleCnt="6" custScaleX="229195" custScaleY="114406">
        <dgm:presLayoutVars>
          <dgm:bulletEnabled val="1"/>
        </dgm:presLayoutVars>
      </dgm:prSet>
      <dgm:spPr/>
    </dgm:pt>
    <dgm:pt modelId="{8ECD72CA-851F-4FBD-8573-B9774949C506}" type="pres">
      <dgm:prSet presAssocID="{DF40DC59-4237-42E6-8E0A-652435C66639}" presName="Name56" presStyleLbl="parChTrans1D2" presStyleIdx="1" presStyleCnt="5"/>
      <dgm:spPr/>
    </dgm:pt>
    <dgm:pt modelId="{D0E35755-B085-410B-8175-A9AD21A3D928}" type="pres">
      <dgm:prSet presAssocID="{723C6BDB-E233-466D-B0E2-8891CF7C7886}" presName="text0" presStyleLbl="node1" presStyleIdx="2" presStyleCnt="6" custScaleX="261281" custScaleY="104360" custRadScaleRad="142596" custRadScaleInc="127380">
        <dgm:presLayoutVars>
          <dgm:bulletEnabled val="1"/>
        </dgm:presLayoutVars>
      </dgm:prSet>
      <dgm:spPr/>
    </dgm:pt>
    <dgm:pt modelId="{ECFC1501-EEB5-4A71-8708-1A989DDC19BB}" type="pres">
      <dgm:prSet presAssocID="{11F83AB5-047B-4B6B-9834-F89D42D8A7E6}" presName="Name56" presStyleLbl="parChTrans1D2" presStyleIdx="2" presStyleCnt="5"/>
      <dgm:spPr/>
    </dgm:pt>
    <dgm:pt modelId="{4C0CE5FD-D11B-4D50-8CE6-159291C1146C}" type="pres">
      <dgm:prSet presAssocID="{0237981C-D85D-4B73-913D-2C6B45D75319}" presName="text0" presStyleLbl="node1" presStyleIdx="3" presStyleCnt="6" custScaleX="164453" custRadScaleRad="176586" custRadScaleInc="-185733">
        <dgm:presLayoutVars>
          <dgm:bulletEnabled val="1"/>
        </dgm:presLayoutVars>
      </dgm:prSet>
      <dgm:spPr/>
    </dgm:pt>
    <dgm:pt modelId="{3446B622-BDC4-4D9C-B7D2-6ED0BEA15FC8}" type="pres">
      <dgm:prSet presAssocID="{6398FA3B-8709-48DC-8EF8-A5DDB46D087A}" presName="Name56" presStyleLbl="parChTrans1D2" presStyleIdx="3" presStyleCnt="5"/>
      <dgm:spPr/>
    </dgm:pt>
    <dgm:pt modelId="{DC0B7D3D-CAB3-47D8-8247-F33E9A834DB6}" type="pres">
      <dgm:prSet presAssocID="{51B98CE4-7101-45BA-8600-CBB9295E0FF1}" presName="text0" presStyleLbl="node1" presStyleIdx="4" presStyleCnt="6" custScaleX="214597" custRadScaleRad="166540" custRadScaleInc="186728">
        <dgm:presLayoutVars>
          <dgm:bulletEnabled val="1"/>
        </dgm:presLayoutVars>
      </dgm:prSet>
      <dgm:spPr/>
    </dgm:pt>
    <dgm:pt modelId="{66C480DD-1F24-4930-8728-66E60900A4B0}" type="pres">
      <dgm:prSet presAssocID="{DF80BF2E-3093-4B73-B2D7-60F14D971CA6}" presName="Name56" presStyleLbl="parChTrans1D2" presStyleIdx="4" presStyleCnt="5"/>
      <dgm:spPr/>
    </dgm:pt>
    <dgm:pt modelId="{BB20468A-2E8A-4451-8CC2-79D469B7D973}" type="pres">
      <dgm:prSet presAssocID="{F157295D-86DF-49E3-AB03-F4CC7EDB9567}" presName="text0" presStyleLbl="node1" presStyleIdx="5" presStyleCnt="6" custScaleX="240967" custRadScaleRad="139590" custRadScaleInc="-127845">
        <dgm:presLayoutVars>
          <dgm:bulletEnabled val="1"/>
        </dgm:presLayoutVars>
      </dgm:prSet>
      <dgm:spPr/>
    </dgm:pt>
  </dgm:ptLst>
  <dgm:cxnLst>
    <dgm:cxn modelId="{E613AA01-F5D7-4C3A-BE8E-1BF5E4E51699}" type="presOf" srcId="{51B98CE4-7101-45BA-8600-CBB9295E0FF1}" destId="{DC0B7D3D-CAB3-47D8-8247-F33E9A834DB6}" srcOrd="0" destOrd="0" presId="urn:microsoft.com/office/officeart/2008/layout/RadialCluster"/>
    <dgm:cxn modelId="{B4A37C02-95BB-40F9-B398-6AD30B696C14}" srcId="{DD724BFA-4F0F-47F7-99F4-60311A848A50}" destId="{F157295D-86DF-49E3-AB03-F4CC7EDB9567}" srcOrd="4" destOrd="0" parTransId="{DF80BF2E-3093-4B73-B2D7-60F14D971CA6}" sibTransId="{E0475609-00AE-40DD-8030-AF1FE8526DF1}"/>
    <dgm:cxn modelId="{8EB8720E-E64C-4DFB-BCE3-8624B548D279}" srcId="{DD724BFA-4F0F-47F7-99F4-60311A848A50}" destId="{0237981C-D85D-4B73-913D-2C6B45D75319}" srcOrd="2" destOrd="0" parTransId="{11F83AB5-047B-4B6B-9834-F89D42D8A7E6}" sibTransId="{5E3E1A64-D258-46E4-9AAB-55090646A41C}"/>
    <dgm:cxn modelId="{F81A1D1B-DFF4-4320-B736-88AE23E00A32}" type="presOf" srcId="{86BA1399-F464-4B4F-8663-896063E32154}" destId="{42AF6221-8202-4CFC-A365-F426FDC5C855}" srcOrd="0" destOrd="0" presId="urn:microsoft.com/office/officeart/2008/layout/RadialCluster"/>
    <dgm:cxn modelId="{2CED9943-2FD0-4CB6-816A-2AF34DB4CD3D}" srcId="{219F23C4-703B-4147-8498-2B8C724A5D80}" destId="{DD724BFA-4F0F-47F7-99F4-60311A848A50}" srcOrd="0" destOrd="0" parTransId="{14D6A4F8-FBB8-4A7C-9E4A-B793F926ED7F}" sibTransId="{AC19AF30-5B0F-4BF8-84E7-AC9F4080D3A0}"/>
    <dgm:cxn modelId="{8E552149-38B6-43D2-BBB0-B597FAB4FC73}" srcId="{DD724BFA-4F0F-47F7-99F4-60311A848A50}" destId="{723C6BDB-E233-466D-B0E2-8891CF7C7886}" srcOrd="1" destOrd="0" parTransId="{DF40DC59-4237-42E6-8E0A-652435C66639}" sibTransId="{7E14E46E-1A92-4C95-9F42-937DC034B498}"/>
    <dgm:cxn modelId="{D6E3A74C-6B68-4BA4-8027-70926EE1AEEA}" srcId="{DD724BFA-4F0F-47F7-99F4-60311A848A50}" destId="{51B98CE4-7101-45BA-8600-CBB9295E0FF1}" srcOrd="3" destOrd="0" parTransId="{6398FA3B-8709-48DC-8EF8-A5DDB46D087A}" sibTransId="{EE3B8AA1-9999-4214-A6B5-2679DC3883DF}"/>
    <dgm:cxn modelId="{93596379-8C77-4B47-BD70-D5D4056FBA88}" type="presOf" srcId="{723C6BDB-E233-466D-B0E2-8891CF7C7886}" destId="{D0E35755-B085-410B-8175-A9AD21A3D928}" srcOrd="0" destOrd="0" presId="urn:microsoft.com/office/officeart/2008/layout/RadialCluster"/>
    <dgm:cxn modelId="{CAD04959-45FD-458D-84E8-B177001F39B0}" type="presOf" srcId="{219F23C4-703B-4147-8498-2B8C724A5D80}" destId="{A6E7BEC5-141F-47D2-A3C4-7E4DCFE45A88}" srcOrd="0" destOrd="0" presId="urn:microsoft.com/office/officeart/2008/layout/RadialCluster"/>
    <dgm:cxn modelId="{6242D581-9A3B-4668-BE50-F17DCB8EB3BD}" type="presOf" srcId="{DF40DC59-4237-42E6-8E0A-652435C66639}" destId="{8ECD72CA-851F-4FBD-8573-B9774949C506}" srcOrd="0" destOrd="0" presId="urn:microsoft.com/office/officeart/2008/layout/RadialCluster"/>
    <dgm:cxn modelId="{77379884-C196-4274-AC18-EE3D1E075B02}" type="presOf" srcId="{F157295D-86DF-49E3-AB03-F4CC7EDB9567}" destId="{BB20468A-2E8A-4451-8CC2-79D469B7D973}" srcOrd="0" destOrd="0" presId="urn:microsoft.com/office/officeart/2008/layout/RadialCluster"/>
    <dgm:cxn modelId="{2C993F8F-5D11-4302-A327-54E9053DCD4D}" type="presOf" srcId="{11F83AB5-047B-4B6B-9834-F89D42D8A7E6}" destId="{ECFC1501-EEB5-4A71-8708-1A989DDC19BB}" srcOrd="0" destOrd="0" presId="urn:microsoft.com/office/officeart/2008/layout/RadialCluster"/>
    <dgm:cxn modelId="{DFC7B89A-A179-4673-80CD-5CE122848B9A}" type="presOf" srcId="{DD724BFA-4F0F-47F7-99F4-60311A848A50}" destId="{A7D3C39F-8A15-42C2-A418-894A7ACE52FC}" srcOrd="0" destOrd="0" presId="urn:microsoft.com/office/officeart/2008/layout/RadialCluster"/>
    <dgm:cxn modelId="{D4A55FA4-0147-44A2-8DF1-EAD75E2F79C5}" type="presOf" srcId="{DF80BF2E-3093-4B73-B2D7-60F14D971CA6}" destId="{66C480DD-1F24-4930-8728-66E60900A4B0}" srcOrd="0" destOrd="0" presId="urn:microsoft.com/office/officeart/2008/layout/RadialCluster"/>
    <dgm:cxn modelId="{54112BAD-D18C-46BC-A77E-D9D30A7BF377}" type="presOf" srcId="{0237981C-D85D-4B73-913D-2C6B45D75319}" destId="{4C0CE5FD-D11B-4D50-8CE6-159291C1146C}" srcOrd="0" destOrd="0" presId="urn:microsoft.com/office/officeart/2008/layout/RadialCluster"/>
    <dgm:cxn modelId="{BCF62DB0-8CCB-4BEF-B09E-2BFF47C4B37A}" srcId="{DD724BFA-4F0F-47F7-99F4-60311A848A50}" destId="{A8664F46-6EAC-46D2-B9F5-8354F9607FBB}" srcOrd="0" destOrd="0" parTransId="{86BA1399-F464-4B4F-8663-896063E32154}" sibTransId="{AD2EDCA9-2E26-4A97-9C27-43A3D8B8EF49}"/>
    <dgm:cxn modelId="{23FDD7D3-1D40-4092-8C1F-883D7434809F}" type="presOf" srcId="{A8664F46-6EAC-46D2-B9F5-8354F9607FBB}" destId="{75522273-8689-4C25-9A74-227EF0E0688C}" srcOrd="0" destOrd="0" presId="urn:microsoft.com/office/officeart/2008/layout/RadialCluster"/>
    <dgm:cxn modelId="{FC2BF1D7-C7ED-4D52-BCDF-C2379948E439}" type="presOf" srcId="{6398FA3B-8709-48DC-8EF8-A5DDB46D087A}" destId="{3446B622-BDC4-4D9C-B7D2-6ED0BEA15FC8}" srcOrd="0" destOrd="0" presId="urn:microsoft.com/office/officeart/2008/layout/RadialCluster"/>
    <dgm:cxn modelId="{D2C03C87-52AF-4144-89B3-DD1CC2686730}" type="presParOf" srcId="{A6E7BEC5-141F-47D2-A3C4-7E4DCFE45A88}" destId="{3FDAB5B2-81B7-4AA8-87F3-A07D9AC05B9C}" srcOrd="0" destOrd="0" presId="urn:microsoft.com/office/officeart/2008/layout/RadialCluster"/>
    <dgm:cxn modelId="{04B2B68D-DC41-4137-BA7E-8525E86F2345}" type="presParOf" srcId="{3FDAB5B2-81B7-4AA8-87F3-A07D9AC05B9C}" destId="{A7D3C39F-8A15-42C2-A418-894A7ACE52FC}" srcOrd="0" destOrd="0" presId="urn:microsoft.com/office/officeart/2008/layout/RadialCluster"/>
    <dgm:cxn modelId="{2228CD70-2E4A-445B-9D05-E829A644420A}" type="presParOf" srcId="{3FDAB5B2-81B7-4AA8-87F3-A07D9AC05B9C}" destId="{42AF6221-8202-4CFC-A365-F426FDC5C855}" srcOrd="1" destOrd="0" presId="urn:microsoft.com/office/officeart/2008/layout/RadialCluster"/>
    <dgm:cxn modelId="{29C2C36E-FE8B-45CB-BC77-FFB9818E4AC5}" type="presParOf" srcId="{3FDAB5B2-81B7-4AA8-87F3-A07D9AC05B9C}" destId="{75522273-8689-4C25-9A74-227EF0E0688C}" srcOrd="2" destOrd="0" presId="urn:microsoft.com/office/officeart/2008/layout/RadialCluster"/>
    <dgm:cxn modelId="{D79D7211-19A4-4F12-BF93-78E7D85E7B19}" type="presParOf" srcId="{3FDAB5B2-81B7-4AA8-87F3-A07D9AC05B9C}" destId="{8ECD72CA-851F-4FBD-8573-B9774949C506}" srcOrd="3" destOrd="0" presId="urn:microsoft.com/office/officeart/2008/layout/RadialCluster"/>
    <dgm:cxn modelId="{1FAC82D4-D155-471C-B8BE-241E5195FEBE}" type="presParOf" srcId="{3FDAB5B2-81B7-4AA8-87F3-A07D9AC05B9C}" destId="{D0E35755-B085-410B-8175-A9AD21A3D928}" srcOrd="4" destOrd="0" presId="urn:microsoft.com/office/officeart/2008/layout/RadialCluster"/>
    <dgm:cxn modelId="{1A7F5D2E-62DA-4DCF-9443-05BBB61E14D0}" type="presParOf" srcId="{3FDAB5B2-81B7-4AA8-87F3-A07D9AC05B9C}" destId="{ECFC1501-EEB5-4A71-8708-1A989DDC19BB}" srcOrd="5" destOrd="0" presId="urn:microsoft.com/office/officeart/2008/layout/RadialCluster"/>
    <dgm:cxn modelId="{F79A2B57-EEAA-4B75-8F34-2E59BBE3FC1E}" type="presParOf" srcId="{3FDAB5B2-81B7-4AA8-87F3-A07D9AC05B9C}" destId="{4C0CE5FD-D11B-4D50-8CE6-159291C1146C}" srcOrd="6" destOrd="0" presId="urn:microsoft.com/office/officeart/2008/layout/RadialCluster"/>
    <dgm:cxn modelId="{0024AAF5-48A5-43E9-B178-E0737D954399}" type="presParOf" srcId="{3FDAB5B2-81B7-4AA8-87F3-A07D9AC05B9C}" destId="{3446B622-BDC4-4D9C-B7D2-6ED0BEA15FC8}" srcOrd="7" destOrd="0" presId="urn:microsoft.com/office/officeart/2008/layout/RadialCluster"/>
    <dgm:cxn modelId="{AFC61B8E-C198-4EC0-9C9E-EDAF0A85AE51}" type="presParOf" srcId="{3FDAB5B2-81B7-4AA8-87F3-A07D9AC05B9C}" destId="{DC0B7D3D-CAB3-47D8-8247-F33E9A834DB6}" srcOrd="8" destOrd="0" presId="urn:microsoft.com/office/officeart/2008/layout/RadialCluster"/>
    <dgm:cxn modelId="{688E4E51-D5B9-4D77-BF86-A77284888D8C}" type="presParOf" srcId="{3FDAB5B2-81B7-4AA8-87F3-A07D9AC05B9C}" destId="{66C480DD-1F24-4930-8728-66E60900A4B0}" srcOrd="9" destOrd="0" presId="urn:microsoft.com/office/officeart/2008/layout/RadialCluster"/>
    <dgm:cxn modelId="{CE5D2D61-34DB-4F45-ADCE-ED810EAC3B3F}" type="presParOf" srcId="{3FDAB5B2-81B7-4AA8-87F3-A07D9AC05B9C}" destId="{BB20468A-2E8A-4451-8CC2-79D469B7D973}"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de-DE">
              <a:solidFill>
                <a:schemeClr val="tx1"/>
              </a:solidFill>
            </a:rPr>
            <a:t>Beschliesst Änderungen des Gemeindenamens oder des Gemeindewappens</a:t>
          </a:r>
          <a:endParaRPr lang="fr-CH" dirty="0">
            <a:solidFill>
              <a:schemeClr val="tx1"/>
            </a:solidFill>
          </a:endParaRP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DE">
              <a:solidFill>
                <a:schemeClr val="tx1"/>
              </a:solidFill>
            </a:rPr>
            <a:t>Beschliesst Änderungen der Gemeindegrenzen mit Ausnahme der in der Gesetzgebung über die amtliche Vermessung vorgesehenen Änderungen</a:t>
          </a:r>
          <a:endParaRPr lang="fr-CH" dirty="0">
            <a:solidFill>
              <a:schemeClr val="tx1"/>
            </a:solidFill>
          </a:endParaRP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a:solidFill>
                <a:schemeClr val="tx1"/>
              </a:solidFill>
            </a:rPr>
            <a:t>Erlass von allgemeinverbindlichen Reglemente (inkl. Änderungen und Aufhebung)</a:t>
          </a:r>
          <a:endParaRPr lang="fr-CH" dirty="0">
            <a:solidFill>
              <a:schemeClr val="tx1"/>
            </a:solidFill>
          </a:endParaRP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DE">
              <a:solidFill>
                <a:schemeClr val="tx1"/>
              </a:solidFill>
            </a:rPr>
            <a:t>Beschliesst die Änderung der Zahl der Gemeinderäte</a:t>
          </a:r>
          <a:endParaRPr lang="fr-CH" dirty="0">
            <a:solidFill>
              <a:schemeClr val="tx1"/>
            </a:solidFill>
          </a:endParaRP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E08C9490-893F-4D1E-ABCC-0FA2FC376E37}">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fr-CH" dirty="0" err="1">
              <a:solidFill>
                <a:schemeClr val="tx1"/>
              </a:solidFill>
            </a:rPr>
            <a:t>Genehmigung</a:t>
          </a:r>
          <a:r>
            <a:rPr lang="fr-CH" dirty="0">
              <a:solidFill>
                <a:schemeClr val="tx1"/>
              </a:solidFill>
            </a:rPr>
            <a:t> der </a:t>
          </a:r>
          <a:r>
            <a:rPr lang="fr-CH" dirty="0" err="1">
              <a:solidFill>
                <a:schemeClr val="tx1"/>
              </a:solidFill>
            </a:rPr>
            <a:t>Statuten</a:t>
          </a:r>
          <a:r>
            <a:rPr lang="fr-CH" dirty="0">
              <a:solidFill>
                <a:schemeClr val="tx1"/>
              </a:solidFill>
            </a:rPr>
            <a:t> der </a:t>
          </a:r>
          <a:r>
            <a:rPr lang="fr-CH" dirty="0" err="1">
              <a:solidFill>
                <a:schemeClr val="tx1"/>
              </a:solidFill>
            </a:rPr>
            <a:t>Gemeindeverbände</a:t>
          </a:r>
          <a:r>
            <a:rPr lang="fr-CH" dirty="0">
              <a:solidFill>
                <a:schemeClr val="tx1"/>
              </a:solidFill>
            </a:rPr>
            <a:t> </a:t>
          </a:r>
          <a:r>
            <a:rPr lang="fr-CH" dirty="0" err="1">
              <a:solidFill>
                <a:schemeClr val="tx1"/>
              </a:solidFill>
            </a:rPr>
            <a:t>und</a:t>
          </a:r>
          <a:r>
            <a:rPr lang="fr-CH" dirty="0">
              <a:solidFill>
                <a:schemeClr val="tx1"/>
              </a:solidFill>
            </a:rPr>
            <a:t> </a:t>
          </a:r>
          <a:r>
            <a:rPr lang="fr-CH" dirty="0" err="1">
              <a:solidFill>
                <a:schemeClr val="tx1"/>
              </a:solidFill>
            </a:rPr>
            <a:t>deren</a:t>
          </a:r>
          <a:r>
            <a:rPr lang="fr-CH" dirty="0">
              <a:solidFill>
                <a:schemeClr val="tx1"/>
              </a:solidFill>
            </a:rPr>
            <a:t> </a:t>
          </a:r>
          <a:r>
            <a:rPr lang="fr-CH" dirty="0" err="1">
              <a:solidFill>
                <a:schemeClr val="tx1"/>
              </a:solidFill>
            </a:rPr>
            <a:t>wesentliche</a:t>
          </a:r>
          <a:r>
            <a:rPr lang="fr-CH" dirty="0">
              <a:solidFill>
                <a:schemeClr val="tx1"/>
              </a:solidFill>
            </a:rPr>
            <a:t> </a:t>
          </a:r>
          <a:r>
            <a:rPr lang="fr-CH" dirty="0" err="1">
              <a:solidFill>
                <a:schemeClr val="tx1"/>
              </a:solidFill>
            </a:rPr>
            <a:t>Änderungen</a:t>
          </a:r>
          <a:r>
            <a:rPr lang="fr-CH" dirty="0">
              <a:solidFill>
                <a:schemeClr val="tx1"/>
              </a:solidFill>
            </a:rPr>
            <a:t>. </a:t>
          </a:r>
          <a:r>
            <a:rPr lang="de-DE" dirty="0" err="1">
              <a:solidFill>
                <a:schemeClr val="tx1"/>
              </a:solidFill>
            </a:rPr>
            <a:t>Beschliesst</a:t>
          </a:r>
          <a:r>
            <a:rPr lang="de-DE" dirty="0">
              <a:solidFill>
                <a:schemeClr val="tx1"/>
              </a:solidFill>
            </a:rPr>
            <a:t> auch den Austritt der Gemeinde aus dem Verband und dessen Auflösung</a:t>
          </a:r>
          <a:endParaRPr lang="fr-CH" dirty="0">
            <a:solidFill>
              <a:schemeClr val="tx1"/>
            </a:solidFill>
          </a:endParaRPr>
        </a:p>
      </dgm:t>
    </dgm:pt>
    <dgm:pt modelId="{AFD658D4-A14D-4398-BD58-27E368AC9B41}" type="parTrans" cxnId="{513BFAB3-BF01-4C9D-A3AC-9DF720D7CC8B}">
      <dgm:prSet/>
      <dgm:spPr/>
      <dgm:t>
        <a:bodyPr/>
        <a:lstStyle/>
        <a:p>
          <a:endParaRPr lang="fr-CH"/>
        </a:p>
      </dgm:t>
    </dgm:pt>
    <dgm:pt modelId="{8B550D8E-E1C8-4EFD-A2A7-1A2975EC3B65}" type="sibTrans" cxnId="{513BFAB3-BF01-4C9D-A3AC-9DF720D7CC8B}">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r>
            <a:rPr lang="de-DE">
              <a:solidFill>
                <a:schemeClr val="tx1"/>
              </a:solidFill>
            </a:rPr>
            <a:t>Beaufsichtigt die Verwaltung der Gemeinde</a:t>
          </a:r>
          <a:endParaRPr lang="de-DE" dirty="0">
            <a:solidFill>
              <a:schemeClr val="tx1"/>
            </a:solidFill>
          </a:endParaRP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r>
            <a:rPr lang="de-DE">
              <a:solidFill>
                <a:schemeClr val="tx1"/>
              </a:solidFill>
            </a:rPr>
            <a:t>Entscheidet über die Verleihung des Ehrenbürgerrechts der Gemeinde</a:t>
          </a:r>
          <a:endParaRPr lang="de-DE" dirty="0">
            <a:solidFill>
              <a:schemeClr val="tx1"/>
            </a:solidFill>
          </a:endParaRP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de-DE">
              <a:solidFill>
                <a:schemeClr val="tx1"/>
              </a:solidFill>
            </a:rPr>
            <a:t>Genehmigt die Statuten einer Betriebseinheit i.S.v. Art. 11 WSG und die wesentlichen Änderungen der Statuten; beschliesst den Austritt aus der Betriebseinheit und deren Auflösung, im Rahmen des WSG</a:t>
          </a:r>
          <a:endParaRPr lang="fr-CH"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2A211AE4-09AF-42C6-9F68-76780162F822}" type="pres">
      <dgm:prSet presAssocID="{FA9AC097-87B9-465D-AF3D-7284F777E90F}" presName="node" presStyleLbl="node1" presStyleIdx="0" presStyleCnt="8">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1" presStyleCnt="8">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2" presStyleCnt="8">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3" presStyleCnt="8">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4" presStyleCnt="8">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5" presStyleCnt="8">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6" presStyleCnt="8" custLinFactNeighborX="3322" custLinFactNeighborY="-2379">
        <dgm:presLayoutVars>
          <dgm:bulletEnabled val="1"/>
        </dgm:presLayoutVars>
      </dgm:prSet>
      <dgm:spPr/>
    </dgm:pt>
    <dgm:pt modelId="{31CA06AC-7140-4DE8-BDFF-382A489724A6}" type="pres">
      <dgm:prSet presAssocID="{D572B401-C150-4C1A-BC54-ABDB19BB6065}" presName="sibTrans" presStyleCnt="0"/>
      <dgm:spPr/>
    </dgm:pt>
    <dgm:pt modelId="{2C47C21F-95A7-42CE-B5E8-A79A8CE236A6}" type="pres">
      <dgm:prSet presAssocID="{E08C9490-893F-4D1E-ABCC-0FA2FC376E37}" presName="node" presStyleLbl="node1" presStyleIdx="7" presStyleCnt="8">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6" destOrd="0" parTransId="{6AC41F08-0538-4435-BF1F-9AD484CA1C39}" sibTransId="{D572B401-C150-4C1A-BC54-ABDB19BB6065}"/>
    <dgm:cxn modelId="{9D93EE60-2518-4340-A44F-CED4ED1244AE}" srcId="{7659D770-1153-42D9-8FAB-89EC13C0AD12}" destId="{45A1E02B-0322-4FD1-9F7D-A407911A0959}" srcOrd="2"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0" destOrd="0" parTransId="{BDAF22E9-1C5F-4CC6-B411-CFAF493FA2F3}" sibTransId="{1200B373-2E89-4A12-B510-82D5FAF10B0C}"/>
    <dgm:cxn modelId="{B4FA3079-56A9-439C-9166-25709469DCD1}" type="presOf" srcId="{E08C9490-893F-4D1E-ABCC-0FA2FC376E37}" destId="{2C47C21F-95A7-42CE-B5E8-A79A8CE236A6}" srcOrd="0" destOrd="0" presId="urn:microsoft.com/office/officeart/2005/8/layout/default"/>
    <dgm:cxn modelId="{C99CA086-5C72-42B3-A20C-245FBC151F33}" srcId="{7659D770-1153-42D9-8FAB-89EC13C0AD12}" destId="{634AF43D-5816-43EB-A987-3507B9FBAC4A}" srcOrd="5" destOrd="0" parTransId="{51A2C7F3-2D02-463E-9181-C57C30AB0EE7}" sibTransId="{15ED07A9-7AB5-4A95-9A1E-FE4E98C3D021}"/>
    <dgm:cxn modelId="{19DA1F92-1254-4F38-81AB-1E4972C66445}" srcId="{7659D770-1153-42D9-8FAB-89EC13C0AD12}" destId="{6425512D-F826-404B-B2A3-34A53E57CE6F}" srcOrd="1" destOrd="0" parTransId="{AC8EF902-38EC-4EC5-AFFE-FFFD64C2658E}" sibTransId="{5385C6B8-EBBD-421C-A369-02F490BA92E5}"/>
    <dgm:cxn modelId="{7D30C298-09B9-423B-9D8D-78133AFA7BAE}" srcId="{7659D770-1153-42D9-8FAB-89EC13C0AD12}" destId="{40389A4F-87E1-449B-99FB-8715901AB0FC}" srcOrd="4"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13BFAB3-BF01-4C9D-A3AC-9DF720D7CC8B}" srcId="{7659D770-1153-42D9-8FAB-89EC13C0AD12}" destId="{E08C9490-893F-4D1E-ABCC-0FA2FC376E37}" srcOrd="7" destOrd="0" parTransId="{AFD658D4-A14D-4398-BD58-27E368AC9B41}" sibTransId="{8B550D8E-E1C8-4EFD-A2A7-1A2975EC3B65}"/>
    <dgm:cxn modelId="{58B3E1C9-0AFD-4A36-B7F1-653E588213B8}" type="presOf" srcId="{45A1E02B-0322-4FD1-9F7D-A407911A0959}" destId="{42BF9B74-2D11-4930-896C-F15B5DFF8F6D}"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5AACC7EF-D5D4-40E7-AE7B-E05773A51BF5}" srcId="{7659D770-1153-42D9-8FAB-89EC13C0AD12}" destId="{F8D52F7C-22A5-46C4-A98F-F5CEFDD37B3B}" srcOrd="3" destOrd="0" parTransId="{74D40920-4E31-4458-81D6-596D451E9354}" sibTransId="{76F2CB84-0A9F-4AB8-BEF5-0D7D37998DCC}"/>
    <dgm:cxn modelId="{69A29B06-AB5E-4BB6-890C-93A35CE5CAEF}" type="presParOf" srcId="{FB5076A0-FEDB-444E-83E0-87A3E9A52BE8}" destId="{2A211AE4-09AF-42C6-9F68-76780162F822}" srcOrd="0" destOrd="0" presId="urn:microsoft.com/office/officeart/2005/8/layout/default"/>
    <dgm:cxn modelId="{0F4A4D8F-6D32-4EE4-93A5-36EC75A0BE9E}" type="presParOf" srcId="{FB5076A0-FEDB-444E-83E0-87A3E9A52BE8}" destId="{C36CDDF0-03D8-48D2-8B15-D2E8BD6028ED}" srcOrd="1" destOrd="0" presId="urn:microsoft.com/office/officeart/2005/8/layout/default"/>
    <dgm:cxn modelId="{F2742CAE-3C17-44B8-AE54-B52512D6ED09}" type="presParOf" srcId="{FB5076A0-FEDB-444E-83E0-87A3E9A52BE8}" destId="{4B4F2A01-6B26-4BD1-89DC-8D9159E902DC}" srcOrd="2" destOrd="0" presId="urn:microsoft.com/office/officeart/2005/8/layout/default"/>
    <dgm:cxn modelId="{C11A3A58-7877-4DDE-ACDD-B6BDAFC3C631}" type="presParOf" srcId="{FB5076A0-FEDB-444E-83E0-87A3E9A52BE8}" destId="{63C8BE86-DFBE-480E-8325-4DE7119F09A4}" srcOrd="3" destOrd="0" presId="urn:microsoft.com/office/officeart/2005/8/layout/default"/>
    <dgm:cxn modelId="{D6F1DEC7-FCD8-4618-A099-94F0077F1C00}" type="presParOf" srcId="{FB5076A0-FEDB-444E-83E0-87A3E9A52BE8}" destId="{42BF9B74-2D11-4930-896C-F15B5DFF8F6D}" srcOrd="4" destOrd="0" presId="urn:microsoft.com/office/officeart/2005/8/layout/default"/>
    <dgm:cxn modelId="{C81D2973-4AC6-4B12-9073-15DFBE816856}" type="presParOf" srcId="{FB5076A0-FEDB-444E-83E0-87A3E9A52BE8}" destId="{CA3D2E0A-8A30-4155-82CD-D9CA05869841}" srcOrd="5" destOrd="0" presId="urn:microsoft.com/office/officeart/2005/8/layout/default"/>
    <dgm:cxn modelId="{53BC1E0D-5FD9-4E61-A647-B37EA8224CDF}" type="presParOf" srcId="{FB5076A0-FEDB-444E-83E0-87A3E9A52BE8}" destId="{B617547D-7EC0-4DD1-94EB-FA93BF80C4D1}" srcOrd="6" destOrd="0" presId="urn:microsoft.com/office/officeart/2005/8/layout/default"/>
    <dgm:cxn modelId="{2FFF15E1-3E18-450F-93F7-2C0D69B2C7A0}" type="presParOf" srcId="{FB5076A0-FEDB-444E-83E0-87A3E9A52BE8}" destId="{5F994398-1283-4633-A9A0-BF2F9B4D4BF8}" srcOrd="7" destOrd="0" presId="urn:microsoft.com/office/officeart/2005/8/layout/default"/>
    <dgm:cxn modelId="{F5C905CD-6B02-42C9-A846-D94F3B0C8ED3}" type="presParOf" srcId="{FB5076A0-FEDB-444E-83E0-87A3E9A52BE8}" destId="{BA3F0AB5-22ED-478D-A983-F1C6340CE127}" srcOrd="8" destOrd="0" presId="urn:microsoft.com/office/officeart/2005/8/layout/default"/>
    <dgm:cxn modelId="{C1D84E01-ECC3-4564-9D4D-72A309B6B5A0}" type="presParOf" srcId="{FB5076A0-FEDB-444E-83E0-87A3E9A52BE8}" destId="{A374919A-E7BA-42B5-8741-C4B617B8D697}" srcOrd="9" destOrd="0" presId="urn:microsoft.com/office/officeart/2005/8/layout/default"/>
    <dgm:cxn modelId="{1C2FD0C1-F038-44FE-AD28-FCED4F1DB23A}" type="presParOf" srcId="{FB5076A0-FEDB-444E-83E0-87A3E9A52BE8}" destId="{2C0EF15C-E5C9-4677-ADFB-7CDC9687C9C4}" srcOrd="10" destOrd="0" presId="urn:microsoft.com/office/officeart/2005/8/layout/default"/>
    <dgm:cxn modelId="{1C90ADBC-6B09-4A17-B74C-F86147FB971E}" type="presParOf" srcId="{FB5076A0-FEDB-444E-83E0-87A3E9A52BE8}" destId="{8072FF25-9C27-4CF9-A13C-ABFAF4D0597A}" srcOrd="11" destOrd="0" presId="urn:microsoft.com/office/officeart/2005/8/layout/default"/>
    <dgm:cxn modelId="{FAA5EC22-079E-43AD-BC8C-EC81709887E7}" type="presParOf" srcId="{FB5076A0-FEDB-444E-83E0-87A3E9A52BE8}" destId="{574328BF-95B3-4C88-8546-5DDD376EE546}" srcOrd="12" destOrd="0" presId="urn:microsoft.com/office/officeart/2005/8/layout/default"/>
    <dgm:cxn modelId="{EAD2507B-F70C-47C1-9C73-D9DB8FF5A12E}" type="presParOf" srcId="{FB5076A0-FEDB-444E-83E0-87A3E9A52BE8}" destId="{31CA06AC-7140-4DE8-BDFF-382A489724A6}" srcOrd="13" destOrd="0" presId="urn:microsoft.com/office/officeart/2005/8/layout/default"/>
    <dgm:cxn modelId="{FB206FD0-604D-4855-A96C-FA36279123F8}" type="presParOf" srcId="{FB5076A0-FEDB-444E-83E0-87A3E9A52BE8}" destId="{2C47C21F-95A7-42CE-B5E8-A79A8CE236A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9FA171-9E91-432D-8EA1-D95EC954B7F7}"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fr-CH"/>
        </a:p>
      </dgm:t>
    </dgm:pt>
    <dgm:pt modelId="{00A871D4-9A4C-4797-B7CE-36284E149262}">
      <dgm:prSet phldrT="[Texte]" phldr="0"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de-CH" sz="1800" dirty="0">
              <a:solidFill>
                <a:sysClr val="windowText" lastClr="000000"/>
              </a:solidFill>
            </a:rPr>
            <a:t>Existiert</a:t>
          </a:r>
          <a:br>
            <a:rPr lang="de-CH" sz="1800" dirty="0">
              <a:solidFill>
                <a:sysClr val="windowText" lastClr="000000"/>
              </a:solidFill>
            </a:rPr>
          </a:br>
          <a:r>
            <a:rPr lang="de-CH" sz="1800" dirty="0">
              <a:solidFill>
                <a:sysClr val="windowText" lastClr="000000"/>
              </a:solidFill>
            </a:rPr>
            <a:t>namentlich</a:t>
          </a:r>
          <a:endParaRPr lang="fr-CH" sz="1800" dirty="0">
            <a:solidFill>
              <a:sysClr val="windowText" lastClr="000000"/>
            </a:solidFill>
          </a:endParaRPr>
        </a:p>
      </dgm:t>
    </dgm:pt>
    <dgm:pt modelId="{B8FF6122-21E6-4089-A6BE-8A9FDCC3C853}" type="parTrans" cxnId="{8D33ACF2-9A38-492D-8155-72F7FA7E99FE}">
      <dgm:prSet/>
      <dgm:spPr/>
      <dgm:t>
        <a:bodyPr/>
        <a:lstStyle/>
        <a:p>
          <a:endParaRPr lang="fr-CH"/>
        </a:p>
      </dgm:t>
    </dgm:pt>
    <dgm:pt modelId="{8524797E-10CA-4D50-B352-04D33DEE1946}" type="sibTrans" cxnId="{8D33ACF2-9A38-492D-8155-72F7FA7E99FE}">
      <dgm:prSet/>
      <dgm:spPr/>
      <dgm:t>
        <a:bodyPr/>
        <a:lstStyle/>
        <a:p>
          <a:endParaRPr lang="fr-CH"/>
        </a:p>
      </dgm:t>
    </dgm:pt>
    <dgm:pt modelId="{92C5F84A-739A-4808-98BA-7A1B7789E220}">
      <dgm:prSet phldrT="[Texte]" custT="1"/>
      <dgm:spPr/>
      <dgm:t>
        <a:bodyPr/>
        <a:lstStyle/>
        <a:p>
          <a:r>
            <a:rPr lang="fr-CH" sz="1400" dirty="0" err="1"/>
            <a:t>Statuten</a:t>
          </a:r>
          <a:r>
            <a:rPr lang="fr-CH" sz="1400" dirty="0"/>
            <a:t> von </a:t>
          </a:r>
          <a:r>
            <a:rPr lang="fr-CH" sz="1400" dirty="0" err="1"/>
            <a:t>Gemeindeverbänden</a:t>
          </a:r>
          <a:endParaRPr lang="fr-CH" sz="1400" dirty="0"/>
        </a:p>
      </dgm:t>
    </dgm:pt>
    <dgm:pt modelId="{1F35F5FA-245C-4696-9C68-2771A37BCF17}" type="parTrans" cxnId="{FA9BF4BF-DAE3-48E3-87B1-45C827BD5925}">
      <dgm:prSet/>
      <dgm:spPr/>
      <dgm:t>
        <a:bodyPr/>
        <a:lstStyle/>
        <a:p>
          <a:endParaRPr lang="fr-CH"/>
        </a:p>
      </dgm:t>
    </dgm:pt>
    <dgm:pt modelId="{B5D3A0B0-77C4-4D93-9DF0-D6DF5E9252E8}" type="sibTrans" cxnId="{FA9BF4BF-DAE3-48E3-87B1-45C827BD5925}">
      <dgm:prSet/>
      <dgm:spPr/>
      <dgm:t>
        <a:bodyPr/>
        <a:lstStyle/>
        <a:p>
          <a:endParaRPr lang="fr-CH"/>
        </a:p>
      </dgm:t>
    </dgm:pt>
    <dgm:pt modelId="{4E77C7DA-E7BA-41DD-B624-004B86B77C90}">
      <dgm:prSet phldrT="[Texte]" custT="1"/>
      <dgm:spPr/>
      <dgm:t>
        <a:bodyPr/>
        <a:lstStyle/>
        <a:p>
          <a:r>
            <a:rPr lang="fr-CH" sz="1400" dirty="0" err="1"/>
            <a:t>Finanzreglement</a:t>
          </a:r>
          <a:r>
            <a:rPr lang="fr-CH" sz="1400" dirty="0"/>
            <a:t> </a:t>
          </a:r>
          <a:r>
            <a:rPr lang="fr-CH" sz="1400" dirty="0" err="1"/>
            <a:t>und</a:t>
          </a:r>
          <a:r>
            <a:rPr lang="fr-CH" sz="1400" dirty="0"/>
            <a:t> sein </a:t>
          </a:r>
          <a:r>
            <a:rPr lang="fr-CH" sz="1400" dirty="0" err="1"/>
            <a:t>Ausführungsreglement</a:t>
          </a:r>
          <a:endParaRPr lang="fr-CH" sz="1400" dirty="0"/>
        </a:p>
      </dgm:t>
    </dgm:pt>
    <dgm:pt modelId="{8C99829B-E500-428F-B4C1-B27A7783B8C2}" type="parTrans" cxnId="{598D5C1C-E0AE-4EC2-A630-32CB28DCFE1E}">
      <dgm:prSet/>
      <dgm:spPr/>
      <dgm:t>
        <a:bodyPr/>
        <a:lstStyle/>
        <a:p>
          <a:endParaRPr lang="fr-CH"/>
        </a:p>
      </dgm:t>
    </dgm:pt>
    <dgm:pt modelId="{EE2C2065-AFC1-4700-80E8-10ED91069915}" type="sibTrans" cxnId="{598D5C1C-E0AE-4EC2-A630-32CB28DCFE1E}">
      <dgm:prSet/>
      <dgm:spPr/>
      <dgm:t>
        <a:bodyPr/>
        <a:lstStyle/>
        <a:p>
          <a:endParaRPr lang="fr-CH"/>
        </a:p>
      </dgm:t>
    </dgm:pt>
    <dgm:pt modelId="{084B19FA-BD23-4ED5-80F4-2519411C389F}">
      <dgm:prSet phldrT="[Texte]" phldr="0"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de-CH" sz="1800" dirty="0">
              <a:solidFill>
                <a:sysClr val="windowText" lastClr="000000"/>
              </a:solidFill>
            </a:rPr>
            <a:t>Existiert</a:t>
          </a:r>
          <a:br>
            <a:rPr lang="de-CH" sz="1800" dirty="0">
              <a:solidFill>
                <a:sysClr val="windowText" lastClr="000000"/>
              </a:solidFill>
            </a:rPr>
          </a:br>
          <a:r>
            <a:rPr lang="de-CH" sz="1800" dirty="0">
              <a:solidFill>
                <a:sysClr val="windowText" lastClr="000000"/>
              </a:solidFill>
            </a:rPr>
            <a:t>nicht</a:t>
          </a:r>
          <a:endParaRPr lang="fr-CH" sz="1800" dirty="0">
            <a:solidFill>
              <a:sysClr val="windowText" lastClr="000000"/>
            </a:solidFill>
          </a:endParaRPr>
        </a:p>
      </dgm:t>
    </dgm:pt>
    <dgm:pt modelId="{F74024CC-B628-4325-A058-42964103957F}" type="parTrans" cxnId="{88BC1FCE-CD2A-4082-AE1C-D210132B2A68}">
      <dgm:prSet/>
      <dgm:spPr/>
      <dgm:t>
        <a:bodyPr/>
        <a:lstStyle/>
        <a:p>
          <a:endParaRPr lang="fr-CH"/>
        </a:p>
      </dgm:t>
    </dgm:pt>
    <dgm:pt modelId="{56DDFC93-A218-4D81-9ED2-BCAB3B3E8A0A}" type="sibTrans" cxnId="{88BC1FCE-CD2A-4082-AE1C-D210132B2A68}">
      <dgm:prSet/>
      <dgm:spPr/>
      <dgm:t>
        <a:bodyPr/>
        <a:lstStyle/>
        <a:p>
          <a:endParaRPr lang="fr-CH"/>
        </a:p>
      </dgm:t>
    </dgm:pt>
    <dgm:pt modelId="{6C335209-E100-4108-A1EA-028A1C842FC0}">
      <dgm:prSet phldrT="[Texte]" custT="1"/>
      <dgm:spPr/>
      <dgm:t>
        <a:bodyPr/>
        <a:lstStyle/>
        <a:p>
          <a:r>
            <a:rPr lang="fr-CH" sz="1400" dirty="0" err="1"/>
            <a:t>Reglement</a:t>
          </a:r>
          <a:r>
            <a:rPr lang="fr-CH" sz="1400" dirty="0"/>
            <a:t> </a:t>
          </a:r>
          <a:r>
            <a:rPr lang="fr-CH" sz="1400" dirty="0" err="1"/>
            <a:t>über</a:t>
          </a:r>
          <a:r>
            <a:rPr lang="fr-CH" sz="1400" dirty="0"/>
            <a:t> den </a:t>
          </a:r>
          <a:r>
            <a:rPr lang="fr-CH" sz="1400" dirty="0" err="1"/>
            <a:t>Generalrat</a:t>
          </a:r>
          <a:endParaRPr lang="fr-CH" sz="1400" dirty="0"/>
        </a:p>
      </dgm:t>
    </dgm:pt>
    <dgm:pt modelId="{7ECBD3AC-8B20-4F8C-8588-8EAE7E0EABB0}" type="parTrans" cxnId="{FE6582D6-F8D7-45BF-A6B4-1A5225F00CE3}">
      <dgm:prSet/>
      <dgm:spPr/>
      <dgm:t>
        <a:bodyPr/>
        <a:lstStyle/>
        <a:p>
          <a:endParaRPr lang="fr-CH"/>
        </a:p>
      </dgm:t>
    </dgm:pt>
    <dgm:pt modelId="{EC4642E0-E704-4B61-B469-D9620050EC24}" type="sibTrans" cxnId="{FE6582D6-F8D7-45BF-A6B4-1A5225F00CE3}">
      <dgm:prSet/>
      <dgm:spPr/>
      <dgm:t>
        <a:bodyPr/>
        <a:lstStyle/>
        <a:p>
          <a:endParaRPr lang="fr-CH"/>
        </a:p>
      </dgm:t>
    </dgm:pt>
    <dgm:pt modelId="{9EFD84C9-091D-49C3-81D3-F24EE05AD623}">
      <dgm:prSet phldrT="[Texte]" custT="1"/>
      <dgm:spPr/>
      <dgm:t>
        <a:bodyPr/>
        <a:lstStyle/>
        <a:p>
          <a:r>
            <a:rPr lang="fr-CH" sz="1400" dirty="0" err="1"/>
            <a:t>Reglement</a:t>
          </a:r>
          <a:r>
            <a:rPr lang="fr-CH" sz="1400" dirty="0"/>
            <a:t> </a:t>
          </a:r>
          <a:r>
            <a:rPr lang="fr-CH" sz="1400" dirty="0" err="1"/>
            <a:t>für</a:t>
          </a:r>
          <a:r>
            <a:rPr lang="fr-CH" sz="1400" dirty="0"/>
            <a:t> </a:t>
          </a:r>
          <a:r>
            <a:rPr lang="fr-CH" sz="1400" dirty="0" err="1"/>
            <a:t>das</a:t>
          </a:r>
          <a:r>
            <a:rPr lang="fr-CH" sz="1400" dirty="0"/>
            <a:t> </a:t>
          </a:r>
          <a:r>
            <a:rPr lang="fr-CH" sz="1400" dirty="0" err="1"/>
            <a:t>Gemeindepersonal</a:t>
          </a:r>
          <a:endParaRPr lang="fr-CH" sz="1400" dirty="0"/>
        </a:p>
      </dgm:t>
    </dgm:pt>
    <dgm:pt modelId="{8784C40E-E4EE-419E-90BE-DB8ED4D81F2D}" type="parTrans" cxnId="{B848E8B5-526B-4BC5-B760-5E34D6487DDE}">
      <dgm:prSet/>
      <dgm:spPr/>
      <dgm:t>
        <a:bodyPr/>
        <a:lstStyle/>
        <a:p>
          <a:endParaRPr lang="fr-CH"/>
        </a:p>
      </dgm:t>
    </dgm:pt>
    <dgm:pt modelId="{37BF8E14-6539-4054-81DA-841A31EF8922}" type="sibTrans" cxnId="{B848E8B5-526B-4BC5-B760-5E34D6487DDE}">
      <dgm:prSet/>
      <dgm:spPr/>
      <dgm:t>
        <a:bodyPr/>
        <a:lstStyle/>
        <a:p>
          <a:endParaRPr lang="fr-CH"/>
        </a:p>
      </dgm:t>
    </dgm:pt>
    <dgm:pt modelId="{E351FD93-DB89-4275-9627-743ECA35F5C9}" type="pres">
      <dgm:prSet presAssocID="{599FA171-9E91-432D-8EA1-D95EC954B7F7}" presName="diagram" presStyleCnt="0">
        <dgm:presLayoutVars>
          <dgm:chPref val="1"/>
          <dgm:dir/>
          <dgm:animOne val="branch"/>
          <dgm:animLvl val="lvl"/>
          <dgm:resizeHandles/>
        </dgm:presLayoutVars>
      </dgm:prSet>
      <dgm:spPr/>
    </dgm:pt>
    <dgm:pt modelId="{C628157E-D972-4E36-AA22-67860E5235E3}" type="pres">
      <dgm:prSet presAssocID="{00A871D4-9A4C-4797-B7CE-36284E149262}" presName="root" presStyleCnt="0"/>
      <dgm:spPr/>
    </dgm:pt>
    <dgm:pt modelId="{55B7A9E3-8C39-4E74-BF03-5B757740BD6A}" type="pres">
      <dgm:prSet presAssocID="{00A871D4-9A4C-4797-B7CE-36284E149262}" presName="rootComposite" presStyleCnt="0"/>
      <dgm:spPr/>
    </dgm:pt>
    <dgm:pt modelId="{B64A3E63-F9A9-4432-814D-2BAABBD660CF}" type="pres">
      <dgm:prSet presAssocID="{00A871D4-9A4C-4797-B7CE-36284E149262}" presName="rootText" presStyleLbl="node1" presStyleIdx="0" presStyleCnt="2" custScaleX="191167" custLinFactNeighborX="-78273" custLinFactNeighborY="-3168"/>
      <dgm:spPr/>
    </dgm:pt>
    <dgm:pt modelId="{124816E4-5926-49E0-8CBA-92D0B0EB8EEB}" type="pres">
      <dgm:prSet presAssocID="{00A871D4-9A4C-4797-B7CE-36284E149262}" presName="rootConnector" presStyleLbl="node1" presStyleIdx="0" presStyleCnt="2"/>
      <dgm:spPr/>
    </dgm:pt>
    <dgm:pt modelId="{A53E8C92-A306-4821-803E-ABBB2F470576}" type="pres">
      <dgm:prSet presAssocID="{00A871D4-9A4C-4797-B7CE-36284E149262}" presName="childShape" presStyleCnt="0"/>
      <dgm:spPr/>
    </dgm:pt>
    <dgm:pt modelId="{193AD2C0-1A3F-49D7-838A-292AB0BA7E79}" type="pres">
      <dgm:prSet presAssocID="{1F35F5FA-245C-4696-9C68-2771A37BCF17}" presName="Name13" presStyleLbl="parChTrans1D2" presStyleIdx="0" presStyleCnt="4"/>
      <dgm:spPr/>
    </dgm:pt>
    <dgm:pt modelId="{A507C668-0825-44B7-8557-0E86317E0E19}" type="pres">
      <dgm:prSet presAssocID="{92C5F84A-739A-4808-98BA-7A1B7789E220}" presName="childText" presStyleLbl="bgAcc1" presStyleIdx="0" presStyleCnt="4" custScaleX="300142" custScaleY="79269" custLinFactX="-764" custLinFactNeighborX="-100000" custLinFactNeighborY="7984">
        <dgm:presLayoutVars>
          <dgm:bulletEnabled val="1"/>
        </dgm:presLayoutVars>
      </dgm:prSet>
      <dgm:spPr/>
    </dgm:pt>
    <dgm:pt modelId="{1C40F5E1-7537-4228-8CE0-9C77F723C057}" type="pres">
      <dgm:prSet presAssocID="{8C99829B-E500-428F-B4C1-B27A7783B8C2}" presName="Name13" presStyleLbl="parChTrans1D2" presStyleIdx="1" presStyleCnt="4"/>
      <dgm:spPr/>
    </dgm:pt>
    <dgm:pt modelId="{08847757-6323-48EA-A68B-2EDDF5E99B9A}" type="pres">
      <dgm:prSet presAssocID="{4E77C7DA-E7BA-41DD-B624-004B86B77C90}" presName="childText" presStyleLbl="bgAcc1" presStyleIdx="1" presStyleCnt="4" custScaleX="300202" custScaleY="79617" custLinFactNeighborX="-99952" custLinFactNeighborY="-4638">
        <dgm:presLayoutVars>
          <dgm:bulletEnabled val="1"/>
        </dgm:presLayoutVars>
      </dgm:prSet>
      <dgm:spPr/>
    </dgm:pt>
    <dgm:pt modelId="{B851D295-E9F9-4E5B-A9F4-12BF874FB953}" type="pres">
      <dgm:prSet presAssocID="{8784C40E-E4EE-419E-90BE-DB8ED4D81F2D}" presName="Name13" presStyleLbl="parChTrans1D2" presStyleIdx="2" presStyleCnt="4"/>
      <dgm:spPr/>
    </dgm:pt>
    <dgm:pt modelId="{15141FB7-BFE5-4D41-BE76-CA4CA8AD2F2F}" type="pres">
      <dgm:prSet presAssocID="{9EFD84C9-091D-49C3-81D3-F24EE05AD623}" presName="childText" presStyleLbl="bgAcc1" presStyleIdx="2" presStyleCnt="4" custScaleX="300232" custScaleY="79398" custLinFactX="-764" custLinFactNeighborX="-100000" custLinFactNeighborY="-10587">
        <dgm:presLayoutVars>
          <dgm:bulletEnabled val="1"/>
        </dgm:presLayoutVars>
      </dgm:prSet>
      <dgm:spPr/>
    </dgm:pt>
    <dgm:pt modelId="{920D2F04-75FB-4D05-ABA9-0E52A16E4D12}" type="pres">
      <dgm:prSet presAssocID="{084B19FA-BD23-4ED5-80F4-2519411C389F}" presName="root" presStyleCnt="0"/>
      <dgm:spPr/>
    </dgm:pt>
    <dgm:pt modelId="{0C1168E3-62E3-472D-8FF2-F7A1F33BA311}" type="pres">
      <dgm:prSet presAssocID="{084B19FA-BD23-4ED5-80F4-2519411C389F}" presName="rootComposite" presStyleCnt="0"/>
      <dgm:spPr/>
    </dgm:pt>
    <dgm:pt modelId="{2FC73353-A3CA-41BA-9AE4-702B50A1D654}" type="pres">
      <dgm:prSet presAssocID="{084B19FA-BD23-4ED5-80F4-2519411C389F}" presName="rootText" presStyleLbl="node1" presStyleIdx="1" presStyleCnt="2" custScaleX="186586" custLinFactNeighborX="81573" custLinFactNeighborY="-62"/>
      <dgm:spPr/>
    </dgm:pt>
    <dgm:pt modelId="{1E3D0B45-0096-4250-97BA-E5074147A2EA}" type="pres">
      <dgm:prSet presAssocID="{084B19FA-BD23-4ED5-80F4-2519411C389F}" presName="rootConnector" presStyleLbl="node1" presStyleIdx="1" presStyleCnt="2"/>
      <dgm:spPr/>
    </dgm:pt>
    <dgm:pt modelId="{52DDE156-A4D2-4F9E-B599-9CB9DE7DF3E0}" type="pres">
      <dgm:prSet presAssocID="{084B19FA-BD23-4ED5-80F4-2519411C389F}" presName="childShape" presStyleCnt="0"/>
      <dgm:spPr/>
    </dgm:pt>
    <dgm:pt modelId="{F68C4987-774E-4B7D-A72E-7991A779D013}" type="pres">
      <dgm:prSet presAssocID="{7ECBD3AC-8B20-4F8C-8588-8EAE7E0EABB0}" presName="Name13" presStyleLbl="parChTrans1D2" presStyleIdx="3" presStyleCnt="4"/>
      <dgm:spPr/>
    </dgm:pt>
    <dgm:pt modelId="{1BC13956-9180-4CEC-B735-8E953CD1FF0D}" type="pres">
      <dgm:prSet presAssocID="{6C335209-E100-4108-A1EA-028A1C842FC0}" presName="childText" presStyleLbl="bgAcc1" presStyleIdx="3" presStyleCnt="4" custScaleX="219229" custLinFactX="18977" custLinFactNeighborX="100000" custLinFactNeighborY="17375">
        <dgm:presLayoutVars>
          <dgm:bulletEnabled val="1"/>
        </dgm:presLayoutVars>
      </dgm:prSet>
      <dgm:spPr/>
    </dgm:pt>
  </dgm:ptLst>
  <dgm:cxnLst>
    <dgm:cxn modelId="{DB12710B-9AD3-4E4F-9E6A-1E9E7FC16339}" type="presOf" srcId="{6C335209-E100-4108-A1EA-028A1C842FC0}" destId="{1BC13956-9180-4CEC-B735-8E953CD1FF0D}" srcOrd="0" destOrd="0" presId="urn:microsoft.com/office/officeart/2005/8/layout/hierarchy3"/>
    <dgm:cxn modelId="{598D5C1C-E0AE-4EC2-A630-32CB28DCFE1E}" srcId="{00A871D4-9A4C-4797-B7CE-36284E149262}" destId="{4E77C7DA-E7BA-41DD-B624-004B86B77C90}" srcOrd="1" destOrd="0" parTransId="{8C99829B-E500-428F-B4C1-B27A7783B8C2}" sibTransId="{EE2C2065-AFC1-4700-80E8-10ED91069915}"/>
    <dgm:cxn modelId="{BB61CF20-EF15-4C95-A684-BBAEF4652A16}" type="presOf" srcId="{9EFD84C9-091D-49C3-81D3-F24EE05AD623}" destId="{15141FB7-BFE5-4D41-BE76-CA4CA8AD2F2F}" srcOrd="0" destOrd="0" presId="urn:microsoft.com/office/officeart/2005/8/layout/hierarchy3"/>
    <dgm:cxn modelId="{C2E6E62D-5828-4EC4-A0C0-8576051F28FA}" type="presOf" srcId="{8784C40E-E4EE-419E-90BE-DB8ED4D81F2D}" destId="{B851D295-E9F9-4E5B-A9F4-12BF874FB953}" srcOrd="0" destOrd="0" presId="urn:microsoft.com/office/officeart/2005/8/layout/hierarchy3"/>
    <dgm:cxn modelId="{38EC0B79-31DE-4431-8009-97C089E8EBBA}" type="presOf" srcId="{4E77C7DA-E7BA-41DD-B624-004B86B77C90}" destId="{08847757-6323-48EA-A68B-2EDDF5E99B9A}" srcOrd="0" destOrd="0" presId="urn:microsoft.com/office/officeart/2005/8/layout/hierarchy3"/>
    <dgm:cxn modelId="{A783C959-5BF4-443A-A58E-941599CCECFC}" type="presOf" srcId="{00A871D4-9A4C-4797-B7CE-36284E149262}" destId="{124816E4-5926-49E0-8CBA-92D0B0EB8EEB}" srcOrd="1" destOrd="0" presId="urn:microsoft.com/office/officeart/2005/8/layout/hierarchy3"/>
    <dgm:cxn modelId="{94C8425A-81B1-4BC1-B22E-AC95B4696FDA}" type="presOf" srcId="{084B19FA-BD23-4ED5-80F4-2519411C389F}" destId="{1E3D0B45-0096-4250-97BA-E5074147A2EA}" srcOrd="1" destOrd="0" presId="urn:microsoft.com/office/officeart/2005/8/layout/hierarchy3"/>
    <dgm:cxn modelId="{99D3B993-D927-4DCD-BC45-CE6637B05872}" type="presOf" srcId="{92C5F84A-739A-4808-98BA-7A1B7789E220}" destId="{A507C668-0825-44B7-8557-0E86317E0E19}" srcOrd="0" destOrd="0" presId="urn:microsoft.com/office/officeart/2005/8/layout/hierarchy3"/>
    <dgm:cxn modelId="{52176798-13CC-415F-A25F-934E462EFFAB}" type="presOf" srcId="{084B19FA-BD23-4ED5-80F4-2519411C389F}" destId="{2FC73353-A3CA-41BA-9AE4-702B50A1D654}" srcOrd="0" destOrd="0" presId="urn:microsoft.com/office/officeart/2005/8/layout/hierarchy3"/>
    <dgm:cxn modelId="{2B25E4AA-55D9-47BF-BEC8-3A469D947D90}" type="presOf" srcId="{599FA171-9E91-432D-8EA1-D95EC954B7F7}" destId="{E351FD93-DB89-4275-9627-743ECA35F5C9}" srcOrd="0" destOrd="0" presId="urn:microsoft.com/office/officeart/2005/8/layout/hierarchy3"/>
    <dgm:cxn modelId="{B848E8B5-526B-4BC5-B760-5E34D6487DDE}" srcId="{00A871D4-9A4C-4797-B7CE-36284E149262}" destId="{9EFD84C9-091D-49C3-81D3-F24EE05AD623}" srcOrd="2" destOrd="0" parTransId="{8784C40E-E4EE-419E-90BE-DB8ED4D81F2D}" sibTransId="{37BF8E14-6539-4054-81DA-841A31EF8922}"/>
    <dgm:cxn modelId="{90096BBA-9F26-40A0-9042-D3E052D3ACB5}" type="presOf" srcId="{8C99829B-E500-428F-B4C1-B27A7783B8C2}" destId="{1C40F5E1-7537-4228-8CE0-9C77F723C057}" srcOrd="0" destOrd="0" presId="urn:microsoft.com/office/officeart/2005/8/layout/hierarchy3"/>
    <dgm:cxn modelId="{FA9BF4BF-DAE3-48E3-87B1-45C827BD5925}" srcId="{00A871D4-9A4C-4797-B7CE-36284E149262}" destId="{92C5F84A-739A-4808-98BA-7A1B7789E220}" srcOrd="0" destOrd="0" parTransId="{1F35F5FA-245C-4696-9C68-2771A37BCF17}" sibTransId="{B5D3A0B0-77C4-4D93-9DF0-D6DF5E9252E8}"/>
    <dgm:cxn modelId="{88BC1FCE-CD2A-4082-AE1C-D210132B2A68}" srcId="{599FA171-9E91-432D-8EA1-D95EC954B7F7}" destId="{084B19FA-BD23-4ED5-80F4-2519411C389F}" srcOrd="1" destOrd="0" parTransId="{F74024CC-B628-4325-A058-42964103957F}" sibTransId="{56DDFC93-A218-4D81-9ED2-BCAB3B3E8A0A}"/>
    <dgm:cxn modelId="{FE6582D6-F8D7-45BF-A6B4-1A5225F00CE3}" srcId="{084B19FA-BD23-4ED5-80F4-2519411C389F}" destId="{6C335209-E100-4108-A1EA-028A1C842FC0}" srcOrd="0" destOrd="0" parTransId="{7ECBD3AC-8B20-4F8C-8588-8EAE7E0EABB0}" sibTransId="{EC4642E0-E704-4B61-B469-D9620050EC24}"/>
    <dgm:cxn modelId="{49D26EDB-8EB7-4439-9DED-2BA6C7338342}" type="presOf" srcId="{00A871D4-9A4C-4797-B7CE-36284E149262}" destId="{B64A3E63-F9A9-4432-814D-2BAABBD660CF}" srcOrd="0" destOrd="0" presId="urn:microsoft.com/office/officeart/2005/8/layout/hierarchy3"/>
    <dgm:cxn modelId="{E84EB9EB-538A-4769-9C20-C97FD1CC010D}" type="presOf" srcId="{1F35F5FA-245C-4696-9C68-2771A37BCF17}" destId="{193AD2C0-1A3F-49D7-838A-292AB0BA7E79}" srcOrd="0" destOrd="0" presId="urn:microsoft.com/office/officeart/2005/8/layout/hierarchy3"/>
    <dgm:cxn modelId="{8D33ACF2-9A38-492D-8155-72F7FA7E99FE}" srcId="{599FA171-9E91-432D-8EA1-D95EC954B7F7}" destId="{00A871D4-9A4C-4797-B7CE-36284E149262}" srcOrd="0" destOrd="0" parTransId="{B8FF6122-21E6-4089-A6BE-8A9FDCC3C853}" sibTransId="{8524797E-10CA-4D50-B352-04D33DEE1946}"/>
    <dgm:cxn modelId="{23E5A3F4-9E8C-4403-8633-84C5EF85D23D}" type="presOf" srcId="{7ECBD3AC-8B20-4F8C-8588-8EAE7E0EABB0}" destId="{F68C4987-774E-4B7D-A72E-7991A779D013}" srcOrd="0" destOrd="0" presId="urn:microsoft.com/office/officeart/2005/8/layout/hierarchy3"/>
    <dgm:cxn modelId="{D1AE91A7-5584-4437-83C7-8FD735026D4B}" type="presParOf" srcId="{E351FD93-DB89-4275-9627-743ECA35F5C9}" destId="{C628157E-D972-4E36-AA22-67860E5235E3}" srcOrd="0" destOrd="0" presId="urn:microsoft.com/office/officeart/2005/8/layout/hierarchy3"/>
    <dgm:cxn modelId="{578AD57D-727B-4208-A8DC-D182C385B28B}" type="presParOf" srcId="{C628157E-D972-4E36-AA22-67860E5235E3}" destId="{55B7A9E3-8C39-4E74-BF03-5B757740BD6A}" srcOrd="0" destOrd="0" presId="urn:microsoft.com/office/officeart/2005/8/layout/hierarchy3"/>
    <dgm:cxn modelId="{2C518B7C-1AE5-4D43-B263-F6737855981F}" type="presParOf" srcId="{55B7A9E3-8C39-4E74-BF03-5B757740BD6A}" destId="{B64A3E63-F9A9-4432-814D-2BAABBD660CF}" srcOrd="0" destOrd="0" presId="urn:microsoft.com/office/officeart/2005/8/layout/hierarchy3"/>
    <dgm:cxn modelId="{979435A3-FFC3-447F-A119-7B73ED9B57DD}" type="presParOf" srcId="{55B7A9E3-8C39-4E74-BF03-5B757740BD6A}" destId="{124816E4-5926-49E0-8CBA-92D0B0EB8EEB}" srcOrd="1" destOrd="0" presId="urn:microsoft.com/office/officeart/2005/8/layout/hierarchy3"/>
    <dgm:cxn modelId="{4F69375E-4EC8-4545-896D-5A956932C323}" type="presParOf" srcId="{C628157E-D972-4E36-AA22-67860E5235E3}" destId="{A53E8C92-A306-4821-803E-ABBB2F470576}" srcOrd="1" destOrd="0" presId="urn:microsoft.com/office/officeart/2005/8/layout/hierarchy3"/>
    <dgm:cxn modelId="{2C611080-39FC-4F5A-A7D9-93C48AC74C0F}" type="presParOf" srcId="{A53E8C92-A306-4821-803E-ABBB2F470576}" destId="{193AD2C0-1A3F-49D7-838A-292AB0BA7E79}" srcOrd="0" destOrd="0" presId="urn:microsoft.com/office/officeart/2005/8/layout/hierarchy3"/>
    <dgm:cxn modelId="{1B2CC1E2-5A51-4AD3-A53E-D4E5942459A2}" type="presParOf" srcId="{A53E8C92-A306-4821-803E-ABBB2F470576}" destId="{A507C668-0825-44B7-8557-0E86317E0E19}" srcOrd="1" destOrd="0" presId="urn:microsoft.com/office/officeart/2005/8/layout/hierarchy3"/>
    <dgm:cxn modelId="{597C968C-944C-4246-BC6B-4B5272DE9CDC}" type="presParOf" srcId="{A53E8C92-A306-4821-803E-ABBB2F470576}" destId="{1C40F5E1-7537-4228-8CE0-9C77F723C057}" srcOrd="2" destOrd="0" presId="urn:microsoft.com/office/officeart/2005/8/layout/hierarchy3"/>
    <dgm:cxn modelId="{3AD41DEA-7928-4149-B005-9B44646B2917}" type="presParOf" srcId="{A53E8C92-A306-4821-803E-ABBB2F470576}" destId="{08847757-6323-48EA-A68B-2EDDF5E99B9A}" srcOrd="3" destOrd="0" presId="urn:microsoft.com/office/officeart/2005/8/layout/hierarchy3"/>
    <dgm:cxn modelId="{85FEA2D7-3C37-45DF-941F-9790F259ED08}" type="presParOf" srcId="{A53E8C92-A306-4821-803E-ABBB2F470576}" destId="{B851D295-E9F9-4E5B-A9F4-12BF874FB953}" srcOrd="4" destOrd="0" presId="urn:microsoft.com/office/officeart/2005/8/layout/hierarchy3"/>
    <dgm:cxn modelId="{9331B2B4-4DA0-4B05-BA1E-EE74CDECC758}" type="presParOf" srcId="{A53E8C92-A306-4821-803E-ABBB2F470576}" destId="{15141FB7-BFE5-4D41-BE76-CA4CA8AD2F2F}" srcOrd="5" destOrd="0" presId="urn:microsoft.com/office/officeart/2005/8/layout/hierarchy3"/>
    <dgm:cxn modelId="{EEBE4789-859A-4B5D-9FA9-90CC1F5BFF44}" type="presParOf" srcId="{E351FD93-DB89-4275-9627-743ECA35F5C9}" destId="{920D2F04-75FB-4D05-ABA9-0E52A16E4D12}" srcOrd="1" destOrd="0" presId="urn:microsoft.com/office/officeart/2005/8/layout/hierarchy3"/>
    <dgm:cxn modelId="{4E8964A4-F799-4A51-BA87-A8651DDA0FDB}" type="presParOf" srcId="{920D2F04-75FB-4D05-ABA9-0E52A16E4D12}" destId="{0C1168E3-62E3-472D-8FF2-F7A1F33BA311}" srcOrd="0" destOrd="0" presId="urn:microsoft.com/office/officeart/2005/8/layout/hierarchy3"/>
    <dgm:cxn modelId="{51FB9884-F70D-4775-AEBB-E4ECF941B9C8}" type="presParOf" srcId="{0C1168E3-62E3-472D-8FF2-F7A1F33BA311}" destId="{2FC73353-A3CA-41BA-9AE4-702B50A1D654}" srcOrd="0" destOrd="0" presId="urn:microsoft.com/office/officeart/2005/8/layout/hierarchy3"/>
    <dgm:cxn modelId="{9AC88432-4C2A-487A-A2D0-2837988F226E}" type="presParOf" srcId="{0C1168E3-62E3-472D-8FF2-F7A1F33BA311}" destId="{1E3D0B45-0096-4250-97BA-E5074147A2EA}" srcOrd="1" destOrd="0" presId="urn:microsoft.com/office/officeart/2005/8/layout/hierarchy3"/>
    <dgm:cxn modelId="{814547B8-E649-4B76-8E13-61F1E7E64226}" type="presParOf" srcId="{920D2F04-75FB-4D05-ABA9-0E52A16E4D12}" destId="{52DDE156-A4D2-4F9E-B599-9CB9DE7DF3E0}" srcOrd="1" destOrd="0" presId="urn:microsoft.com/office/officeart/2005/8/layout/hierarchy3"/>
    <dgm:cxn modelId="{43B6B1DB-DA61-4E1A-BDC5-5B3567134350}" type="presParOf" srcId="{52DDE156-A4D2-4F9E-B599-9CB9DE7DF3E0}" destId="{F68C4987-774E-4B7D-A72E-7991A779D013}" srcOrd="0" destOrd="0" presId="urn:microsoft.com/office/officeart/2005/8/layout/hierarchy3"/>
    <dgm:cxn modelId="{4454AD10-F75A-4B40-B769-D5B6C194A44E}" type="presParOf" srcId="{52DDE156-A4D2-4F9E-B599-9CB9DE7DF3E0}" destId="{1BC13956-9180-4CEC-B735-8E953CD1FF0D}"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de-CH" dirty="0">
              <a:solidFill>
                <a:schemeClr val="tx1"/>
              </a:solidFill>
            </a:rPr>
            <a:t>Erlässt das Finanzreglement</a:t>
          </a:r>
          <a:endParaRPr lang="fr-CH" dirty="0">
            <a:solidFill>
              <a:schemeClr val="tx1"/>
            </a:solidFill>
          </a:endParaRP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Genehmigt Jahresrechnung</a:t>
          </a:r>
          <a:endParaRPr lang="fr-CH" dirty="0">
            <a:solidFill>
              <a:schemeClr val="tx1"/>
            </a:solidFill>
          </a:endParaRP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Beschliesst Verpflichtungskredite und Zusatzkredite</a:t>
          </a:r>
          <a:endParaRPr lang="fr-CH" dirty="0">
            <a:solidFill>
              <a:schemeClr val="tx1"/>
            </a:solidFill>
          </a:endParaRP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Beschliesst Nachtragskredite, die nicht in die Zuständigkeit des Gemeinderats fallen</a:t>
          </a:r>
          <a:endParaRPr lang="fr-CH" dirty="0">
            <a:solidFill>
              <a:schemeClr val="tx1"/>
            </a:solidFill>
          </a:endParaRP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E08C9490-893F-4D1E-ABCC-0FA2FC376E37}">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Genehmigt nachträglich im Rahmen der Jahresrechnung Kreditüberschreitungen in den vom Gesetz vorgesehenen Fällen</a:t>
          </a:r>
          <a:endParaRPr lang="fr-CH" dirty="0">
            <a:solidFill>
              <a:schemeClr val="tx1"/>
            </a:solidFill>
          </a:endParaRPr>
        </a:p>
      </dgm:t>
    </dgm:pt>
    <dgm:pt modelId="{AFD658D4-A14D-4398-BD58-27E368AC9B41}" type="parTrans" cxnId="{513BFAB3-BF01-4C9D-A3AC-9DF720D7CC8B}">
      <dgm:prSet/>
      <dgm:spPr/>
      <dgm:t>
        <a:bodyPr/>
        <a:lstStyle/>
        <a:p>
          <a:endParaRPr lang="fr-CH"/>
        </a:p>
      </dgm:t>
    </dgm:pt>
    <dgm:pt modelId="{8B550D8E-E1C8-4EFD-A2A7-1A2975EC3B65}" type="sibTrans" cxnId="{513BFAB3-BF01-4C9D-A3AC-9DF720D7CC8B}">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r>
            <a:rPr lang="de-DE" dirty="0">
              <a:solidFill>
                <a:schemeClr val="tx1"/>
              </a:solidFill>
            </a:rPr>
            <a:t>z.K. Finanzplan und seinen Nachführungen</a:t>
          </a: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r>
            <a:rPr lang="de-DE" dirty="0">
              <a:solidFill>
                <a:schemeClr val="tx1"/>
              </a:solidFill>
            </a:rPr>
            <a:t>z.K. Geschäftsbericht</a:t>
          </a: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de-CH" dirty="0">
              <a:solidFill>
                <a:schemeClr val="tx1"/>
              </a:solidFill>
            </a:rPr>
            <a:t>Beschliesst Budget</a:t>
          </a:r>
          <a:endParaRPr lang="fr-CH"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FE79BDD4-485E-46C8-B50A-B02AD005BC06}">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Bewilligt nachträglich die im Budget nicht vorgesehenen Ausgaben</a:t>
          </a:r>
          <a:endParaRPr lang="fr-CH" dirty="0">
            <a:solidFill>
              <a:schemeClr val="tx1"/>
            </a:solidFill>
          </a:endParaRPr>
        </a:p>
      </dgm:t>
    </dgm:pt>
    <dgm:pt modelId="{17960076-BDB6-4B15-991C-82C911B86752}" type="parTrans" cxnId="{FD5A84F6-1655-4EB0-949E-742B260106E5}">
      <dgm:prSet/>
      <dgm:spPr/>
      <dgm:t>
        <a:bodyPr/>
        <a:lstStyle/>
        <a:p>
          <a:endParaRPr lang="fr-CH"/>
        </a:p>
      </dgm:t>
    </dgm:pt>
    <dgm:pt modelId="{7B6697E6-533B-428A-A4C2-B880F3E673EE}" type="sibTrans" cxnId="{FD5A84F6-1655-4EB0-949E-742B260106E5}">
      <dgm:prSet/>
      <dgm:spPr/>
      <dgm:t>
        <a:bodyPr/>
        <a:lstStyle/>
        <a:p>
          <a:endParaRPr lang="fr-CH"/>
        </a:p>
      </dgm:t>
    </dgm:pt>
    <dgm:pt modelId="{973807C7-D376-4B41-885A-BA6CBB0E645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Beschliesst Steuern &amp; andere öffentliche Abgaben (Ausnahme: Kanzleigebühren)</a:t>
          </a:r>
          <a:endParaRPr lang="fr-CH" dirty="0">
            <a:solidFill>
              <a:schemeClr val="tx1"/>
            </a:solidFill>
          </a:endParaRPr>
        </a:p>
      </dgm:t>
    </dgm:pt>
    <dgm:pt modelId="{3944C53C-BBD0-4154-B1A0-EB8098FDF4F7}" type="sibTrans" cxnId="{72F31F7D-C678-4709-80D7-DACCDF442C53}">
      <dgm:prSet/>
      <dgm:spPr/>
      <dgm:t>
        <a:bodyPr/>
        <a:lstStyle/>
        <a:p>
          <a:endParaRPr lang="fr-CH"/>
        </a:p>
      </dgm:t>
    </dgm:pt>
    <dgm:pt modelId="{7DD64228-0CF9-45F7-BEBA-3C8BF6ED0C91}" type="parTrans" cxnId="{72F31F7D-C678-4709-80D7-DACCDF442C53}">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2A211AE4-09AF-42C6-9F68-76780162F822}" type="pres">
      <dgm:prSet presAssocID="{FA9AC097-87B9-465D-AF3D-7284F777E90F}" presName="node" presStyleLbl="node1" presStyleIdx="0" presStyleCnt="10">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1" presStyleCnt="10">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2" presStyleCnt="10">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3" presStyleCnt="10">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4" presStyleCnt="10">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5" presStyleCnt="10">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6" presStyleCnt="10" custLinFactNeighborX="3322" custLinFactNeighborY="-2379">
        <dgm:presLayoutVars>
          <dgm:bulletEnabled val="1"/>
        </dgm:presLayoutVars>
      </dgm:prSet>
      <dgm:spPr/>
    </dgm:pt>
    <dgm:pt modelId="{31CA06AC-7140-4DE8-BDFF-382A489724A6}" type="pres">
      <dgm:prSet presAssocID="{D572B401-C150-4C1A-BC54-ABDB19BB6065}" presName="sibTrans" presStyleCnt="0"/>
      <dgm:spPr/>
    </dgm:pt>
    <dgm:pt modelId="{2C47C21F-95A7-42CE-B5E8-A79A8CE236A6}" type="pres">
      <dgm:prSet presAssocID="{E08C9490-893F-4D1E-ABCC-0FA2FC376E37}" presName="node" presStyleLbl="node1" presStyleIdx="7" presStyleCnt="10">
        <dgm:presLayoutVars>
          <dgm:bulletEnabled val="1"/>
        </dgm:presLayoutVars>
      </dgm:prSet>
      <dgm:spPr/>
    </dgm:pt>
    <dgm:pt modelId="{654C5E2E-FBCA-430F-AF1C-9B91E5CEC7A8}" type="pres">
      <dgm:prSet presAssocID="{8B550D8E-E1C8-4EFD-A2A7-1A2975EC3B65}" presName="sibTrans" presStyleCnt="0"/>
      <dgm:spPr/>
    </dgm:pt>
    <dgm:pt modelId="{7C16015B-797D-42F2-9EEA-76DAD7A07C9A}" type="pres">
      <dgm:prSet presAssocID="{FE79BDD4-485E-46C8-B50A-B02AD005BC06}" presName="node" presStyleLbl="node1" presStyleIdx="8" presStyleCnt="10">
        <dgm:presLayoutVars>
          <dgm:bulletEnabled val="1"/>
        </dgm:presLayoutVars>
      </dgm:prSet>
      <dgm:spPr/>
    </dgm:pt>
    <dgm:pt modelId="{9B4D37B1-0EE6-4F78-8BBE-9E4963DC88F8}" type="pres">
      <dgm:prSet presAssocID="{7B6697E6-533B-428A-A4C2-B880F3E673EE}" presName="sibTrans" presStyleCnt="0"/>
      <dgm:spPr/>
    </dgm:pt>
    <dgm:pt modelId="{D5B9E07E-FB87-42AC-8479-46C16AB52235}" type="pres">
      <dgm:prSet presAssocID="{973807C7-D376-4B41-885A-BA6CBB0E6452}" presName="node" presStyleLbl="node1" presStyleIdx="9" presStyleCnt="10">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6" destOrd="0" parTransId="{6AC41F08-0538-4435-BF1F-9AD484CA1C39}" sibTransId="{D572B401-C150-4C1A-BC54-ABDB19BB6065}"/>
    <dgm:cxn modelId="{9D93EE60-2518-4340-A44F-CED4ED1244AE}" srcId="{7659D770-1153-42D9-8FAB-89EC13C0AD12}" destId="{45A1E02B-0322-4FD1-9F7D-A407911A0959}" srcOrd="2"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0" destOrd="0" parTransId="{BDAF22E9-1C5F-4CC6-B411-CFAF493FA2F3}" sibTransId="{1200B373-2E89-4A12-B510-82D5FAF10B0C}"/>
    <dgm:cxn modelId="{B4FA3079-56A9-439C-9166-25709469DCD1}" type="presOf" srcId="{E08C9490-893F-4D1E-ABCC-0FA2FC376E37}" destId="{2C47C21F-95A7-42CE-B5E8-A79A8CE236A6}" srcOrd="0" destOrd="0" presId="urn:microsoft.com/office/officeart/2005/8/layout/default"/>
    <dgm:cxn modelId="{72F31F7D-C678-4709-80D7-DACCDF442C53}" srcId="{7659D770-1153-42D9-8FAB-89EC13C0AD12}" destId="{973807C7-D376-4B41-885A-BA6CBB0E6452}" srcOrd="9" destOrd="0" parTransId="{7DD64228-0CF9-45F7-BEBA-3C8BF6ED0C91}" sibTransId="{3944C53C-BBD0-4154-B1A0-EB8098FDF4F7}"/>
    <dgm:cxn modelId="{C99CA086-5C72-42B3-A20C-245FBC151F33}" srcId="{7659D770-1153-42D9-8FAB-89EC13C0AD12}" destId="{634AF43D-5816-43EB-A987-3507B9FBAC4A}" srcOrd="5" destOrd="0" parTransId="{51A2C7F3-2D02-463E-9181-C57C30AB0EE7}" sibTransId="{15ED07A9-7AB5-4A95-9A1E-FE4E98C3D021}"/>
    <dgm:cxn modelId="{19DA1F92-1254-4F38-81AB-1E4972C66445}" srcId="{7659D770-1153-42D9-8FAB-89EC13C0AD12}" destId="{6425512D-F826-404B-B2A3-34A53E57CE6F}" srcOrd="1" destOrd="0" parTransId="{AC8EF902-38EC-4EC5-AFFE-FFFD64C2658E}" sibTransId="{5385C6B8-EBBD-421C-A369-02F490BA92E5}"/>
    <dgm:cxn modelId="{7D30C298-09B9-423B-9D8D-78133AFA7BAE}" srcId="{7659D770-1153-42D9-8FAB-89EC13C0AD12}" destId="{40389A4F-87E1-449B-99FB-8715901AB0FC}" srcOrd="4"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13BFAB3-BF01-4C9D-A3AC-9DF720D7CC8B}" srcId="{7659D770-1153-42D9-8FAB-89EC13C0AD12}" destId="{E08C9490-893F-4D1E-ABCC-0FA2FC376E37}" srcOrd="7" destOrd="0" parTransId="{AFD658D4-A14D-4398-BD58-27E368AC9B41}" sibTransId="{8B550D8E-E1C8-4EFD-A2A7-1A2975EC3B65}"/>
    <dgm:cxn modelId="{58B3E1C9-0AFD-4A36-B7F1-653E588213B8}" type="presOf" srcId="{45A1E02B-0322-4FD1-9F7D-A407911A0959}" destId="{42BF9B74-2D11-4930-896C-F15B5DFF8F6D}" srcOrd="0" destOrd="0" presId="urn:microsoft.com/office/officeart/2005/8/layout/default"/>
    <dgm:cxn modelId="{D6EE34D4-BEC6-4813-B900-8C41CF3DE52C}" type="presOf" srcId="{FE79BDD4-485E-46C8-B50A-B02AD005BC06}" destId="{7C16015B-797D-42F2-9EEA-76DAD7A07C9A}"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93D315EF-6483-4A13-A3F3-54B49CD1C066}" type="presOf" srcId="{973807C7-D376-4B41-885A-BA6CBB0E6452}" destId="{D5B9E07E-FB87-42AC-8479-46C16AB52235}" srcOrd="0" destOrd="0" presId="urn:microsoft.com/office/officeart/2005/8/layout/default"/>
    <dgm:cxn modelId="{5AACC7EF-D5D4-40E7-AE7B-E05773A51BF5}" srcId="{7659D770-1153-42D9-8FAB-89EC13C0AD12}" destId="{F8D52F7C-22A5-46C4-A98F-F5CEFDD37B3B}" srcOrd="3" destOrd="0" parTransId="{74D40920-4E31-4458-81D6-596D451E9354}" sibTransId="{76F2CB84-0A9F-4AB8-BEF5-0D7D37998DCC}"/>
    <dgm:cxn modelId="{FD5A84F6-1655-4EB0-949E-742B260106E5}" srcId="{7659D770-1153-42D9-8FAB-89EC13C0AD12}" destId="{FE79BDD4-485E-46C8-B50A-B02AD005BC06}" srcOrd="8" destOrd="0" parTransId="{17960076-BDB6-4B15-991C-82C911B86752}" sibTransId="{7B6697E6-533B-428A-A4C2-B880F3E673EE}"/>
    <dgm:cxn modelId="{69A29B06-AB5E-4BB6-890C-93A35CE5CAEF}" type="presParOf" srcId="{FB5076A0-FEDB-444E-83E0-87A3E9A52BE8}" destId="{2A211AE4-09AF-42C6-9F68-76780162F822}" srcOrd="0" destOrd="0" presId="urn:microsoft.com/office/officeart/2005/8/layout/default"/>
    <dgm:cxn modelId="{0F4A4D8F-6D32-4EE4-93A5-36EC75A0BE9E}" type="presParOf" srcId="{FB5076A0-FEDB-444E-83E0-87A3E9A52BE8}" destId="{C36CDDF0-03D8-48D2-8B15-D2E8BD6028ED}" srcOrd="1" destOrd="0" presId="urn:microsoft.com/office/officeart/2005/8/layout/default"/>
    <dgm:cxn modelId="{F2742CAE-3C17-44B8-AE54-B52512D6ED09}" type="presParOf" srcId="{FB5076A0-FEDB-444E-83E0-87A3E9A52BE8}" destId="{4B4F2A01-6B26-4BD1-89DC-8D9159E902DC}" srcOrd="2" destOrd="0" presId="urn:microsoft.com/office/officeart/2005/8/layout/default"/>
    <dgm:cxn modelId="{C11A3A58-7877-4DDE-ACDD-B6BDAFC3C631}" type="presParOf" srcId="{FB5076A0-FEDB-444E-83E0-87A3E9A52BE8}" destId="{63C8BE86-DFBE-480E-8325-4DE7119F09A4}" srcOrd="3" destOrd="0" presId="urn:microsoft.com/office/officeart/2005/8/layout/default"/>
    <dgm:cxn modelId="{D6F1DEC7-FCD8-4618-A099-94F0077F1C00}" type="presParOf" srcId="{FB5076A0-FEDB-444E-83E0-87A3E9A52BE8}" destId="{42BF9B74-2D11-4930-896C-F15B5DFF8F6D}" srcOrd="4" destOrd="0" presId="urn:microsoft.com/office/officeart/2005/8/layout/default"/>
    <dgm:cxn modelId="{C81D2973-4AC6-4B12-9073-15DFBE816856}" type="presParOf" srcId="{FB5076A0-FEDB-444E-83E0-87A3E9A52BE8}" destId="{CA3D2E0A-8A30-4155-82CD-D9CA05869841}" srcOrd="5" destOrd="0" presId="urn:microsoft.com/office/officeart/2005/8/layout/default"/>
    <dgm:cxn modelId="{53BC1E0D-5FD9-4E61-A647-B37EA8224CDF}" type="presParOf" srcId="{FB5076A0-FEDB-444E-83E0-87A3E9A52BE8}" destId="{B617547D-7EC0-4DD1-94EB-FA93BF80C4D1}" srcOrd="6" destOrd="0" presId="urn:microsoft.com/office/officeart/2005/8/layout/default"/>
    <dgm:cxn modelId="{2FFF15E1-3E18-450F-93F7-2C0D69B2C7A0}" type="presParOf" srcId="{FB5076A0-FEDB-444E-83E0-87A3E9A52BE8}" destId="{5F994398-1283-4633-A9A0-BF2F9B4D4BF8}" srcOrd="7" destOrd="0" presId="urn:microsoft.com/office/officeart/2005/8/layout/default"/>
    <dgm:cxn modelId="{F5C905CD-6B02-42C9-A846-D94F3B0C8ED3}" type="presParOf" srcId="{FB5076A0-FEDB-444E-83E0-87A3E9A52BE8}" destId="{BA3F0AB5-22ED-478D-A983-F1C6340CE127}" srcOrd="8" destOrd="0" presId="urn:microsoft.com/office/officeart/2005/8/layout/default"/>
    <dgm:cxn modelId="{C1D84E01-ECC3-4564-9D4D-72A309B6B5A0}" type="presParOf" srcId="{FB5076A0-FEDB-444E-83E0-87A3E9A52BE8}" destId="{A374919A-E7BA-42B5-8741-C4B617B8D697}" srcOrd="9" destOrd="0" presId="urn:microsoft.com/office/officeart/2005/8/layout/default"/>
    <dgm:cxn modelId="{1C2FD0C1-F038-44FE-AD28-FCED4F1DB23A}" type="presParOf" srcId="{FB5076A0-FEDB-444E-83E0-87A3E9A52BE8}" destId="{2C0EF15C-E5C9-4677-ADFB-7CDC9687C9C4}" srcOrd="10" destOrd="0" presId="urn:microsoft.com/office/officeart/2005/8/layout/default"/>
    <dgm:cxn modelId="{1C90ADBC-6B09-4A17-B74C-F86147FB971E}" type="presParOf" srcId="{FB5076A0-FEDB-444E-83E0-87A3E9A52BE8}" destId="{8072FF25-9C27-4CF9-A13C-ABFAF4D0597A}" srcOrd="11" destOrd="0" presId="urn:microsoft.com/office/officeart/2005/8/layout/default"/>
    <dgm:cxn modelId="{FAA5EC22-079E-43AD-BC8C-EC81709887E7}" type="presParOf" srcId="{FB5076A0-FEDB-444E-83E0-87A3E9A52BE8}" destId="{574328BF-95B3-4C88-8546-5DDD376EE546}" srcOrd="12" destOrd="0" presId="urn:microsoft.com/office/officeart/2005/8/layout/default"/>
    <dgm:cxn modelId="{EAD2507B-F70C-47C1-9C73-D9DB8FF5A12E}" type="presParOf" srcId="{FB5076A0-FEDB-444E-83E0-87A3E9A52BE8}" destId="{31CA06AC-7140-4DE8-BDFF-382A489724A6}" srcOrd="13" destOrd="0" presId="urn:microsoft.com/office/officeart/2005/8/layout/default"/>
    <dgm:cxn modelId="{FB206FD0-604D-4855-A96C-FA36279123F8}" type="presParOf" srcId="{FB5076A0-FEDB-444E-83E0-87A3E9A52BE8}" destId="{2C47C21F-95A7-42CE-B5E8-A79A8CE236A6}" srcOrd="14" destOrd="0" presId="urn:microsoft.com/office/officeart/2005/8/layout/default"/>
    <dgm:cxn modelId="{C3638A58-EC48-4384-833D-F6E9FDF3F527}" type="presParOf" srcId="{FB5076A0-FEDB-444E-83E0-87A3E9A52BE8}" destId="{654C5E2E-FBCA-430F-AF1C-9B91E5CEC7A8}" srcOrd="15" destOrd="0" presId="urn:microsoft.com/office/officeart/2005/8/layout/default"/>
    <dgm:cxn modelId="{C55558F0-AEC7-4879-8B4D-CC98985CA3A2}" type="presParOf" srcId="{FB5076A0-FEDB-444E-83E0-87A3E9A52BE8}" destId="{7C16015B-797D-42F2-9EEA-76DAD7A07C9A}" srcOrd="16" destOrd="0" presId="urn:microsoft.com/office/officeart/2005/8/layout/default"/>
    <dgm:cxn modelId="{2293A670-DC63-4C7B-A064-292792D227E8}" type="presParOf" srcId="{FB5076A0-FEDB-444E-83E0-87A3E9A52BE8}" destId="{9B4D37B1-0EE6-4F78-8BBE-9E4963DC88F8}" srcOrd="17" destOrd="0" presId="urn:microsoft.com/office/officeart/2005/8/layout/default"/>
    <dgm:cxn modelId="{24F155F8-E1FB-4B4B-91DB-A8A07301B374}" type="presParOf" srcId="{FB5076A0-FEDB-444E-83E0-87A3E9A52BE8}" destId="{D5B9E07E-FB87-42AC-8479-46C16AB52235}"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59D770-1153-42D9-8FAB-89EC13C0A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H"/>
        </a:p>
      </dgm:t>
    </dgm:pt>
    <dgm:pt modelId="{FA9AC097-87B9-465D-AF3D-7284F777E90F}">
      <dgm:prSet phldrT="[Texte]">
        <dgm:style>
          <a:lnRef idx="1">
            <a:schemeClr val="accent3"/>
          </a:lnRef>
          <a:fillRef idx="3">
            <a:schemeClr val="accent3"/>
          </a:fillRef>
          <a:effectRef idx="2">
            <a:schemeClr val="accent3"/>
          </a:effectRef>
          <a:fontRef idx="minor">
            <a:schemeClr val="lt1"/>
          </a:fontRef>
        </dgm:style>
      </dgm:prSet>
      <dgm:spPr/>
      <dgm:t>
        <a:bodyPr/>
        <a:lstStyle/>
        <a:p>
          <a:r>
            <a:rPr lang="de-DE" b="0" i="0" dirty="0" err="1">
              <a:solidFill>
                <a:schemeClr val="tx1"/>
              </a:solidFill>
            </a:rPr>
            <a:t>Beschliesst</a:t>
          </a:r>
          <a:r>
            <a:rPr lang="de-DE" b="0" i="0" dirty="0">
              <a:solidFill>
                <a:schemeClr val="tx1"/>
              </a:solidFill>
            </a:rPr>
            <a:t> Vereinbarungen der Gemeinde mit Dritten, die neue Ausgaben nach sich ziehen</a:t>
          </a:r>
          <a:endParaRPr lang="fr-CH" dirty="0">
            <a:solidFill>
              <a:schemeClr val="tx1"/>
            </a:solidFill>
          </a:endParaRPr>
        </a:p>
      </dgm:t>
    </dgm:pt>
    <dgm:pt modelId="{BDAF22E9-1C5F-4CC6-B411-CFAF493FA2F3}" type="parTrans" cxnId="{34B3EE75-3BD5-410B-B489-3230C54B98BD}">
      <dgm:prSet/>
      <dgm:spPr/>
      <dgm:t>
        <a:bodyPr/>
        <a:lstStyle/>
        <a:p>
          <a:endParaRPr lang="fr-CH"/>
        </a:p>
      </dgm:t>
    </dgm:pt>
    <dgm:pt modelId="{1200B373-2E89-4A12-B510-82D5FAF10B0C}" type="sibTrans" cxnId="{34B3EE75-3BD5-410B-B489-3230C54B98BD}">
      <dgm:prSet/>
      <dgm:spPr/>
      <dgm:t>
        <a:bodyPr/>
        <a:lstStyle/>
        <a:p>
          <a:endParaRPr lang="fr-CH"/>
        </a:p>
      </dgm:t>
    </dgm:pt>
    <dgm:pt modelId="{40389A4F-87E1-449B-99FB-8715901AB0FC}">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Unter Vorbehalt Vorschriften im Finanzreglement: </a:t>
          </a:r>
          <a:r>
            <a:rPr lang="de-DE" b="0" i="0" dirty="0">
              <a:solidFill>
                <a:schemeClr val="tx1"/>
              </a:solidFill>
            </a:rPr>
            <a:t>legt die Anzahl Mitglieder der </a:t>
          </a:r>
          <a:r>
            <a:rPr lang="de-DE" b="0" i="0" dirty="0" err="1">
              <a:solidFill>
                <a:schemeClr val="tx1"/>
              </a:solidFill>
            </a:rPr>
            <a:t>FiKo</a:t>
          </a:r>
          <a:r>
            <a:rPr lang="de-DE" b="0" i="0" dirty="0">
              <a:solidFill>
                <a:schemeClr val="tx1"/>
              </a:solidFill>
            </a:rPr>
            <a:t> fest und wählt diese</a:t>
          </a:r>
          <a:endParaRPr lang="fr-CH" dirty="0">
            <a:solidFill>
              <a:schemeClr val="tx1"/>
            </a:solidFill>
          </a:endParaRPr>
        </a:p>
      </dgm:t>
    </dgm:pt>
    <dgm:pt modelId="{38D5CEB2-F859-4CD5-BEED-37DB281FB4C4}" type="parTrans" cxnId="{7D30C298-09B9-423B-9D8D-78133AFA7BAE}">
      <dgm:prSet/>
      <dgm:spPr/>
      <dgm:t>
        <a:bodyPr/>
        <a:lstStyle/>
        <a:p>
          <a:endParaRPr lang="fr-CH"/>
        </a:p>
      </dgm:t>
    </dgm:pt>
    <dgm:pt modelId="{B34D97A3-656A-44C7-9B74-56D58B8D3291}" type="sibTrans" cxnId="{7D30C298-09B9-423B-9D8D-78133AFA7BAE}">
      <dgm:prSet/>
      <dgm:spPr/>
      <dgm:t>
        <a:bodyPr/>
        <a:lstStyle/>
        <a:p>
          <a:endParaRPr lang="fr-CH"/>
        </a:p>
      </dgm:t>
    </dgm:pt>
    <dgm:pt modelId="{634AF43D-5816-43EB-A987-3507B9FBAC4A}">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B</a:t>
          </a:r>
          <a:r>
            <a:rPr lang="fr-CH" b="0" i="0" dirty="0" err="1">
              <a:solidFill>
                <a:schemeClr val="tx1"/>
              </a:solidFill>
            </a:rPr>
            <a:t>ezeichnet</a:t>
          </a:r>
          <a:r>
            <a:rPr lang="fr-CH" b="0" i="0" dirty="0">
              <a:solidFill>
                <a:schemeClr val="tx1"/>
              </a:solidFill>
            </a:rPr>
            <a:t> die </a:t>
          </a:r>
          <a:r>
            <a:rPr lang="fr-CH" b="0" i="0" dirty="0" err="1">
              <a:solidFill>
                <a:schemeClr val="tx1"/>
              </a:solidFill>
            </a:rPr>
            <a:t>Revisionsstelle</a:t>
          </a:r>
          <a:endParaRPr lang="fr-CH" dirty="0">
            <a:solidFill>
              <a:schemeClr val="tx1"/>
            </a:solidFill>
          </a:endParaRPr>
        </a:p>
      </dgm:t>
    </dgm:pt>
    <dgm:pt modelId="{51A2C7F3-2D02-463E-9181-C57C30AB0EE7}" type="parTrans" cxnId="{C99CA086-5C72-42B3-A20C-245FBC151F33}">
      <dgm:prSet/>
      <dgm:spPr/>
      <dgm:t>
        <a:bodyPr/>
        <a:lstStyle/>
        <a:p>
          <a:endParaRPr lang="fr-CH"/>
        </a:p>
      </dgm:t>
    </dgm:pt>
    <dgm:pt modelId="{15ED07A9-7AB5-4A95-9A1E-FE4E98C3D021}" type="sibTrans" cxnId="{C99CA086-5C72-42B3-A20C-245FBC151F33}">
      <dgm:prSet/>
      <dgm:spPr/>
      <dgm:t>
        <a:bodyPr/>
        <a:lstStyle/>
        <a:p>
          <a:endParaRPr lang="fr-CH"/>
        </a:p>
      </dgm:t>
    </dgm:pt>
    <dgm:pt modelId="{0C7390D0-5108-40C4-910D-96E1C252A9C2}">
      <dgm:prSet phldrT="[Texte]">
        <dgm:style>
          <a:lnRef idx="1">
            <a:schemeClr val="accent3"/>
          </a:lnRef>
          <a:fillRef idx="3">
            <a:schemeClr val="accent3"/>
          </a:fillRef>
          <a:effectRef idx="2">
            <a:schemeClr val="accent3"/>
          </a:effectRef>
          <a:fontRef idx="minor">
            <a:schemeClr val="lt1"/>
          </a:fontRef>
        </dgm:style>
      </dgm:prSet>
      <dgm:spPr/>
      <dgm:t>
        <a:bodyPr/>
        <a:lstStyle/>
        <a:p>
          <a:pPr>
            <a:buClr>
              <a:srgbClr val="C00000"/>
            </a:buClr>
            <a:buFont typeface="Wingdings" panose="05000000000000000000" pitchFamily="2" charset="2"/>
            <a:buChar char="Ø"/>
          </a:pPr>
          <a:r>
            <a:rPr lang="de-CH" dirty="0">
              <a:solidFill>
                <a:schemeClr val="tx1"/>
              </a:solidFill>
            </a:rPr>
            <a:t>K</a:t>
          </a:r>
          <a:r>
            <a:rPr lang="de-DE" b="0" i="0" dirty="0" err="1">
              <a:solidFill>
                <a:schemeClr val="tx1"/>
              </a:solidFill>
            </a:rPr>
            <a:t>ann</a:t>
          </a:r>
          <a:r>
            <a:rPr lang="de-DE" b="0" i="0" dirty="0">
              <a:solidFill>
                <a:schemeClr val="tx1"/>
              </a:solidFill>
            </a:rPr>
            <a:t> die </a:t>
          </a:r>
          <a:r>
            <a:rPr lang="de-DE" b="0" i="0" dirty="0" err="1">
              <a:solidFill>
                <a:schemeClr val="tx1"/>
              </a:solidFill>
            </a:rPr>
            <a:t>FiKo</a:t>
          </a:r>
          <a:r>
            <a:rPr lang="de-DE" b="0" i="0" dirty="0">
              <a:solidFill>
                <a:schemeClr val="tx1"/>
              </a:solidFill>
            </a:rPr>
            <a:t> beauftragen, gegen die Mitglieder des Gemeinderats Haftpflichtansprüche geltend zu machen</a:t>
          </a:r>
          <a:endParaRPr lang="fr-CH" dirty="0">
            <a:solidFill>
              <a:schemeClr val="tx1"/>
            </a:solidFill>
          </a:endParaRPr>
        </a:p>
      </dgm:t>
    </dgm:pt>
    <dgm:pt modelId="{6AC41F08-0538-4435-BF1F-9AD484CA1C39}" type="parTrans" cxnId="{400FBD0E-333D-4148-B406-A18E296CA517}">
      <dgm:prSet/>
      <dgm:spPr/>
      <dgm:t>
        <a:bodyPr/>
        <a:lstStyle/>
        <a:p>
          <a:endParaRPr lang="fr-CH"/>
        </a:p>
      </dgm:t>
    </dgm:pt>
    <dgm:pt modelId="{D572B401-C150-4C1A-BC54-ABDB19BB6065}" type="sibTrans" cxnId="{400FBD0E-333D-4148-B406-A18E296CA517}">
      <dgm:prSet/>
      <dgm:spPr/>
      <dgm:t>
        <a:bodyPr/>
        <a:lstStyle/>
        <a:p>
          <a:endParaRPr lang="fr-CH"/>
        </a:p>
      </dgm:t>
    </dgm:pt>
    <dgm:pt modelId="{6425512D-F826-404B-B2A3-34A53E57CE6F}">
      <dgm:prSet>
        <dgm:style>
          <a:lnRef idx="1">
            <a:schemeClr val="accent3"/>
          </a:lnRef>
          <a:fillRef idx="3">
            <a:schemeClr val="accent3"/>
          </a:fillRef>
          <a:effectRef idx="2">
            <a:schemeClr val="accent3"/>
          </a:effectRef>
          <a:fontRef idx="minor">
            <a:schemeClr val="lt1"/>
          </a:fontRef>
        </dgm:style>
      </dgm:prSet>
      <dgm:spPr/>
      <dgm:t>
        <a:bodyPr/>
        <a:lstStyle/>
        <a:p>
          <a:r>
            <a:rPr lang="de-DE" dirty="0" err="1">
              <a:solidFill>
                <a:schemeClr val="tx1"/>
              </a:solidFill>
            </a:rPr>
            <a:t>B</a:t>
          </a:r>
          <a:r>
            <a:rPr lang="de-DE" b="0" i="0" dirty="0" err="1">
              <a:solidFill>
                <a:schemeClr val="tx1"/>
              </a:solidFill>
            </a:rPr>
            <a:t>eschliesst</a:t>
          </a:r>
          <a:r>
            <a:rPr lang="de-DE" b="0" i="0" dirty="0">
              <a:solidFill>
                <a:schemeClr val="tx1"/>
              </a:solidFill>
            </a:rPr>
            <a:t> Bürgschaften und weitere Gutsprachen</a:t>
          </a:r>
          <a:endParaRPr lang="de-DE" dirty="0">
            <a:solidFill>
              <a:schemeClr val="tx1"/>
            </a:solidFill>
          </a:endParaRPr>
        </a:p>
      </dgm:t>
    </dgm:pt>
    <dgm:pt modelId="{AC8EF902-38EC-4EC5-AFFE-FFFD64C2658E}" type="parTrans" cxnId="{19DA1F92-1254-4F38-81AB-1E4972C66445}">
      <dgm:prSet/>
      <dgm:spPr/>
      <dgm:t>
        <a:bodyPr/>
        <a:lstStyle/>
        <a:p>
          <a:endParaRPr lang="fr-CH"/>
        </a:p>
      </dgm:t>
    </dgm:pt>
    <dgm:pt modelId="{5385C6B8-EBBD-421C-A369-02F490BA92E5}" type="sibTrans" cxnId="{19DA1F92-1254-4F38-81AB-1E4972C66445}">
      <dgm:prSet/>
      <dgm:spPr/>
      <dgm:t>
        <a:bodyPr/>
        <a:lstStyle/>
        <a:p>
          <a:endParaRPr lang="fr-CH"/>
        </a:p>
      </dgm:t>
    </dgm:pt>
    <dgm:pt modelId="{F8D52F7C-22A5-46C4-A98F-F5CEFDD37B3B}">
      <dgm:prSet>
        <dgm:style>
          <a:lnRef idx="1">
            <a:schemeClr val="accent3"/>
          </a:lnRef>
          <a:fillRef idx="3">
            <a:schemeClr val="accent3"/>
          </a:fillRef>
          <a:effectRef idx="2">
            <a:schemeClr val="accent3"/>
          </a:effectRef>
          <a:fontRef idx="minor">
            <a:schemeClr val="lt1"/>
          </a:fontRef>
        </dgm:style>
      </dgm:prSet>
      <dgm:spPr/>
      <dgm:t>
        <a:bodyPr/>
        <a:lstStyle/>
        <a:p>
          <a:r>
            <a:rPr lang="de-DE" dirty="0" err="1">
              <a:solidFill>
                <a:schemeClr val="tx1"/>
              </a:solidFill>
            </a:rPr>
            <a:t>B</a:t>
          </a:r>
          <a:r>
            <a:rPr lang="de-DE" b="0" i="0" dirty="0" err="1">
              <a:solidFill>
                <a:schemeClr val="tx1"/>
              </a:solidFill>
            </a:rPr>
            <a:t>eschliesst</a:t>
          </a:r>
          <a:r>
            <a:rPr lang="de-DE" b="0" i="0" dirty="0">
              <a:solidFill>
                <a:schemeClr val="tx1"/>
              </a:solidFill>
            </a:rPr>
            <a:t> die Annahme einer Schenkung mit Auflage oder eines Vermächtnisses mit Auflage</a:t>
          </a:r>
          <a:endParaRPr lang="de-DE" dirty="0">
            <a:solidFill>
              <a:schemeClr val="tx1"/>
            </a:solidFill>
          </a:endParaRPr>
        </a:p>
      </dgm:t>
    </dgm:pt>
    <dgm:pt modelId="{74D40920-4E31-4458-81D6-596D451E9354}" type="parTrans" cxnId="{5AACC7EF-D5D4-40E7-AE7B-E05773A51BF5}">
      <dgm:prSet/>
      <dgm:spPr/>
      <dgm:t>
        <a:bodyPr/>
        <a:lstStyle/>
        <a:p>
          <a:endParaRPr lang="fr-CH"/>
        </a:p>
      </dgm:t>
    </dgm:pt>
    <dgm:pt modelId="{76F2CB84-0A9F-4AB8-BEF5-0D7D37998DCC}" type="sibTrans" cxnId="{5AACC7EF-D5D4-40E7-AE7B-E05773A51BF5}">
      <dgm:prSet/>
      <dgm:spPr/>
      <dgm:t>
        <a:bodyPr/>
        <a:lstStyle/>
        <a:p>
          <a:endParaRPr lang="fr-CH"/>
        </a:p>
      </dgm:t>
    </dgm:pt>
    <dgm:pt modelId="{45A1E02B-0322-4FD1-9F7D-A407911A0959}">
      <dgm:prSet>
        <dgm:style>
          <a:lnRef idx="1">
            <a:schemeClr val="accent3"/>
          </a:lnRef>
          <a:fillRef idx="3">
            <a:schemeClr val="accent3"/>
          </a:fillRef>
          <a:effectRef idx="2">
            <a:schemeClr val="accent3"/>
          </a:effectRef>
          <a:fontRef idx="minor">
            <a:schemeClr val="lt1"/>
          </a:fontRef>
        </dgm:style>
      </dgm:prSet>
      <dgm:spPr/>
      <dgm:t>
        <a:bodyPr/>
        <a:lstStyle/>
        <a:p>
          <a:r>
            <a:rPr lang="de-CH" dirty="0">
              <a:solidFill>
                <a:schemeClr val="tx1"/>
              </a:solidFill>
            </a:rPr>
            <a:t>B</a:t>
          </a:r>
          <a:r>
            <a:rPr lang="de-DE" b="0" i="0" dirty="0" err="1">
              <a:solidFill>
                <a:schemeClr val="tx1"/>
              </a:solidFill>
            </a:rPr>
            <a:t>eschliesst</a:t>
          </a:r>
          <a:r>
            <a:rPr lang="de-DE" b="0" i="0" dirty="0">
              <a:solidFill>
                <a:schemeClr val="tx1"/>
              </a:solidFill>
            </a:rPr>
            <a:t> Darlehen und Beteiligungen, die bezüglich Sicherheit oder Ertrag nicht den üblichen Bedingungen entsprechen</a:t>
          </a:r>
          <a:endParaRPr lang="fr-CH" dirty="0">
            <a:solidFill>
              <a:schemeClr val="tx1"/>
            </a:solidFill>
          </a:endParaRPr>
        </a:p>
      </dgm:t>
    </dgm:pt>
    <dgm:pt modelId="{59C5758B-BF08-4D80-BABE-3A7229C0A51D}" type="parTrans" cxnId="{9D93EE60-2518-4340-A44F-CED4ED1244AE}">
      <dgm:prSet/>
      <dgm:spPr/>
      <dgm:t>
        <a:bodyPr/>
        <a:lstStyle/>
        <a:p>
          <a:endParaRPr lang="fr-CH"/>
        </a:p>
      </dgm:t>
    </dgm:pt>
    <dgm:pt modelId="{05884367-6CD0-4876-94A0-8CBDF35CC6EE}" type="sibTrans" cxnId="{9D93EE60-2518-4340-A44F-CED4ED1244AE}">
      <dgm:prSet/>
      <dgm:spPr/>
      <dgm:t>
        <a:bodyPr/>
        <a:lstStyle/>
        <a:p>
          <a:endParaRPr lang="fr-CH"/>
        </a:p>
      </dgm:t>
    </dgm:pt>
    <dgm:pt modelId="{464DD05B-B8A5-49F7-968C-605A0A6B8A29}">
      <dgm:prSet phldrT="[Texte]">
        <dgm:style>
          <a:lnRef idx="1">
            <a:schemeClr val="accent3"/>
          </a:lnRef>
          <a:fillRef idx="3">
            <a:schemeClr val="accent3"/>
          </a:fillRef>
          <a:effectRef idx="2">
            <a:schemeClr val="accent3"/>
          </a:effectRef>
          <a:fontRef idx="minor">
            <a:schemeClr val="lt1"/>
          </a:fontRef>
        </dgm:style>
      </dgm:prSet>
      <dgm:spPr/>
      <dgm:t>
        <a:bodyPr/>
        <a:lstStyle/>
        <a:p>
          <a:r>
            <a:rPr lang="de-DE" b="0" i="0" dirty="0" err="1">
              <a:solidFill>
                <a:schemeClr val="tx1"/>
              </a:solidFill>
            </a:rPr>
            <a:t>Beschliesst</a:t>
          </a:r>
          <a:r>
            <a:rPr lang="de-DE" b="0" i="0" dirty="0">
              <a:solidFill>
                <a:schemeClr val="tx1"/>
              </a:solidFill>
            </a:rPr>
            <a:t> Kauf, Verkauf, Tausch, Schenkung oder Teilung von Grundstücken, die Begründung beschränkter dinglicher Rechte </a:t>
          </a:r>
          <a:r>
            <a:rPr lang="de-DE" b="0" i="0" dirty="0" err="1">
              <a:solidFill>
                <a:schemeClr val="tx1"/>
              </a:solidFill>
            </a:rPr>
            <a:t>u.Ä</a:t>
          </a:r>
          <a:r>
            <a:rPr lang="de-CH" dirty="0">
              <a:solidFill>
                <a:schemeClr val="tx1"/>
              </a:solidFill>
            </a:rPr>
            <a:t>.</a:t>
          </a:r>
          <a:endParaRPr lang="fr-CH" dirty="0">
            <a:solidFill>
              <a:schemeClr val="tx1"/>
            </a:solidFill>
          </a:endParaRPr>
        </a:p>
      </dgm:t>
    </dgm:pt>
    <dgm:pt modelId="{1FC6138D-2E54-4AD8-B4C8-20A0BA870780}" type="parTrans" cxnId="{3345E883-98C5-49BA-AB26-830C9AA27E86}">
      <dgm:prSet/>
      <dgm:spPr/>
      <dgm:t>
        <a:bodyPr/>
        <a:lstStyle/>
        <a:p>
          <a:endParaRPr lang="fr-CH"/>
        </a:p>
      </dgm:t>
    </dgm:pt>
    <dgm:pt modelId="{13CDE7D3-F36F-428C-82CE-06288C667607}" type="sibTrans" cxnId="{3345E883-98C5-49BA-AB26-830C9AA27E86}">
      <dgm:prSet/>
      <dgm:spPr/>
      <dgm:t>
        <a:bodyPr/>
        <a:lstStyle/>
        <a:p>
          <a:endParaRPr lang="fr-CH"/>
        </a:p>
      </dgm:t>
    </dgm:pt>
    <dgm:pt modelId="{C4C79EB1-336D-4A24-99E5-EA67AEE976FD}">
      <dgm:prSet phldrT="[Texte]">
        <dgm:style>
          <a:lnRef idx="1">
            <a:schemeClr val="accent3"/>
          </a:lnRef>
          <a:fillRef idx="3">
            <a:schemeClr val="accent3"/>
          </a:fillRef>
          <a:effectRef idx="2">
            <a:schemeClr val="accent3"/>
          </a:effectRef>
          <a:fontRef idx="minor">
            <a:schemeClr val="lt1"/>
          </a:fontRef>
        </dgm:style>
      </dgm:prSet>
      <dgm:spPr/>
      <dgm:t>
        <a:bodyPr/>
        <a:lstStyle/>
        <a:p>
          <a:r>
            <a:rPr lang="de-DE" b="0" i="0" dirty="0" err="1">
              <a:solidFill>
                <a:schemeClr val="tx1"/>
              </a:solidFill>
            </a:rPr>
            <a:t>Beschliesst</a:t>
          </a:r>
          <a:r>
            <a:rPr lang="de-DE" b="0" i="0" dirty="0">
              <a:solidFill>
                <a:schemeClr val="tx1"/>
              </a:solidFill>
            </a:rPr>
            <a:t> die Übertragung von Aufgaben, die neue Ausgaben nach sich ziehen</a:t>
          </a:r>
          <a:endParaRPr lang="fr-CH" dirty="0">
            <a:solidFill>
              <a:schemeClr val="tx1"/>
            </a:solidFill>
          </a:endParaRPr>
        </a:p>
      </dgm:t>
    </dgm:pt>
    <dgm:pt modelId="{866DBC41-F71B-41A6-95FC-A6EBDC0D836A}" type="parTrans" cxnId="{5AA91376-72F5-45F0-AD89-5EA36CD0CDFB}">
      <dgm:prSet/>
      <dgm:spPr/>
      <dgm:t>
        <a:bodyPr/>
        <a:lstStyle/>
        <a:p>
          <a:endParaRPr lang="fr-CH"/>
        </a:p>
      </dgm:t>
    </dgm:pt>
    <dgm:pt modelId="{5AA62A7D-2F7A-4F53-BFDA-C86466207196}" type="sibTrans" cxnId="{5AA91376-72F5-45F0-AD89-5EA36CD0CDFB}">
      <dgm:prSet/>
      <dgm:spPr/>
      <dgm:t>
        <a:bodyPr/>
        <a:lstStyle/>
        <a:p>
          <a:endParaRPr lang="fr-CH"/>
        </a:p>
      </dgm:t>
    </dgm:pt>
    <dgm:pt modelId="{FB5076A0-FEDB-444E-83E0-87A3E9A52BE8}" type="pres">
      <dgm:prSet presAssocID="{7659D770-1153-42D9-8FAB-89EC13C0AD12}" presName="diagram" presStyleCnt="0">
        <dgm:presLayoutVars>
          <dgm:dir/>
          <dgm:resizeHandles val="exact"/>
        </dgm:presLayoutVars>
      </dgm:prSet>
      <dgm:spPr/>
    </dgm:pt>
    <dgm:pt modelId="{A9EC6F2B-A776-4D55-A8F3-B0B0F399FDE8}" type="pres">
      <dgm:prSet presAssocID="{464DD05B-B8A5-49F7-968C-605A0A6B8A29}" presName="node" presStyleLbl="node1" presStyleIdx="0" presStyleCnt="9">
        <dgm:presLayoutVars>
          <dgm:bulletEnabled val="1"/>
        </dgm:presLayoutVars>
      </dgm:prSet>
      <dgm:spPr/>
    </dgm:pt>
    <dgm:pt modelId="{87C7A93C-6941-493D-B50E-A0FB12C16A82}" type="pres">
      <dgm:prSet presAssocID="{13CDE7D3-F36F-428C-82CE-06288C667607}" presName="sibTrans" presStyleCnt="0"/>
      <dgm:spPr/>
    </dgm:pt>
    <dgm:pt modelId="{88EC4AD0-EC07-42DF-82F3-716AD2A8E168}" type="pres">
      <dgm:prSet presAssocID="{C4C79EB1-336D-4A24-99E5-EA67AEE976FD}" presName="node" presStyleLbl="node1" presStyleIdx="1" presStyleCnt="9">
        <dgm:presLayoutVars>
          <dgm:bulletEnabled val="1"/>
        </dgm:presLayoutVars>
      </dgm:prSet>
      <dgm:spPr/>
    </dgm:pt>
    <dgm:pt modelId="{6366D82A-F063-479D-8427-045C6F5BA67D}" type="pres">
      <dgm:prSet presAssocID="{5AA62A7D-2F7A-4F53-BFDA-C86466207196}" presName="sibTrans" presStyleCnt="0"/>
      <dgm:spPr/>
    </dgm:pt>
    <dgm:pt modelId="{2A211AE4-09AF-42C6-9F68-76780162F822}" type="pres">
      <dgm:prSet presAssocID="{FA9AC097-87B9-465D-AF3D-7284F777E90F}" presName="node" presStyleLbl="node1" presStyleIdx="2" presStyleCnt="9">
        <dgm:presLayoutVars>
          <dgm:bulletEnabled val="1"/>
        </dgm:presLayoutVars>
      </dgm:prSet>
      <dgm:spPr/>
    </dgm:pt>
    <dgm:pt modelId="{C36CDDF0-03D8-48D2-8B15-D2E8BD6028ED}" type="pres">
      <dgm:prSet presAssocID="{1200B373-2E89-4A12-B510-82D5FAF10B0C}" presName="sibTrans" presStyleCnt="0"/>
      <dgm:spPr/>
    </dgm:pt>
    <dgm:pt modelId="{4B4F2A01-6B26-4BD1-89DC-8D9159E902DC}" type="pres">
      <dgm:prSet presAssocID="{6425512D-F826-404B-B2A3-34A53E57CE6F}" presName="node" presStyleLbl="node1" presStyleIdx="3" presStyleCnt="9">
        <dgm:presLayoutVars>
          <dgm:bulletEnabled val="1"/>
        </dgm:presLayoutVars>
      </dgm:prSet>
      <dgm:spPr/>
    </dgm:pt>
    <dgm:pt modelId="{63C8BE86-DFBE-480E-8325-4DE7119F09A4}" type="pres">
      <dgm:prSet presAssocID="{5385C6B8-EBBD-421C-A369-02F490BA92E5}" presName="sibTrans" presStyleCnt="0"/>
      <dgm:spPr/>
    </dgm:pt>
    <dgm:pt modelId="{42BF9B74-2D11-4930-896C-F15B5DFF8F6D}" type="pres">
      <dgm:prSet presAssocID="{45A1E02B-0322-4FD1-9F7D-A407911A0959}" presName="node" presStyleLbl="node1" presStyleIdx="4" presStyleCnt="9" custLinFactNeighborX="2088" custLinFactNeighborY="2243">
        <dgm:presLayoutVars>
          <dgm:bulletEnabled val="1"/>
        </dgm:presLayoutVars>
      </dgm:prSet>
      <dgm:spPr/>
    </dgm:pt>
    <dgm:pt modelId="{CA3D2E0A-8A30-4155-82CD-D9CA05869841}" type="pres">
      <dgm:prSet presAssocID="{05884367-6CD0-4876-94A0-8CBDF35CC6EE}" presName="sibTrans" presStyleCnt="0"/>
      <dgm:spPr/>
    </dgm:pt>
    <dgm:pt modelId="{B617547D-7EC0-4DD1-94EB-FA93BF80C4D1}" type="pres">
      <dgm:prSet presAssocID="{F8D52F7C-22A5-46C4-A98F-F5CEFDD37B3B}" presName="node" presStyleLbl="node1" presStyleIdx="5" presStyleCnt="9">
        <dgm:presLayoutVars>
          <dgm:bulletEnabled val="1"/>
        </dgm:presLayoutVars>
      </dgm:prSet>
      <dgm:spPr/>
    </dgm:pt>
    <dgm:pt modelId="{5F994398-1283-4633-A9A0-BF2F9B4D4BF8}" type="pres">
      <dgm:prSet presAssocID="{76F2CB84-0A9F-4AB8-BEF5-0D7D37998DCC}" presName="sibTrans" presStyleCnt="0"/>
      <dgm:spPr/>
    </dgm:pt>
    <dgm:pt modelId="{BA3F0AB5-22ED-478D-A983-F1C6340CE127}" type="pres">
      <dgm:prSet presAssocID="{40389A4F-87E1-449B-99FB-8715901AB0FC}" presName="node" presStyleLbl="node1" presStyleIdx="6" presStyleCnt="9">
        <dgm:presLayoutVars>
          <dgm:bulletEnabled val="1"/>
        </dgm:presLayoutVars>
      </dgm:prSet>
      <dgm:spPr/>
    </dgm:pt>
    <dgm:pt modelId="{A374919A-E7BA-42B5-8741-C4B617B8D697}" type="pres">
      <dgm:prSet presAssocID="{B34D97A3-656A-44C7-9B74-56D58B8D3291}" presName="sibTrans" presStyleCnt="0"/>
      <dgm:spPr/>
    </dgm:pt>
    <dgm:pt modelId="{2C0EF15C-E5C9-4677-ADFB-7CDC9687C9C4}" type="pres">
      <dgm:prSet presAssocID="{634AF43D-5816-43EB-A987-3507B9FBAC4A}" presName="node" presStyleLbl="node1" presStyleIdx="7" presStyleCnt="9">
        <dgm:presLayoutVars>
          <dgm:bulletEnabled val="1"/>
        </dgm:presLayoutVars>
      </dgm:prSet>
      <dgm:spPr/>
    </dgm:pt>
    <dgm:pt modelId="{8072FF25-9C27-4CF9-A13C-ABFAF4D0597A}" type="pres">
      <dgm:prSet presAssocID="{15ED07A9-7AB5-4A95-9A1E-FE4E98C3D021}" presName="sibTrans" presStyleCnt="0"/>
      <dgm:spPr/>
    </dgm:pt>
    <dgm:pt modelId="{574328BF-95B3-4C88-8546-5DDD376EE546}" type="pres">
      <dgm:prSet presAssocID="{0C7390D0-5108-40C4-910D-96E1C252A9C2}" presName="node" presStyleLbl="node1" presStyleIdx="8" presStyleCnt="9" custLinFactNeighborX="2088" custLinFactNeighborY="296">
        <dgm:presLayoutVars>
          <dgm:bulletEnabled val="1"/>
        </dgm:presLayoutVars>
      </dgm:prSet>
      <dgm:spPr/>
    </dgm:pt>
  </dgm:ptLst>
  <dgm:cxnLst>
    <dgm:cxn modelId="{61892C0C-922C-4404-89C6-0AE47E249F36}" type="presOf" srcId="{FA9AC097-87B9-465D-AF3D-7284F777E90F}" destId="{2A211AE4-09AF-42C6-9F68-76780162F822}" srcOrd="0" destOrd="0" presId="urn:microsoft.com/office/officeart/2005/8/layout/default"/>
    <dgm:cxn modelId="{400FBD0E-333D-4148-B406-A18E296CA517}" srcId="{7659D770-1153-42D9-8FAB-89EC13C0AD12}" destId="{0C7390D0-5108-40C4-910D-96E1C252A9C2}" srcOrd="8" destOrd="0" parTransId="{6AC41F08-0538-4435-BF1F-9AD484CA1C39}" sibTransId="{D572B401-C150-4C1A-BC54-ABDB19BB6065}"/>
    <dgm:cxn modelId="{3A77CF17-1BD5-49B8-B4E4-5670678EC0D4}" type="presOf" srcId="{C4C79EB1-336D-4A24-99E5-EA67AEE976FD}" destId="{88EC4AD0-EC07-42DF-82F3-716AD2A8E168}" srcOrd="0" destOrd="0" presId="urn:microsoft.com/office/officeart/2005/8/layout/default"/>
    <dgm:cxn modelId="{9721061C-6F52-42E2-AB22-4A3BC83FC870}" type="presOf" srcId="{464DD05B-B8A5-49F7-968C-605A0A6B8A29}" destId="{A9EC6F2B-A776-4D55-A8F3-B0B0F399FDE8}" srcOrd="0" destOrd="0" presId="urn:microsoft.com/office/officeart/2005/8/layout/default"/>
    <dgm:cxn modelId="{9D93EE60-2518-4340-A44F-CED4ED1244AE}" srcId="{7659D770-1153-42D9-8FAB-89EC13C0AD12}" destId="{45A1E02B-0322-4FD1-9F7D-A407911A0959}" srcOrd="4" destOrd="0" parTransId="{59C5758B-BF08-4D80-BABE-3A7229C0A51D}" sibTransId="{05884367-6CD0-4876-94A0-8CBDF35CC6EE}"/>
    <dgm:cxn modelId="{04079B68-89ED-4C41-83DD-376611BD1156}" type="presOf" srcId="{6425512D-F826-404B-B2A3-34A53E57CE6F}" destId="{4B4F2A01-6B26-4BD1-89DC-8D9159E902DC}" srcOrd="0" destOrd="0" presId="urn:microsoft.com/office/officeart/2005/8/layout/default"/>
    <dgm:cxn modelId="{A8768B69-0ECD-4CFF-A26C-8454B41A70CC}" type="presOf" srcId="{0C7390D0-5108-40C4-910D-96E1C252A9C2}" destId="{574328BF-95B3-4C88-8546-5DDD376EE546}" srcOrd="0" destOrd="0" presId="urn:microsoft.com/office/officeart/2005/8/layout/default"/>
    <dgm:cxn modelId="{34B3EE75-3BD5-410B-B489-3230C54B98BD}" srcId="{7659D770-1153-42D9-8FAB-89EC13C0AD12}" destId="{FA9AC097-87B9-465D-AF3D-7284F777E90F}" srcOrd="2" destOrd="0" parTransId="{BDAF22E9-1C5F-4CC6-B411-CFAF493FA2F3}" sibTransId="{1200B373-2E89-4A12-B510-82D5FAF10B0C}"/>
    <dgm:cxn modelId="{5AA91376-72F5-45F0-AD89-5EA36CD0CDFB}" srcId="{7659D770-1153-42D9-8FAB-89EC13C0AD12}" destId="{C4C79EB1-336D-4A24-99E5-EA67AEE976FD}" srcOrd="1" destOrd="0" parTransId="{866DBC41-F71B-41A6-95FC-A6EBDC0D836A}" sibTransId="{5AA62A7D-2F7A-4F53-BFDA-C86466207196}"/>
    <dgm:cxn modelId="{3345E883-98C5-49BA-AB26-830C9AA27E86}" srcId="{7659D770-1153-42D9-8FAB-89EC13C0AD12}" destId="{464DD05B-B8A5-49F7-968C-605A0A6B8A29}" srcOrd="0" destOrd="0" parTransId="{1FC6138D-2E54-4AD8-B4C8-20A0BA870780}" sibTransId="{13CDE7D3-F36F-428C-82CE-06288C667607}"/>
    <dgm:cxn modelId="{C99CA086-5C72-42B3-A20C-245FBC151F33}" srcId="{7659D770-1153-42D9-8FAB-89EC13C0AD12}" destId="{634AF43D-5816-43EB-A987-3507B9FBAC4A}" srcOrd="7" destOrd="0" parTransId="{51A2C7F3-2D02-463E-9181-C57C30AB0EE7}" sibTransId="{15ED07A9-7AB5-4A95-9A1E-FE4E98C3D021}"/>
    <dgm:cxn modelId="{19DA1F92-1254-4F38-81AB-1E4972C66445}" srcId="{7659D770-1153-42D9-8FAB-89EC13C0AD12}" destId="{6425512D-F826-404B-B2A3-34A53E57CE6F}" srcOrd="3" destOrd="0" parTransId="{AC8EF902-38EC-4EC5-AFFE-FFFD64C2658E}" sibTransId="{5385C6B8-EBBD-421C-A369-02F490BA92E5}"/>
    <dgm:cxn modelId="{7D30C298-09B9-423B-9D8D-78133AFA7BAE}" srcId="{7659D770-1153-42D9-8FAB-89EC13C0AD12}" destId="{40389A4F-87E1-449B-99FB-8715901AB0FC}" srcOrd="6" destOrd="0" parTransId="{38D5CEB2-F859-4CD5-BEED-37DB281FB4C4}" sibTransId="{B34D97A3-656A-44C7-9B74-56D58B8D3291}"/>
    <dgm:cxn modelId="{9B9DC8A8-9683-4558-9230-D7802115278B}" type="presOf" srcId="{F8D52F7C-22A5-46C4-A98F-F5CEFDD37B3B}" destId="{B617547D-7EC0-4DD1-94EB-FA93BF80C4D1}" srcOrd="0" destOrd="0" presId="urn:microsoft.com/office/officeart/2005/8/layout/default"/>
    <dgm:cxn modelId="{58B3E1C9-0AFD-4A36-B7F1-653E588213B8}" type="presOf" srcId="{45A1E02B-0322-4FD1-9F7D-A407911A0959}" destId="{42BF9B74-2D11-4930-896C-F15B5DFF8F6D}" srcOrd="0" destOrd="0" presId="urn:microsoft.com/office/officeart/2005/8/layout/default"/>
    <dgm:cxn modelId="{208C5BD6-32C0-4501-91C9-283FE55860F1}" type="presOf" srcId="{40389A4F-87E1-449B-99FB-8715901AB0FC}" destId="{BA3F0AB5-22ED-478D-A983-F1C6340CE127}" srcOrd="0" destOrd="0" presId="urn:microsoft.com/office/officeart/2005/8/layout/default"/>
    <dgm:cxn modelId="{FBCA7CD9-66C3-474E-B5BB-3977B9E408CE}" type="presOf" srcId="{634AF43D-5816-43EB-A987-3507B9FBAC4A}" destId="{2C0EF15C-E5C9-4677-ADFB-7CDC9687C9C4}" srcOrd="0" destOrd="0" presId="urn:microsoft.com/office/officeart/2005/8/layout/default"/>
    <dgm:cxn modelId="{30483FE7-936F-4C75-9B56-119007BA20AA}" type="presOf" srcId="{7659D770-1153-42D9-8FAB-89EC13C0AD12}" destId="{FB5076A0-FEDB-444E-83E0-87A3E9A52BE8}" srcOrd="0" destOrd="0" presId="urn:microsoft.com/office/officeart/2005/8/layout/default"/>
    <dgm:cxn modelId="{5AACC7EF-D5D4-40E7-AE7B-E05773A51BF5}" srcId="{7659D770-1153-42D9-8FAB-89EC13C0AD12}" destId="{F8D52F7C-22A5-46C4-A98F-F5CEFDD37B3B}" srcOrd="5" destOrd="0" parTransId="{74D40920-4E31-4458-81D6-596D451E9354}" sibTransId="{76F2CB84-0A9F-4AB8-BEF5-0D7D37998DCC}"/>
    <dgm:cxn modelId="{3056788B-B5E3-4ACE-971D-60EE7DA0CB2D}" type="presParOf" srcId="{FB5076A0-FEDB-444E-83E0-87A3E9A52BE8}" destId="{A9EC6F2B-A776-4D55-A8F3-B0B0F399FDE8}" srcOrd="0" destOrd="0" presId="urn:microsoft.com/office/officeart/2005/8/layout/default"/>
    <dgm:cxn modelId="{A1A75628-32CE-4588-BAC3-E097BF7D82F3}" type="presParOf" srcId="{FB5076A0-FEDB-444E-83E0-87A3E9A52BE8}" destId="{87C7A93C-6941-493D-B50E-A0FB12C16A82}" srcOrd="1" destOrd="0" presId="urn:microsoft.com/office/officeart/2005/8/layout/default"/>
    <dgm:cxn modelId="{AC8749A1-5415-408A-8A15-0BE7E45A6365}" type="presParOf" srcId="{FB5076A0-FEDB-444E-83E0-87A3E9A52BE8}" destId="{88EC4AD0-EC07-42DF-82F3-716AD2A8E168}" srcOrd="2" destOrd="0" presId="urn:microsoft.com/office/officeart/2005/8/layout/default"/>
    <dgm:cxn modelId="{3CA8040C-2C6C-4AA6-95EC-AB0F59DF5BBE}" type="presParOf" srcId="{FB5076A0-FEDB-444E-83E0-87A3E9A52BE8}" destId="{6366D82A-F063-479D-8427-045C6F5BA67D}" srcOrd="3" destOrd="0" presId="urn:microsoft.com/office/officeart/2005/8/layout/default"/>
    <dgm:cxn modelId="{69A29B06-AB5E-4BB6-890C-93A35CE5CAEF}" type="presParOf" srcId="{FB5076A0-FEDB-444E-83E0-87A3E9A52BE8}" destId="{2A211AE4-09AF-42C6-9F68-76780162F822}" srcOrd="4" destOrd="0" presId="urn:microsoft.com/office/officeart/2005/8/layout/default"/>
    <dgm:cxn modelId="{0F4A4D8F-6D32-4EE4-93A5-36EC75A0BE9E}" type="presParOf" srcId="{FB5076A0-FEDB-444E-83E0-87A3E9A52BE8}" destId="{C36CDDF0-03D8-48D2-8B15-D2E8BD6028ED}" srcOrd="5" destOrd="0" presId="urn:microsoft.com/office/officeart/2005/8/layout/default"/>
    <dgm:cxn modelId="{F2742CAE-3C17-44B8-AE54-B52512D6ED09}" type="presParOf" srcId="{FB5076A0-FEDB-444E-83E0-87A3E9A52BE8}" destId="{4B4F2A01-6B26-4BD1-89DC-8D9159E902DC}" srcOrd="6" destOrd="0" presId="urn:microsoft.com/office/officeart/2005/8/layout/default"/>
    <dgm:cxn modelId="{C11A3A58-7877-4DDE-ACDD-B6BDAFC3C631}" type="presParOf" srcId="{FB5076A0-FEDB-444E-83E0-87A3E9A52BE8}" destId="{63C8BE86-DFBE-480E-8325-4DE7119F09A4}" srcOrd="7" destOrd="0" presId="urn:microsoft.com/office/officeart/2005/8/layout/default"/>
    <dgm:cxn modelId="{D6F1DEC7-FCD8-4618-A099-94F0077F1C00}" type="presParOf" srcId="{FB5076A0-FEDB-444E-83E0-87A3E9A52BE8}" destId="{42BF9B74-2D11-4930-896C-F15B5DFF8F6D}" srcOrd="8" destOrd="0" presId="urn:microsoft.com/office/officeart/2005/8/layout/default"/>
    <dgm:cxn modelId="{C81D2973-4AC6-4B12-9073-15DFBE816856}" type="presParOf" srcId="{FB5076A0-FEDB-444E-83E0-87A3E9A52BE8}" destId="{CA3D2E0A-8A30-4155-82CD-D9CA05869841}" srcOrd="9" destOrd="0" presId="urn:microsoft.com/office/officeart/2005/8/layout/default"/>
    <dgm:cxn modelId="{53BC1E0D-5FD9-4E61-A647-B37EA8224CDF}" type="presParOf" srcId="{FB5076A0-FEDB-444E-83E0-87A3E9A52BE8}" destId="{B617547D-7EC0-4DD1-94EB-FA93BF80C4D1}" srcOrd="10" destOrd="0" presId="urn:microsoft.com/office/officeart/2005/8/layout/default"/>
    <dgm:cxn modelId="{2FFF15E1-3E18-450F-93F7-2C0D69B2C7A0}" type="presParOf" srcId="{FB5076A0-FEDB-444E-83E0-87A3E9A52BE8}" destId="{5F994398-1283-4633-A9A0-BF2F9B4D4BF8}" srcOrd="11" destOrd="0" presId="urn:microsoft.com/office/officeart/2005/8/layout/default"/>
    <dgm:cxn modelId="{F5C905CD-6B02-42C9-A846-D94F3B0C8ED3}" type="presParOf" srcId="{FB5076A0-FEDB-444E-83E0-87A3E9A52BE8}" destId="{BA3F0AB5-22ED-478D-A983-F1C6340CE127}" srcOrd="12" destOrd="0" presId="urn:microsoft.com/office/officeart/2005/8/layout/default"/>
    <dgm:cxn modelId="{C1D84E01-ECC3-4564-9D4D-72A309B6B5A0}" type="presParOf" srcId="{FB5076A0-FEDB-444E-83E0-87A3E9A52BE8}" destId="{A374919A-E7BA-42B5-8741-C4B617B8D697}" srcOrd="13" destOrd="0" presId="urn:microsoft.com/office/officeart/2005/8/layout/default"/>
    <dgm:cxn modelId="{1C2FD0C1-F038-44FE-AD28-FCED4F1DB23A}" type="presParOf" srcId="{FB5076A0-FEDB-444E-83E0-87A3E9A52BE8}" destId="{2C0EF15C-E5C9-4677-ADFB-7CDC9687C9C4}" srcOrd="14" destOrd="0" presId="urn:microsoft.com/office/officeart/2005/8/layout/default"/>
    <dgm:cxn modelId="{1C90ADBC-6B09-4A17-B74C-F86147FB971E}" type="presParOf" srcId="{FB5076A0-FEDB-444E-83E0-87A3E9A52BE8}" destId="{8072FF25-9C27-4CF9-A13C-ABFAF4D0597A}" srcOrd="15" destOrd="0" presId="urn:microsoft.com/office/officeart/2005/8/layout/default"/>
    <dgm:cxn modelId="{FAA5EC22-079E-43AD-BC8C-EC81709887E7}" type="presParOf" srcId="{FB5076A0-FEDB-444E-83E0-87A3E9A52BE8}" destId="{574328BF-95B3-4C88-8546-5DDD376EE54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7D0F2F-7CDA-4ADD-AAE8-1B65F432C1D6}" type="doc">
      <dgm:prSet loTypeId="urn:microsoft.com/office/officeart/2005/8/layout/chevron2" loCatId="process" qsTypeId="urn:microsoft.com/office/officeart/2005/8/quickstyle/3d1" qsCatId="3D" csTypeId="urn:microsoft.com/office/officeart/2005/8/colors/accent3_3" csCatId="accent3" phldr="1"/>
      <dgm:spPr/>
      <dgm:t>
        <a:bodyPr/>
        <a:lstStyle/>
        <a:p>
          <a:endParaRPr lang="fr-CH"/>
        </a:p>
      </dgm:t>
    </dgm:pt>
    <dgm:pt modelId="{64E4A016-C069-49B2-B97A-7566CB54B226}">
      <dgm:prSet phldrT="[Texte]" phldr="0"/>
      <dgm:spPr/>
      <dgm:t>
        <a:bodyPr/>
        <a:lstStyle/>
        <a:p>
          <a:r>
            <a:rPr lang="de-CH" b="1" dirty="0"/>
            <a:t>Interne Kontrolle</a:t>
          </a:r>
          <a:endParaRPr lang="fr-CH" b="1" dirty="0"/>
        </a:p>
      </dgm:t>
    </dgm:pt>
    <dgm:pt modelId="{9CD549F1-2578-4C86-BCD3-B16BBE34F91E}" type="parTrans" cxnId="{4E5958D3-727F-4D5A-92D6-04826E66086C}">
      <dgm:prSet/>
      <dgm:spPr/>
      <dgm:t>
        <a:bodyPr/>
        <a:lstStyle/>
        <a:p>
          <a:endParaRPr lang="fr-CH"/>
        </a:p>
      </dgm:t>
    </dgm:pt>
    <dgm:pt modelId="{539CE663-D6D5-4233-AB3C-84EDE10A8C23}" type="sibTrans" cxnId="{4E5958D3-727F-4D5A-92D6-04826E66086C}">
      <dgm:prSet/>
      <dgm:spPr/>
      <dgm:t>
        <a:bodyPr/>
        <a:lstStyle/>
        <a:p>
          <a:endParaRPr lang="fr-CH"/>
        </a:p>
      </dgm:t>
    </dgm:pt>
    <dgm:pt modelId="{4B4DB568-8F15-4946-9495-3B32126F4FD8}">
      <dgm:prSet phldrT="[Texte]" phldr="0" custT="1"/>
      <dgm:spPr/>
      <dgm:t>
        <a:bodyPr/>
        <a:lstStyle/>
        <a:p>
          <a:r>
            <a:rPr lang="de-CH" sz="1600" dirty="0"/>
            <a:t>Art. 55 f. GFHG</a:t>
          </a:r>
          <a:endParaRPr lang="fr-CH" sz="1600" dirty="0"/>
        </a:p>
      </dgm:t>
    </dgm:pt>
    <dgm:pt modelId="{8568AE8E-8082-4E6C-8580-CC0603082FA3}" type="parTrans" cxnId="{A5157C85-4DDE-45AD-B51F-F72BADF59E58}">
      <dgm:prSet/>
      <dgm:spPr/>
      <dgm:t>
        <a:bodyPr/>
        <a:lstStyle/>
        <a:p>
          <a:endParaRPr lang="fr-CH"/>
        </a:p>
      </dgm:t>
    </dgm:pt>
    <dgm:pt modelId="{D0EF2DD1-0878-43E0-9459-596F598EDC52}" type="sibTrans" cxnId="{A5157C85-4DDE-45AD-B51F-F72BADF59E58}">
      <dgm:prSet/>
      <dgm:spPr/>
      <dgm:t>
        <a:bodyPr/>
        <a:lstStyle/>
        <a:p>
          <a:endParaRPr lang="fr-CH"/>
        </a:p>
      </dgm:t>
    </dgm:pt>
    <dgm:pt modelId="{F298D256-F82A-4281-907A-371C3C6ED1B9}">
      <dgm:prSet phldrT="[Texte]" phldr="0" custT="1"/>
      <dgm:spPr/>
      <dgm:t>
        <a:bodyPr/>
        <a:lstStyle/>
        <a:p>
          <a:r>
            <a:rPr lang="de-CH" sz="1600" dirty="0">
              <a:solidFill>
                <a:srgbClr val="002C77"/>
              </a:solidFill>
            </a:rPr>
            <a:t>Gemeinderat</a:t>
          </a:r>
          <a:endParaRPr lang="fr-CH" sz="1600" dirty="0">
            <a:solidFill>
              <a:srgbClr val="002C77"/>
            </a:solidFill>
          </a:endParaRPr>
        </a:p>
      </dgm:t>
    </dgm:pt>
    <dgm:pt modelId="{3D45DB91-4851-43CC-A049-6125AE3DB4D0}" type="parTrans" cxnId="{A5A1D8CE-8D8C-4313-AC2C-2713C48E041A}">
      <dgm:prSet/>
      <dgm:spPr/>
      <dgm:t>
        <a:bodyPr/>
        <a:lstStyle/>
        <a:p>
          <a:endParaRPr lang="fr-CH"/>
        </a:p>
      </dgm:t>
    </dgm:pt>
    <dgm:pt modelId="{5AB59C78-EBCF-4702-8579-E720A7F003C7}" type="sibTrans" cxnId="{A5A1D8CE-8D8C-4313-AC2C-2713C48E041A}">
      <dgm:prSet/>
      <dgm:spPr/>
      <dgm:t>
        <a:bodyPr/>
        <a:lstStyle/>
        <a:p>
          <a:endParaRPr lang="fr-CH"/>
        </a:p>
      </dgm:t>
    </dgm:pt>
    <dgm:pt modelId="{B56E3B63-AFF8-4743-BAAA-04965A894573}">
      <dgm:prSet phldrT="[Texte]" phldr="0"/>
      <dgm:spPr/>
      <dgm:t>
        <a:bodyPr/>
        <a:lstStyle/>
        <a:p>
          <a:r>
            <a:rPr lang="de-CH" b="1" dirty="0"/>
            <a:t>Externe Kontrolle</a:t>
          </a:r>
          <a:endParaRPr lang="fr-CH" b="1" dirty="0"/>
        </a:p>
      </dgm:t>
    </dgm:pt>
    <dgm:pt modelId="{A0E3D82C-B9F2-4775-9BB0-D4C5419CA3C9}" type="parTrans" cxnId="{E0704DA3-E60A-4D26-986D-9BF945D2CD18}">
      <dgm:prSet/>
      <dgm:spPr/>
      <dgm:t>
        <a:bodyPr/>
        <a:lstStyle/>
        <a:p>
          <a:endParaRPr lang="fr-CH"/>
        </a:p>
      </dgm:t>
    </dgm:pt>
    <dgm:pt modelId="{16BDCB83-5FC8-4968-8C7E-8C6ECDD8E6BA}" type="sibTrans" cxnId="{E0704DA3-E60A-4D26-986D-9BF945D2CD18}">
      <dgm:prSet/>
      <dgm:spPr/>
      <dgm:t>
        <a:bodyPr/>
        <a:lstStyle/>
        <a:p>
          <a:endParaRPr lang="fr-CH"/>
        </a:p>
      </dgm:t>
    </dgm:pt>
    <dgm:pt modelId="{C31ABD97-9641-4D4C-904C-48D28A493F35}">
      <dgm:prSet phldrT="[Texte]" phldr="0" custT="1"/>
      <dgm:spPr/>
      <dgm:t>
        <a:bodyPr/>
        <a:lstStyle/>
        <a:p>
          <a:r>
            <a:rPr lang="de-CH" sz="1600" dirty="0"/>
            <a:t>Art. 57 GFHG</a:t>
          </a:r>
          <a:endParaRPr lang="fr-CH" sz="1600" dirty="0"/>
        </a:p>
      </dgm:t>
    </dgm:pt>
    <dgm:pt modelId="{547564AA-F5B7-4333-A2F9-30A2C288E36F}" type="parTrans" cxnId="{1C3A9341-D787-422D-A06C-C030E19A1AC1}">
      <dgm:prSet/>
      <dgm:spPr/>
      <dgm:t>
        <a:bodyPr/>
        <a:lstStyle/>
        <a:p>
          <a:endParaRPr lang="fr-CH"/>
        </a:p>
      </dgm:t>
    </dgm:pt>
    <dgm:pt modelId="{5E88AE6C-7FBB-4E60-AB87-37AA205158B9}" type="sibTrans" cxnId="{1C3A9341-D787-422D-A06C-C030E19A1AC1}">
      <dgm:prSet/>
      <dgm:spPr/>
      <dgm:t>
        <a:bodyPr/>
        <a:lstStyle/>
        <a:p>
          <a:endParaRPr lang="fr-CH"/>
        </a:p>
      </dgm:t>
    </dgm:pt>
    <dgm:pt modelId="{0418F601-DB9C-4DB3-BAFF-1F3EA6FE5905}">
      <dgm:prSet phldrT="[Texte]" phldr="0" custT="1"/>
      <dgm:spPr/>
      <dgm:t>
        <a:bodyPr/>
        <a:lstStyle/>
        <a:p>
          <a:r>
            <a:rPr lang="de-CH" sz="1600" dirty="0"/>
            <a:t>1-3 J.; Wiederwahl(en) möglich, max. 6 J.</a:t>
          </a:r>
          <a:endParaRPr lang="fr-CH" sz="1600" dirty="0"/>
        </a:p>
      </dgm:t>
    </dgm:pt>
    <dgm:pt modelId="{60EBABB5-EBA4-4597-A5E7-B41F6BD150D8}" type="parTrans" cxnId="{724947DE-FF41-4886-A0A1-82765B80CE27}">
      <dgm:prSet/>
      <dgm:spPr/>
      <dgm:t>
        <a:bodyPr/>
        <a:lstStyle/>
        <a:p>
          <a:endParaRPr lang="fr-CH"/>
        </a:p>
      </dgm:t>
    </dgm:pt>
    <dgm:pt modelId="{0AF56FC4-AEB2-4844-854B-D9A89D2BA223}" type="sibTrans" cxnId="{724947DE-FF41-4886-A0A1-82765B80CE27}">
      <dgm:prSet/>
      <dgm:spPr/>
      <dgm:t>
        <a:bodyPr/>
        <a:lstStyle/>
        <a:p>
          <a:endParaRPr lang="fr-CH"/>
        </a:p>
      </dgm:t>
    </dgm:pt>
    <dgm:pt modelId="{6931EFEF-60FE-46F1-9D97-4A8CD61D3B9D}">
      <dgm:prSet phldrT="[Texte]" phldr="0"/>
      <dgm:spPr/>
      <dgm:t>
        <a:bodyPr/>
        <a:lstStyle/>
        <a:p>
          <a:r>
            <a:rPr lang="de-CH" b="1" dirty="0"/>
            <a:t>Allg. Oberaufsicht</a:t>
          </a:r>
          <a:endParaRPr lang="fr-CH" b="1" dirty="0"/>
        </a:p>
      </dgm:t>
    </dgm:pt>
    <dgm:pt modelId="{8DE04835-3F96-46B2-8835-B46AC3BEBED4}" type="parTrans" cxnId="{6DA8D150-DF2C-4F2D-A77C-18FDAAFBDBE1}">
      <dgm:prSet/>
      <dgm:spPr/>
      <dgm:t>
        <a:bodyPr/>
        <a:lstStyle/>
        <a:p>
          <a:endParaRPr lang="fr-CH"/>
        </a:p>
      </dgm:t>
    </dgm:pt>
    <dgm:pt modelId="{D5230792-067D-4B45-AD80-C1F28D7682A1}" type="sibTrans" cxnId="{6DA8D150-DF2C-4F2D-A77C-18FDAAFBDBE1}">
      <dgm:prSet/>
      <dgm:spPr/>
      <dgm:t>
        <a:bodyPr/>
        <a:lstStyle/>
        <a:p>
          <a:endParaRPr lang="fr-CH"/>
        </a:p>
      </dgm:t>
    </dgm:pt>
    <dgm:pt modelId="{751D525F-FF52-4A5E-BF3C-8B17E69A09BC}">
      <dgm:prSet phldrT="[Texte]" phldr="0" custT="1"/>
      <dgm:spPr/>
      <dgm:t>
        <a:bodyPr/>
        <a:lstStyle/>
        <a:p>
          <a:r>
            <a:rPr lang="de-CH" sz="1600" dirty="0"/>
            <a:t>Richtet sich nach GG </a:t>
          </a:r>
          <a:r>
            <a:rPr lang="fr-CH" sz="1600" dirty="0"/>
            <a:t>(Art. 75 GFHG </a:t>
          </a:r>
          <a:r>
            <a:rPr lang="fr-CH" sz="1600" dirty="0" err="1"/>
            <a:t>i.V.m</a:t>
          </a:r>
          <a:r>
            <a:rPr lang="fr-CH" sz="1600" dirty="0"/>
            <a:t>. Art. 146 GG)</a:t>
          </a:r>
          <a:r>
            <a:rPr lang="de-CH" sz="1600" dirty="0"/>
            <a:t> </a:t>
          </a:r>
          <a:endParaRPr lang="fr-CH" sz="1600" dirty="0"/>
        </a:p>
      </dgm:t>
    </dgm:pt>
    <dgm:pt modelId="{9950B108-40B4-4364-8A06-21AE51DFB4F7}" type="parTrans" cxnId="{996B0DB1-BCD8-410D-BC2C-476676D02EF2}">
      <dgm:prSet/>
      <dgm:spPr/>
      <dgm:t>
        <a:bodyPr/>
        <a:lstStyle/>
        <a:p>
          <a:endParaRPr lang="fr-CH"/>
        </a:p>
      </dgm:t>
    </dgm:pt>
    <dgm:pt modelId="{3BCED517-3240-4CA5-82DA-B363B257F3E4}" type="sibTrans" cxnId="{996B0DB1-BCD8-410D-BC2C-476676D02EF2}">
      <dgm:prSet/>
      <dgm:spPr/>
      <dgm:t>
        <a:bodyPr/>
        <a:lstStyle/>
        <a:p>
          <a:endParaRPr lang="fr-CH"/>
        </a:p>
      </dgm:t>
    </dgm:pt>
    <dgm:pt modelId="{83C0D8A0-B91C-448C-B081-8C72A41F5BB0}">
      <dgm:prSet phldrT="[Texte]" phldr="0" custT="1"/>
      <dgm:spPr/>
      <dgm:t>
        <a:bodyPr/>
        <a:lstStyle/>
        <a:p>
          <a:r>
            <a:rPr lang="de-CH" sz="1600" dirty="0">
              <a:solidFill>
                <a:srgbClr val="002C77"/>
              </a:solidFill>
            </a:rPr>
            <a:t>Oberamt</a:t>
          </a:r>
          <a:endParaRPr lang="fr-CH" sz="1600" dirty="0">
            <a:solidFill>
              <a:srgbClr val="002C77"/>
            </a:solidFill>
          </a:endParaRPr>
        </a:p>
      </dgm:t>
    </dgm:pt>
    <dgm:pt modelId="{E2389449-109A-454C-95BC-E7C234F33F99}" type="parTrans" cxnId="{F14EAF97-4A89-434C-BD2D-95B9B63677BB}">
      <dgm:prSet/>
      <dgm:spPr/>
      <dgm:t>
        <a:bodyPr/>
        <a:lstStyle/>
        <a:p>
          <a:endParaRPr lang="fr-CH"/>
        </a:p>
      </dgm:t>
    </dgm:pt>
    <dgm:pt modelId="{5318CA54-CA7D-41B8-83BA-3228363DD563}" type="sibTrans" cxnId="{F14EAF97-4A89-434C-BD2D-95B9B63677BB}">
      <dgm:prSet/>
      <dgm:spPr/>
      <dgm:t>
        <a:bodyPr/>
        <a:lstStyle/>
        <a:p>
          <a:endParaRPr lang="fr-CH"/>
        </a:p>
      </dgm:t>
    </dgm:pt>
    <dgm:pt modelId="{F3ADD792-3D90-4ECA-8D9B-08F35E49113E}">
      <dgm:prSet phldrT="[Texte]" phldr="0" custT="1"/>
      <dgm:spPr/>
      <dgm:t>
        <a:bodyPr/>
        <a:lstStyle/>
        <a:p>
          <a:r>
            <a:rPr lang="de-CH" sz="1600" dirty="0">
              <a:solidFill>
                <a:srgbClr val="002C77"/>
              </a:solidFill>
            </a:rPr>
            <a:t>Revisionsstelle</a:t>
          </a:r>
          <a:endParaRPr lang="fr-CH" sz="1600" dirty="0">
            <a:solidFill>
              <a:srgbClr val="002C77"/>
            </a:solidFill>
          </a:endParaRPr>
        </a:p>
      </dgm:t>
    </dgm:pt>
    <dgm:pt modelId="{00CE0B12-849B-4004-B8DD-4D239F3EB779}" type="parTrans" cxnId="{B9879A99-D7CB-466B-AF65-BABD7D3E7521}">
      <dgm:prSet/>
      <dgm:spPr/>
      <dgm:t>
        <a:bodyPr/>
        <a:lstStyle/>
        <a:p>
          <a:endParaRPr lang="fr-CH"/>
        </a:p>
      </dgm:t>
    </dgm:pt>
    <dgm:pt modelId="{2DF8D688-E240-41DC-BA40-135379EF2E4C}" type="sibTrans" cxnId="{B9879A99-D7CB-466B-AF65-BABD7D3E7521}">
      <dgm:prSet/>
      <dgm:spPr/>
      <dgm:t>
        <a:bodyPr/>
        <a:lstStyle/>
        <a:p>
          <a:endParaRPr lang="fr-CH"/>
        </a:p>
      </dgm:t>
    </dgm:pt>
    <dgm:pt modelId="{0513EEE8-48AF-4306-AA9D-7ADDA56C4CE5}">
      <dgm:prSet phldrT="[Texte]" phldr="0" custT="1"/>
      <dgm:spPr/>
      <dgm:t>
        <a:bodyPr/>
        <a:lstStyle/>
        <a:p>
          <a:r>
            <a:rPr lang="de-CH" sz="1600" dirty="0"/>
            <a:t>Fachliche Befähigung, Unabhängigkeit</a:t>
          </a:r>
          <a:endParaRPr lang="fr-CH" sz="1600" dirty="0"/>
        </a:p>
      </dgm:t>
    </dgm:pt>
    <dgm:pt modelId="{5B6728C6-17E2-4B89-9F76-149D86A75C72}" type="parTrans" cxnId="{D00C71DB-4200-4451-94E0-1F4C8231C936}">
      <dgm:prSet/>
      <dgm:spPr/>
      <dgm:t>
        <a:bodyPr/>
        <a:lstStyle/>
        <a:p>
          <a:endParaRPr lang="fr-CH"/>
        </a:p>
      </dgm:t>
    </dgm:pt>
    <dgm:pt modelId="{D802F2C0-8069-4B6A-9273-DDB2D05738F8}" type="sibTrans" cxnId="{D00C71DB-4200-4451-94E0-1F4C8231C936}">
      <dgm:prSet/>
      <dgm:spPr/>
      <dgm:t>
        <a:bodyPr/>
        <a:lstStyle/>
        <a:p>
          <a:endParaRPr lang="fr-CH"/>
        </a:p>
      </dgm:t>
    </dgm:pt>
    <dgm:pt modelId="{F9B7D67B-FA71-4B7A-B409-A2EB47CD8335}">
      <dgm:prSet phldrT="[Texte]" phldr="0" custT="1"/>
      <dgm:spPr/>
      <dgm:t>
        <a:bodyPr/>
        <a:lstStyle/>
        <a:p>
          <a:r>
            <a:rPr lang="de-CH" sz="1600" dirty="0"/>
            <a:t>Revisionsbericht; Meldepflicht</a:t>
          </a:r>
          <a:endParaRPr lang="fr-CH" sz="1600" dirty="0"/>
        </a:p>
      </dgm:t>
    </dgm:pt>
    <dgm:pt modelId="{605E6397-9F60-4C45-9471-DDE82CFE88E4}" type="parTrans" cxnId="{377BDBBD-6152-4F17-9F31-913F25CB8592}">
      <dgm:prSet/>
      <dgm:spPr/>
      <dgm:t>
        <a:bodyPr/>
        <a:lstStyle/>
        <a:p>
          <a:endParaRPr lang="fr-CH"/>
        </a:p>
      </dgm:t>
    </dgm:pt>
    <dgm:pt modelId="{1DDFC5D9-E5DD-4738-9982-EC24BF3FE932}" type="sibTrans" cxnId="{377BDBBD-6152-4F17-9F31-913F25CB8592}">
      <dgm:prSet/>
      <dgm:spPr/>
      <dgm:t>
        <a:bodyPr/>
        <a:lstStyle/>
        <a:p>
          <a:endParaRPr lang="fr-CH"/>
        </a:p>
      </dgm:t>
    </dgm:pt>
    <dgm:pt modelId="{91053A5C-D81C-41D2-96C4-F0C4DD62B5DE}" type="pres">
      <dgm:prSet presAssocID="{107D0F2F-7CDA-4ADD-AAE8-1B65F432C1D6}" presName="linearFlow" presStyleCnt="0">
        <dgm:presLayoutVars>
          <dgm:dir/>
          <dgm:animLvl val="lvl"/>
          <dgm:resizeHandles val="exact"/>
        </dgm:presLayoutVars>
      </dgm:prSet>
      <dgm:spPr/>
    </dgm:pt>
    <dgm:pt modelId="{96BF795D-F1C6-4FFB-B59E-333C6137D7D0}" type="pres">
      <dgm:prSet presAssocID="{64E4A016-C069-49B2-B97A-7566CB54B226}" presName="composite" presStyleCnt="0"/>
      <dgm:spPr/>
    </dgm:pt>
    <dgm:pt modelId="{41E0608F-481A-4186-AC4F-F5DA91989C56}" type="pres">
      <dgm:prSet presAssocID="{64E4A016-C069-49B2-B97A-7566CB54B226}" presName="parentText" presStyleLbl="alignNode1" presStyleIdx="0" presStyleCnt="3">
        <dgm:presLayoutVars>
          <dgm:chMax val="1"/>
          <dgm:bulletEnabled val="1"/>
        </dgm:presLayoutVars>
      </dgm:prSet>
      <dgm:spPr/>
    </dgm:pt>
    <dgm:pt modelId="{ECA190E6-285B-4C95-808B-496C68601315}" type="pres">
      <dgm:prSet presAssocID="{64E4A016-C069-49B2-B97A-7566CB54B226}" presName="descendantText" presStyleLbl="alignAcc1" presStyleIdx="0" presStyleCnt="3" custScaleX="99648" custLinFactNeighborX="412" custLinFactNeighborY="-1478">
        <dgm:presLayoutVars>
          <dgm:bulletEnabled val="1"/>
        </dgm:presLayoutVars>
      </dgm:prSet>
      <dgm:spPr/>
    </dgm:pt>
    <dgm:pt modelId="{D854DEBA-6EE3-4F8F-A407-883CDAF12D0E}" type="pres">
      <dgm:prSet presAssocID="{539CE663-D6D5-4233-AB3C-84EDE10A8C23}" presName="sp" presStyleCnt="0"/>
      <dgm:spPr/>
    </dgm:pt>
    <dgm:pt modelId="{A2E2C2EC-7B42-481A-877E-31F690E8E605}" type="pres">
      <dgm:prSet presAssocID="{B56E3B63-AFF8-4743-BAAA-04965A894573}" presName="composite" presStyleCnt="0"/>
      <dgm:spPr/>
    </dgm:pt>
    <dgm:pt modelId="{8755B4FA-C8B3-4A32-938D-EDEC07465758}" type="pres">
      <dgm:prSet presAssocID="{B56E3B63-AFF8-4743-BAAA-04965A894573}" presName="parentText" presStyleLbl="alignNode1" presStyleIdx="1" presStyleCnt="3" custScaleY="143856">
        <dgm:presLayoutVars>
          <dgm:chMax val="1"/>
          <dgm:bulletEnabled val="1"/>
        </dgm:presLayoutVars>
      </dgm:prSet>
      <dgm:spPr/>
    </dgm:pt>
    <dgm:pt modelId="{6530C802-70A8-4101-8458-F70E933DEE6D}" type="pres">
      <dgm:prSet presAssocID="{B56E3B63-AFF8-4743-BAAA-04965A894573}" presName="descendantText" presStyleLbl="alignAcc1" presStyleIdx="1" presStyleCnt="3" custScaleX="99213" custScaleY="167307">
        <dgm:presLayoutVars>
          <dgm:bulletEnabled val="1"/>
        </dgm:presLayoutVars>
      </dgm:prSet>
      <dgm:spPr/>
    </dgm:pt>
    <dgm:pt modelId="{FE069C14-FFD0-4769-98D6-E9C6045EE217}" type="pres">
      <dgm:prSet presAssocID="{16BDCB83-5FC8-4968-8C7E-8C6ECDD8E6BA}" presName="sp" presStyleCnt="0"/>
      <dgm:spPr/>
    </dgm:pt>
    <dgm:pt modelId="{BD6AFFFE-C8B6-48C5-919F-B062498D9DA7}" type="pres">
      <dgm:prSet presAssocID="{6931EFEF-60FE-46F1-9D97-4A8CD61D3B9D}" presName="composite" presStyleCnt="0"/>
      <dgm:spPr/>
    </dgm:pt>
    <dgm:pt modelId="{6E1A9782-26F8-4C76-A7BE-E0CB20E68745}" type="pres">
      <dgm:prSet presAssocID="{6931EFEF-60FE-46F1-9D97-4A8CD61D3B9D}" presName="parentText" presStyleLbl="alignNode1" presStyleIdx="2" presStyleCnt="3">
        <dgm:presLayoutVars>
          <dgm:chMax val="1"/>
          <dgm:bulletEnabled val="1"/>
        </dgm:presLayoutVars>
      </dgm:prSet>
      <dgm:spPr/>
    </dgm:pt>
    <dgm:pt modelId="{002593C9-8423-413C-93F3-0B4C0BD380CA}" type="pres">
      <dgm:prSet presAssocID="{6931EFEF-60FE-46F1-9D97-4A8CD61D3B9D}" presName="descendantText" presStyleLbl="alignAcc1" presStyleIdx="2" presStyleCnt="3" custScaleX="100000" custLinFactNeighborX="2246" custLinFactNeighborY="1892">
        <dgm:presLayoutVars>
          <dgm:bulletEnabled val="1"/>
        </dgm:presLayoutVars>
      </dgm:prSet>
      <dgm:spPr/>
    </dgm:pt>
  </dgm:ptLst>
  <dgm:cxnLst>
    <dgm:cxn modelId="{32E7AB02-1991-4E7D-B7AB-E4B4EDAFE1D8}" type="presOf" srcId="{0418F601-DB9C-4DB3-BAFF-1F3EA6FE5905}" destId="{6530C802-70A8-4101-8458-F70E933DEE6D}" srcOrd="0" destOrd="2" presId="urn:microsoft.com/office/officeart/2005/8/layout/chevron2"/>
    <dgm:cxn modelId="{BACB3714-5438-4E4C-AC11-27A6DE15046F}" type="presOf" srcId="{0513EEE8-48AF-4306-AA9D-7ADDA56C4CE5}" destId="{6530C802-70A8-4101-8458-F70E933DEE6D}" srcOrd="0" destOrd="3" presId="urn:microsoft.com/office/officeart/2005/8/layout/chevron2"/>
    <dgm:cxn modelId="{9FE52420-9DC9-4481-A2CF-1476E01D5FDD}" type="presOf" srcId="{F298D256-F82A-4281-907A-371C3C6ED1B9}" destId="{ECA190E6-285B-4C95-808B-496C68601315}" srcOrd="0" destOrd="1" presId="urn:microsoft.com/office/officeart/2005/8/layout/chevron2"/>
    <dgm:cxn modelId="{CD728E2A-A2A3-46DD-B1C6-98E0EE7206A5}" type="presOf" srcId="{C31ABD97-9641-4D4C-904C-48D28A493F35}" destId="{6530C802-70A8-4101-8458-F70E933DEE6D}" srcOrd="0" destOrd="0" presId="urn:microsoft.com/office/officeart/2005/8/layout/chevron2"/>
    <dgm:cxn modelId="{A39C572F-99BC-4EEB-BD01-617799E2CBA1}" type="presOf" srcId="{751D525F-FF52-4A5E-BF3C-8B17E69A09BC}" destId="{002593C9-8423-413C-93F3-0B4C0BD380CA}" srcOrd="0" destOrd="0" presId="urn:microsoft.com/office/officeart/2005/8/layout/chevron2"/>
    <dgm:cxn modelId="{1C3A9341-D787-422D-A06C-C030E19A1AC1}" srcId="{B56E3B63-AFF8-4743-BAAA-04965A894573}" destId="{C31ABD97-9641-4D4C-904C-48D28A493F35}" srcOrd="0" destOrd="0" parTransId="{547564AA-F5B7-4333-A2F9-30A2C288E36F}" sibTransId="{5E88AE6C-7FBB-4E60-AB87-37AA205158B9}"/>
    <dgm:cxn modelId="{65B5EA4C-C951-4B81-8AB5-A35ACBA163C6}" type="presOf" srcId="{83C0D8A0-B91C-448C-B081-8C72A41F5BB0}" destId="{002593C9-8423-413C-93F3-0B4C0BD380CA}" srcOrd="0" destOrd="1" presId="urn:microsoft.com/office/officeart/2005/8/layout/chevron2"/>
    <dgm:cxn modelId="{6DA8D150-DF2C-4F2D-A77C-18FDAAFBDBE1}" srcId="{107D0F2F-7CDA-4ADD-AAE8-1B65F432C1D6}" destId="{6931EFEF-60FE-46F1-9D97-4A8CD61D3B9D}" srcOrd="2" destOrd="0" parTransId="{8DE04835-3F96-46B2-8835-B46AC3BEBED4}" sibTransId="{D5230792-067D-4B45-AD80-C1F28D7682A1}"/>
    <dgm:cxn modelId="{A5157C85-4DDE-45AD-B51F-F72BADF59E58}" srcId="{64E4A016-C069-49B2-B97A-7566CB54B226}" destId="{4B4DB568-8F15-4946-9495-3B32126F4FD8}" srcOrd="0" destOrd="0" parTransId="{8568AE8E-8082-4E6C-8580-CC0603082FA3}" sibTransId="{D0EF2DD1-0878-43E0-9459-596F598EDC52}"/>
    <dgm:cxn modelId="{F14EAF97-4A89-434C-BD2D-95B9B63677BB}" srcId="{6931EFEF-60FE-46F1-9D97-4A8CD61D3B9D}" destId="{83C0D8A0-B91C-448C-B081-8C72A41F5BB0}" srcOrd="1" destOrd="0" parTransId="{E2389449-109A-454C-95BC-E7C234F33F99}" sibTransId="{5318CA54-CA7D-41B8-83BA-3228363DD563}"/>
    <dgm:cxn modelId="{B5068198-7D8C-43BF-8E1E-C9718CE0CB84}" type="presOf" srcId="{F9B7D67B-FA71-4B7A-B409-A2EB47CD8335}" destId="{6530C802-70A8-4101-8458-F70E933DEE6D}" srcOrd="0" destOrd="4" presId="urn:microsoft.com/office/officeart/2005/8/layout/chevron2"/>
    <dgm:cxn modelId="{B9879A99-D7CB-466B-AF65-BABD7D3E7521}" srcId="{B56E3B63-AFF8-4743-BAAA-04965A894573}" destId="{F3ADD792-3D90-4ECA-8D9B-08F35E49113E}" srcOrd="1" destOrd="0" parTransId="{00CE0B12-849B-4004-B8DD-4D239F3EB779}" sibTransId="{2DF8D688-E240-41DC-BA40-135379EF2E4C}"/>
    <dgm:cxn modelId="{7A60B2A1-6BEE-42B0-A611-4C8379076BC0}" type="presOf" srcId="{4B4DB568-8F15-4946-9495-3B32126F4FD8}" destId="{ECA190E6-285B-4C95-808B-496C68601315}" srcOrd="0" destOrd="0" presId="urn:microsoft.com/office/officeart/2005/8/layout/chevron2"/>
    <dgm:cxn modelId="{E0704DA3-E60A-4D26-986D-9BF945D2CD18}" srcId="{107D0F2F-7CDA-4ADD-AAE8-1B65F432C1D6}" destId="{B56E3B63-AFF8-4743-BAAA-04965A894573}" srcOrd="1" destOrd="0" parTransId="{A0E3D82C-B9F2-4775-9BB0-D4C5419CA3C9}" sibTransId="{16BDCB83-5FC8-4968-8C7E-8C6ECDD8E6BA}"/>
    <dgm:cxn modelId="{996B0DB1-BCD8-410D-BC2C-476676D02EF2}" srcId="{6931EFEF-60FE-46F1-9D97-4A8CD61D3B9D}" destId="{751D525F-FF52-4A5E-BF3C-8B17E69A09BC}" srcOrd="0" destOrd="0" parTransId="{9950B108-40B4-4364-8A06-21AE51DFB4F7}" sibTransId="{3BCED517-3240-4CA5-82DA-B363B257F3E4}"/>
    <dgm:cxn modelId="{DA2814B9-6874-421B-A8DD-0BBEC13DE53A}" type="presOf" srcId="{B56E3B63-AFF8-4743-BAAA-04965A894573}" destId="{8755B4FA-C8B3-4A32-938D-EDEC07465758}" srcOrd="0" destOrd="0" presId="urn:microsoft.com/office/officeart/2005/8/layout/chevron2"/>
    <dgm:cxn modelId="{377BDBBD-6152-4F17-9F31-913F25CB8592}" srcId="{B56E3B63-AFF8-4743-BAAA-04965A894573}" destId="{F9B7D67B-FA71-4B7A-B409-A2EB47CD8335}" srcOrd="4" destOrd="0" parTransId="{605E6397-9F60-4C45-9471-DDE82CFE88E4}" sibTransId="{1DDFC5D9-E5DD-4738-9982-EC24BF3FE932}"/>
    <dgm:cxn modelId="{403971C8-D330-4B17-87B7-C6CF362B4467}" type="presOf" srcId="{6931EFEF-60FE-46F1-9D97-4A8CD61D3B9D}" destId="{6E1A9782-26F8-4C76-A7BE-E0CB20E68745}" srcOrd="0" destOrd="0" presId="urn:microsoft.com/office/officeart/2005/8/layout/chevron2"/>
    <dgm:cxn modelId="{A5A1D8CE-8D8C-4313-AC2C-2713C48E041A}" srcId="{64E4A016-C069-49B2-B97A-7566CB54B226}" destId="{F298D256-F82A-4281-907A-371C3C6ED1B9}" srcOrd="1" destOrd="0" parTransId="{3D45DB91-4851-43CC-A049-6125AE3DB4D0}" sibTransId="{5AB59C78-EBCF-4702-8579-E720A7F003C7}"/>
    <dgm:cxn modelId="{4E5958D3-727F-4D5A-92D6-04826E66086C}" srcId="{107D0F2F-7CDA-4ADD-AAE8-1B65F432C1D6}" destId="{64E4A016-C069-49B2-B97A-7566CB54B226}" srcOrd="0" destOrd="0" parTransId="{9CD549F1-2578-4C86-BCD3-B16BBE34F91E}" sibTransId="{539CE663-D6D5-4233-AB3C-84EDE10A8C23}"/>
    <dgm:cxn modelId="{0C5BC3D9-6956-4E08-AD3B-9AF004F9DB00}" type="presOf" srcId="{F3ADD792-3D90-4ECA-8D9B-08F35E49113E}" destId="{6530C802-70A8-4101-8458-F70E933DEE6D}" srcOrd="0" destOrd="1" presId="urn:microsoft.com/office/officeart/2005/8/layout/chevron2"/>
    <dgm:cxn modelId="{D00C71DB-4200-4451-94E0-1F4C8231C936}" srcId="{B56E3B63-AFF8-4743-BAAA-04965A894573}" destId="{0513EEE8-48AF-4306-AA9D-7ADDA56C4CE5}" srcOrd="3" destOrd="0" parTransId="{5B6728C6-17E2-4B89-9F76-149D86A75C72}" sibTransId="{D802F2C0-8069-4B6A-9273-DDB2D05738F8}"/>
    <dgm:cxn modelId="{724947DE-FF41-4886-A0A1-82765B80CE27}" srcId="{B56E3B63-AFF8-4743-BAAA-04965A894573}" destId="{0418F601-DB9C-4DB3-BAFF-1F3EA6FE5905}" srcOrd="2" destOrd="0" parTransId="{60EBABB5-EBA4-4597-A5E7-B41F6BD150D8}" sibTransId="{0AF56FC4-AEB2-4844-854B-D9A89D2BA223}"/>
    <dgm:cxn modelId="{8416D7DF-7473-440B-90FA-40751CC3021B}" type="presOf" srcId="{107D0F2F-7CDA-4ADD-AAE8-1B65F432C1D6}" destId="{91053A5C-D81C-41D2-96C4-F0C4DD62B5DE}" srcOrd="0" destOrd="0" presId="urn:microsoft.com/office/officeart/2005/8/layout/chevron2"/>
    <dgm:cxn modelId="{CEDDB1E8-B7DF-4020-9734-BF47B04FEBEA}" type="presOf" srcId="{64E4A016-C069-49B2-B97A-7566CB54B226}" destId="{41E0608F-481A-4186-AC4F-F5DA91989C56}" srcOrd="0" destOrd="0" presId="urn:microsoft.com/office/officeart/2005/8/layout/chevron2"/>
    <dgm:cxn modelId="{5E676D74-23C0-4787-8947-2AD3999EBB9A}" type="presParOf" srcId="{91053A5C-D81C-41D2-96C4-F0C4DD62B5DE}" destId="{96BF795D-F1C6-4FFB-B59E-333C6137D7D0}" srcOrd="0" destOrd="0" presId="urn:microsoft.com/office/officeart/2005/8/layout/chevron2"/>
    <dgm:cxn modelId="{085FCE24-8EE4-43C9-82E3-A878D0DEA283}" type="presParOf" srcId="{96BF795D-F1C6-4FFB-B59E-333C6137D7D0}" destId="{41E0608F-481A-4186-AC4F-F5DA91989C56}" srcOrd="0" destOrd="0" presId="urn:microsoft.com/office/officeart/2005/8/layout/chevron2"/>
    <dgm:cxn modelId="{65E54BB2-1F24-4AC9-8219-4AE5491E5AF6}" type="presParOf" srcId="{96BF795D-F1C6-4FFB-B59E-333C6137D7D0}" destId="{ECA190E6-285B-4C95-808B-496C68601315}" srcOrd="1" destOrd="0" presId="urn:microsoft.com/office/officeart/2005/8/layout/chevron2"/>
    <dgm:cxn modelId="{AE043B1F-EC0B-482A-B003-732BCF8B2E73}" type="presParOf" srcId="{91053A5C-D81C-41D2-96C4-F0C4DD62B5DE}" destId="{D854DEBA-6EE3-4F8F-A407-883CDAF12D0E}" srcOrd="1" destOrd="0" presId="urn:microsoft.com/office/officeart/2005/8/layout/chevron2"/>
    <dgm:cxn modelId="{49AC21CE-1CCE-476D-99F1-0CA67F3A7F22}" type="presParOf" srcId="{91053A5C-D81C-41D2-96C4-F0C4DD62B5DE}" destId="{A2E2C2EC-7B42-481A-877E-31F690E8E605}" srcOrd="2" destOrd="0" presId="urn:microsoft.com/office/officeart/2005/8/layout/chevron2"/>
    <dgm:cxn modelId="{29C24FB6-F834-44D7-A5A6-C810DA489E6D}" type="presParOf" srcId="{A2E2C2EC-7B42-481A-877E-31F690E8E605}" destId="{8755B4FA-C8B3-4A32-938D-EDEC07465758}" srcOrd="0" destOrd="0" presId="urn:microsoft.com/office/officeart/2005/8/layout/chevron2"/>
    <dgm:cxn modelId="{E41292A0-904A-49DF-931C-37F28E19CA1B}" type="presParOf" srcId="{A2E2C2EC-7B42-481A-877E-31F690E8E605}" destId="{6530C802-70A8-4101-8458-F70E933DEE6D}" srcOrd="1" destOrd="0" presId="urn:microsoft.com/office/officeart/2005/8/layout/chevron2"/>
    <dgm:cxn modelId="{7C6B4FE3-1E1B-403E-B4A3-71DB5A4B444B}" type="presParOf" srcId="{91053A5C-D81C-41D2-96C4-F0C4DD62B5DE}" destId="{FE069C14-FFD0-4769-98D6-E9C6045EE217}" srcOrd="3" destOrd="0" presId="urn:microsoft.com/office/officeart/2005/8/layout/chevron2"/>
    <dgm:cxn modelId="{2079E326-48E5-4D85-BA07-52964FDEC861}" type="presParOf" srcId="{91053A5C-D81C-41D2-96C4-F0C4DD62B5DE}" destId="{BD6AFFFE-C8B6-48C5-919F-B062498D9DA7}" srcOrd="4" destOrd="0" presId="urn:microsoft.com/office/officeart/2005/8/layout/chevron2"/>
    <dgm:cxn modelId="{EE44EC62-35B0-421D-B845-12FB134DFD8A}" type="presParOf" srcId="{BD6AFFFE-C8B6-48C5-919F-B062498D9DA7}" destId="{6E1A9782-26F8-4C76-A7BE-E0CB20E68745}" srcOrd="0" destOrd="0" presId="urn:microsoft.com/office/officeart/2005/8/layout/chevron2"/>
    <dgm:cxn modelId="{0A9E28A8-87CD-44DC-8F1F-A253B4F8F24B}" type="presParOf" srcId="{BD6AFFFE-C8B6-48C5-919F-B062498D9DA7}" destId="{002593C9-8423-413C-93F3-0B4C0BD380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3C39F-8A15-42C2-A418-894A7ACE52FC}">
      <dsp:nvSpPr>
        <dsp:cNvPr id="0" name=""/>
        <dsp:cNvSpPr/>
      </dsp:nvSpPr>
      <dsp:spPr>
        <a:xfrm>
          <a:off x="3106691" y="1243321"/>
          <a:ext cx="1942231" cy="16527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CH" sz="2400" b="1" kern="1200" dirty="0">
              <a:solidFill>
                <a:schemeClr val="tx1"/>
              </a:solidFill>
            </a:rPr>
            <a:t>Generalrat</a:t>
          </a:r>
          <a:endParaRPr lang="fr-CH" sz="1600" b="1" kern="1200" dirty="0">
            <a:solidFill>
              <a:schemeClr val="tx1"/>
            </a:solidFill>
          </a:endParaRPr>
        </a:p>
      </dsp:txBody>
      <dsp:txXfrm>
        <a:off x="3187373" y="1324003"/>
        <a:ext cx="1780867" cy="1491414"/>
      </dsp:txXfrm>
    </dsp:sp>
    <dsp:sp modelId="{42AF6221-8202-4CFC-A365-F426FDC5C855}">
      <dsp:nvSpPr>
        <dsp:cNvPr id="0" name=""/>
        <dsp:cNvSpPr/>
      </dsp:nvSpPr>
      <dsp:spPr>
        <a:xfrm rot="16186606">
          <a:off x="3962638" y="1131808"/>
          <a:ext cx="223028" cy="0"/>
        </a:xfrm>
        <a:custGeom>
          <a:avLst/>
          <a:gdLst/>
          <a:ahLst/>
          <a:cxnLst/>
          <a:rect l="0" t="0" r="0" b="0"/>
          <a:pathLst>
            <a:path>
              <a:moveTo>
                <a:pt x="0" y="0"/>
              </a:moveTo>
              <a:lnTo>
                <a:pt x="223028"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522273-8689-4C25-9A74-227EF0E0688C}">
      <dsp:nvSpPr>
        <dsp:cNvPr id="0" name=""/>
        <dsp:cNvSpPr/>
      </dsp:nvSpPr>
      <dsp:spPr>
        <a:xfrm>
          <a:off x="3102272" y="52354"/>
          <a:ext cx="1939120" cy="9679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Vorsitz</a:t>
          </a:r>
          <a:r>
            <a:rPr lang="de-CH" sz="1800" kern="1200" dirty="0">
              <a:solidFill>
                <a:schemeClr val="tx1"/>
              </a:solidFill>
            </a:rPr>
            <a:t> (Präsident und Vizepräsident)</a:t>
          </a:r>
          <a:endParaRPr lang="fr-CH" sz="1800" kern="1200" dirty="0">
            <a:solidFill>
              <a:schemeClr val="tx1"/>
            </a:solidFill>
          </a:endParaRPr>
        </a:p>
      </dsp:txBody>
      <dsp:txXfrm>
        <a:off x="3149523" y="99605"/>
        <a:ext cx="1844618" cy="873438"/>
      </dsp:txXfrm>
    </dsp:sp>
    <dsp:sp modelId="{8ECD72CA-851F-4FBD-8573-B9774949C506}">
      <dsp:nvSpPr>
        <dsp:cNvPr id="0" name=""/>
        <dsp:cNvSpPr/>
      </dsp:nvSpPr>
      <dsp:spPr>
        <a:xfrm rot="1945653">
          <a:off x="4997531" y="2863388"/>
          <a:ext cx="659165" cy="0"/>
        </a:xfrm>
        <a:custGeom>
          <a:avLst/>
          <a:gdLst/>
          <a:ahLst/>
          <a:cxnLst/>
          <a:rect l="0" t="0" r="0" b="0"/>
          <a:pathLst>
            <a:path>
              <a:moveTo>
                <a:pt x="0" y="0"/>
              </a:moveTo>
              <a:lnTo>
                <a:pt x="65916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E35755-B085-410B-8175-A9AD21A3D928}">
      <dsp:nvSpPr>
        <dsp:cNvPr id="0" name=""/>
        <dsp:cNvSpPr/>
      </dsp:nvSpPr>
      <dsp:spPr>
        <a:xfrm>
          <a:off x="5194922" y="3040121"/>
          <a:ext cx="2210586" cy="88294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Stimmenzähler</a:t>
          </a:r>
          <a:endParaRPr lang="fr-CH" sz="1800" b="1" kern="1200" dirty="0">
            <a:solidFill>
              <a:schemeClr val="tx1"/>
            </a:solidFill>
          </a:endParaRPr>
        </a:p>
      </dsp:txBody>
      <dsp:txXfrm>
        <a:off x="5238024" y="3083223"/>
        <a:ext cx="2124382" cy="796741"/>
      </dsp:txXfrm>
    </dsp:sp>
    <dsp:sp modelId="{ECFC1501-EEB5-4A71-8708-1A989DDC19BB}">
      <dsp:nvSpPr>
        <dsp:cNvPr id="0" name=""/>
        <dsp:cNvSpPr/>
      </dsp:nvSpPr>
      <dsp:spPr>
        <a:xfrm rot="21082404">
          <a:off x="5041083" y="1818450"/>
          <a:ext cx="1385815" cy="0"/>
        </a:xfrm>
        <a:custGeom>
          <a:avLst/>
          <a:gdLst/>
          <a:ahLst/>
          <a:cxnLst/>
          <a:rect l="0" t="0" r="0" b="0"/>
          <a:pathLst>
            <a:path>
              <a:moveTo>
                <a:pt x="0" y="0"/>
              </a:moveTo>
              <a:lnTo>
                <a:pt x="1385815"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0CE5FD-D11B-4D50-8CE6-159291C1146C}">
      <dsp:nvSpPr>
        <dsp:cNvPr id="0" name=""/>
        <dsp:cNvSpPr/>
      </dsp:nvSpPr>
      <dsp:spPr>
        <a:xfrm>
          <a:off x="6419060" y="1185946"/>
          <a:ext cx="1391366"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Büro</a:t>
          </a:r>
          <a:endParaRPr lang="fr-CH" sz="2300" b="1" kern="1200" dirty="0">
            <a:solidFill>
              <a:schemeClr val="tx1"/>
            </a:solidFill>
          </a:endParaRPr>
        </a:p>
      </dsp:txBody>
      <dsp:txXfrm>
        <a:off x="6460361" y="1227247"/>
        <a:ext cx="1308764" cy="763455"/>
      </dsp:txXfrm>
    </dsp:sp>
    <dsp:sp modelId="{3446B622-BDC4-4D9C-B7D2-6ED0BEA15FC8}">
      <dsp:nvSpPr>
        <dsp:cNvPr id="0" name=""/>
        <dsp:cNvSpPr/>
      </dsp:nvSpPr>
      <dsp:spPr>
        <a:xfrm rot="11321663">
          <a:off x="2108223" y="1845304"/>
          <a:ext cx="1004237" cy="0"/>
        </a:xfrm>
        <a:custGeom>
          <a:avLst/>
          <a:gdLst/>
          <a:ahLst/>
          <a:cxnLst/>
          <a:rect l="0" t="0" r="0" b="0"/>
          <a:pathLst>
            <a:path>
              <a:moveTo>
                <a:pt x="0" y="0"/>
              </a:moveTo>
              <a:lnTo>
                <a:pt x="1004237"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0B7D3D-CAB3-47D8-8247-F33E9A834DB6}">
      <dsp:nvSpPr>
        <dsp:cNvPr id="0" name=""/>
        <dsp:cNvSpPr/>
      </dsp:nvSpPr>
      <dsp:spPr>
        <a:xfrm>
          <a:off x="298380" y="1207551"/>
          <a:ext cx="1815613"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err="1">
              <a:solidFill>
                <a:schemeClr val="tx1"/>
              </a:solidFill>
            </a:rPr>
            <a:t>Sektretariat</a:t>
          </a:r>
          <a:endParaRPr lang="fr-CH" sz="2100" b="1" kern="1200" dirty="0">
            <a:solidFill>
              <a:schemeClr val="tx1"/>
            </a:solidFill>
          </a:endParaRPr>
        </a:p>
      </dsp:txBody>
      <dsp:txXfrm>
        <a:off x="339681" y="1248852"/>
        <a:ext cx="1733011" cy="763455"/>
      </dsp:txXfrm>
    </dsp:sp>
    <dsp:sp modelId="{66C480DD-1F24-4930-8728-66E60900A4B0}">
      <dsp:nvSpPr>
        <dsp:cNvPr id="0" name=""/>
        <dsp:cNvSpPr/>
      </dsp:nvSpPr>
      <dsp:spPr>
        <a:xfrm rot="8847694">
          <a:off x="2505653" y="2864701"/>
          <a:ext cx="652227" cy="0"/>
        </a:xfrm>
        <a:custGeom>
          <a:avLst/>
          <a:gdLst/>
          <a:ahLst/>
          <a:cxnLst/>
          <a:rect l="0" t="0" r="0" b="0"/>
          <a:pathLst>
            <a:path>
              <a:moveTo>
                <a:pt x="0" y="0"/>
              </a:moveTo>
              <a:lnTo>
                <a:pt x="652227" y="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20468A-2E8A-4451-8CC2-79D469B7D973}">
      <dsp:nvSpPr>
        <dsp:cNvPr id="0" name=""/>
        <dsp:cNvSpPr/>
      </dsp:nvSpPr>
      <dsp:spPr>
        <a:xfrm>
          <a:off x="874444" y="3040106"/>
          <a:ext cx="2038718" cy="84605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de-CH" sz="1800" b="1" kern="1200" dirty="0">
              <a:solidFill>
                <a:schemeClr val="tx1"/>
              </a:solidFill>
            </a:rPr>
            <a:t>Kommissionen</a:t>
          </a:r>
          <a:endParaRPr lang="fr-CH" sz="1800" b="1" kern="1200" dirty="0">
            <a:solidFill>
              <a:schemeClr val="tx1"/>
            </a:solidFill>
          </a:endParaRPr>
        </a:p>
      </dsp:txBody>
      <dsp:txXfrm>
        <a:off x="915745" y="3081407"/>
        <a:ext cx="1956116" cy="763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1AE4-09AF-42C6-9F68-76780162F822}">
      <dsp:nvSpPr>
        <dsp:cNvPr id="0" name=""/>
        <dsp:cNvSpPr/>
      </dsp:nvSpPr>
      <dsp:spPr>
        <a:xfrm>
          <a:off x="1053703"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solidFill>
                <a:schemeClr val="tx1"/>
              </a:solidFill>
            </a:rPr>
            <a:t>Beschliesst Änderungen des Gemeindenamens oder des Gemeindewappens</a:t>
          </a:r>
          <a:endParaRPr lang="fr-CH" sz="1100" kern="1200" dirty="0">
            <a:solidFill>
              <a:schemeClr val="tx1"/>
            </a:solidFill>
          </a:endParaRPr>
        </a:p>
      </dsp:txBody>
      <dsp:txXfrm>
        <a:off x="1053703" y="1161"/>
        <a:ext cx="2198935" cy="1319361"/>
      </dsp:txXfrm>
    </dsp:sp>
    <dsp:sp modelId="{4B4F2A01-6B26-4BD1-89DC-8D9159E902DC}">
      <dsp:nvSpPr>
        <dsp:cNvPr id="0" name=""/>
        <dsp:cNvSpPr/>
      </dsp:nvSpPr>
      <dsp:spPr>
        <a:xfrm>
          <a:off x="3472532"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solidFill>
                <a:schemeClr val="tx1"/>
              </a:solidFill>
            </a:rPr>
            <a:t>Beaufsichtigt die Verwaltung der Gemeinde</a:t>
          </a:r>
          <a:endParaRPr lang="de-DE" sz="1100" kern="1200" dirty="0">
            <a:solidFill>
              <a:schemeClr val="tx1"/>
            </a:solidFill>
          </a:endParaRPr>
        </a:p>
      </dsp:txBody>
      <dsp:txXfrm>
        <a:off x="3472532" y="1161"/>
        <a:ext cx="2198935" cy="1319361"/>
      </dsp:txXfrm>
    </dsp:sp>
    <dsp:sp modelId="{42BF9B74-2D11-4930-896C-F15B5DFF8F6D}">
      <dsp:nvSpPr>
        <dsp:cNvPr id="0" name=""/>
        <dsp:cNvSpPr/>
      </dsp:nvSpPr>
      <dsp:spPr>
        <a:xfrm>
          <a:off x="5891361" y="116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solidFill>
                <a:schemeClr val="tx1"/>
              </a:solidFill>
            </a:rPr>
            <a:t>Genehmigt die Statuten einer Betriebseinheit i.S.v. Art. 11 WSG und die wesentlichen Änderungen der Statuten; beschliesst den Austritt aus der Betriebseinheit und deren Auflösung, im Rahmen des WSG</a:t>
          </a:r>
          <a:endParaRPr lang="fr-CH" sz="1100" kern="1200" dirty="0">
            <a:solidFill>
              <a:schemeClr val="tx1"/>
            </a:solidFill>
          </a:endParaRPr>
        </a:p>
      </dsp:txBody>
      <dsp:txXfrm>
        <a:off x="5891361" y="1161"/>
        <a:ext cx="2198935" cy="1319361"/>
      </dsp:txXfrm>
    </dsp:sp>
    <dsp:sp modelId="{B617547D-7EC0-4DD1-94EB-FA93BF80C4D1}">
      <dsp:nvSpPr>
        <dsp:cNvPr id="0" name=""/>
        <dsp:cNvSpPr/>
      </dsp:nvSpPr>
      <dsp:spPr>
        <a:xfrm>
          <a:off x="1053703"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a:solidFill>
                <a:schemeClr val="tx1"/>
              </a:solidFill>
            </a:rPr>
            <a:t>Entscheidet über die Verleihung des Ehrenbürgerrechts der Gemeinde</a:t>
          </a:r>
          <a:endParaRPr lang="de-DE" sz="1100" kern="1200" dirty="0">
            <a:solidFill>
              <a:schemeClr val="tx1"/>
            </a:solidFill>
          </a:endParaRPr>
        </a:p>
      </dsp:txBody>
      <dsp:txXfrm>
        <a:off x="1053703" y="1540416"/>
        <a:ext cx="2198935" cy="1319361"/>
      </dsp:txXfrm>
    </dsp:sp>
    <dsp:sp modelId="{BA3F0AB5-22ED-478D-A983-F1C6340CE127}">
      <dsp:nvSpPr>
        <dsp:cNvPr id="0" name=""/>
        <dsp:cNvSpPr/>
      </dsp:nvSpPr>
      <dsp:spPr>
        <a:xfrm>
          <a:off x="3472532"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de-DE" sz="1100" kern="1200">
              <a:solidFill>
                <a:schemeClr val="tx1"/>
              </a:solidFill>
            </a:rPr>
            <a:t>Beschliesst Änderungen der Gemeindegrenzen mit Ausnahme der in der Gesetzgebung über die amtliche Vermessung vorgesehenen Änderungen</a:t>
          </a:r>
          <a:endParaRPr lang="fr-CH" sz="1100" kern="1200" dirty="0">
            <a:solidFill>
              <a:schemeClr val="tx1"/>
            </a:solidFill>
          </a:endParaRPr>
        </a:p>
      </dsp:txBody>
      <dsp:txXfrm>
        <a:off x="3472532" y="1540416"/>
        <a:ext cx="2198935" cy="1319361"/>
      </dsp:txXfrm>
    </dsp:sp>
    <dsp:sp modelId="{2C0EF15C-E5C9-4677-ADFB-7CDC9687C9C4}">
      <dsp:nvSpPr>
        <dsp:cNvPr id="0" name=""/>
        <dsp:cNvSpPr/>
      </dsp:nvSpPr>
      <dsp:spPr>
        <a:xfrm>
          <a:off x="5891361" y="1540416"/>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kern="1200">
              <a:solidFill>
                <a:schemeClr val="tx1"/>
              </a:solidFill>
            </a:rPr>
            <a:t>Erlass von allgemeinverbindlichen Reglemente (inkl. Änderungen und Aufhebung)</a:t>
          </a:r>
          <a:endParaRPr lang="fr-CH" sz="1100" kern="1200" dirty="0">
            <a:solidFill>
              <a:schemeClr val="tx1"/>
            </a:solidFill>
          </a:endParaRPr>
        </a:p>
      </dsp:txBody>
      <dsp:txXfrm>
        <a:off x="5891361" y="1540416"/>
        <a:ext cx="2198935" cy="1319361"/>
      </dsp:txXfrm>
    </dsp:sp>
    <dsp:sp modelId="{574328BF-95B3-4C88-8546-5DDD376EE546}">
      <dsp:nvSpPr>
        <dsp:cNvPr id="0" name=""/>
        <dsp:cNvSpPr/>
      </dsp:nvSpPr>
      <dsp:spPr>
        <a:xfrm>
          <a:off x="2336166" y="3048284"/>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de-DE" sz="1100" kern="1200">
              <a:solidFill>
                <a:schemeClr val="tx1"/>
              </a:solidFill>
            </a:rPr>
            <a:t>Beschliesst die Änderung der Zahl der Gemeinderäte</a:t>
          </a:r>
          <a:endParaRPr lang="fr-CH" sz="1100" kern="1200" dirty="0">
            <a:solidFill>
              <a:schemeClr val="tx1"/>
            </a:solidFill>
          </a:endParaRPr>
        </a:p>
      </dsp:txBody>
      <dsp:txXfrm>
        <a:off x="2336166" y="3048284"/>
        <a:ext cx="2198935" cy="1319361"/>
      </dsp:txXfrm>
    </dsp:sp>
    <dsp:sp modelId="{2C47C21F-95A7-42CE-B5E8-A79A8CE236A6}">
      <dsp:nvSpPr>
        <dsp:cNvPr id="0" name=""/>
        <dsp:cNvSpPr/>
      </dsp:nvSpPr>
      <dsp:spPr>
        <a:xfrm>
          <a:off x="4681946" y="3079671"/>
          <a:ext cx="2198935" cy="1319361"/>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fr-CH" sz="1100" kern="1200" dirty="0" err="1">
              <a:solidFill>
                <a:schemeClr val="tx1"/>
              </a:solidFill>
            </a:rPr>
            <a:t>Genehmigung</a:t>
          </a:r>
          <a:r>
            <a:rPr lang="fr-CH" sz="1100" kern="1200" dirty="0">
              <a:solidFill>
                <a:schemeClr val="tx1"/>
              </a:solidFill>
            </a:rPr>
            <a:t> der </a:t>
          </a:r>
          <a:r>
            <a:rPr lang="fr-CH" sz="1100" kern="1200" dirty="0" err="1">
              <a:solidFill>
                <a:schemeClr val="tx1"/>
              </a:solidFill>
            </a:rPr>
            <a:t>Statuten</a:t>
          </a:r>
          <a:r>
            <a:rPr lang="fr-CH" sz="1100" kern="1200" dirty="0">
              <a:solidFill>
                <a:schemeClr val="tx1"/>
              </a:solidFill>
            </a:rPr>
            <a:t> der </a:t>
          </a:r>
          <a:r>
            <a:rPr lang="fr-CH" sz="1100" kern="1200" dirty="0" err="1">
              <a:solidFill>
                <a:schemeClr val="tx1"/>
              </a:solidFill>
            </a:rPr>
            <a:t>Gemeindeverbände</a:t>
          </a:r>
          <a:r>
            <a:rPr lang="fr-CH" sz="1100" kern="1200" dirty="0">
              <a:solidFill>
                <a:schemeClr val="tx1"/>
              </a:solidFill>
            </a:rPr>
            <a:t> </a:t>
          </a:r>
          <a:r>
            <a:rPr lang="fr-CH" sz="1100" kern="1200" dirty="0" err="1">
              <a:solidFill>
                <a:schemeClr val="tx1"/>
              </a:solidFill>
            </a:rPr>
            <a:t>und</a:t>
          </a:r>
          <a:r>
            <a:rPr lang="fr-CH" sz="1100" kern="1200" dirty="0">
              <a:solidFill>
                <a:schemeClr val="tx1"/>
              </a:solidFill>
            </a:rPr>
            <a:t> </a:t>
          </a:r>
          <a:r>
            <a:rPr lang="fr-CH" sz="1100" kern="1200" dirty="0" err="1">
              <a:solidFill>
                <a:schemeClr val="tx1"/>
              </a:solidFill>
            </a:rPr>
            <a:t>deren</a:t>
          </a:r>
          <a:r>
            <a:rPr lang="fr-CH" sz="1100" kern="1200" dirty="0">
              <a:solidFill>
                <a:schemeClr val="tx1"/>
              </a:solidFill>
            </a:rPr>
            <a:t> </a:t>
          </a:r>
          <a:r>
            <a:rPr lang="fr-CH" sz="1100" kern="1200" dirty="0" err="1">
              <a:solidFill>
                <a:schemeClr val="tx1"/>
              </a:solidFill>
            </a:rPr>
            <a:t>wesentliche</a:t>
          </a:r>
          <a:r>
            <a:rPr lang="fr-CH" sz="1100" kern="1200" dirty="0">
              <a:solidFill>
                <a:schemeClr val="tx1"/>
              </a:solidFill>
            </a:rPr>
            <a:t> </a:t>
          </a:r>
          <a:r>
            <a:rPr lang="fr-CH" sz="1100" kern="1200" dirty="0" err="1">
              <a:solidFill>
                <a:schemeClr val="tx1"/>
              </a:solidFill>
            </a:rPr>
            <a:t>Änderungen</a:t>
          </a:r>
          <a:r>
            <a:rPr lang="fr-CH" sz="1100" kern="1200" dirty="0">
              <a:solidFill>
                <a:schemeClr val="tx1"/>
              </a:solidFill>
            </a:rPr>
            <a:t>. </a:t>
          </a:r>
          <a:r>
            <a:rPr lang="de-DE" sz="1100" kern="1200" dirty="0" err="1">
              <a:solidFill>
                <a:schemeClr val="tx1"/>
              </a:solidFill>
            </a:rPr>
            <a:t>Beschliesst</a:t>
          </a:r>
          <a:r>
            <a:rPr lang="de-DE" sz="1100" kern="1200" dirty="0">
              <a:solidFill>
                <a:schemeClr val="tx1"/>
              </a:solidFill>
            </a:rPr>
            <a:t> auch den Austritt der Gemeinde aus dem Verband und dessen Auflösung</a:t>
          </a:r>
          <a:endParaRPr lang="fr-CH" sz="1100" kern="1200" dirty="0">
            <a:solidFill>
              <a:schemeClr val="tx1"/>
            </a:solidFill>
          </a:endParaRPr>
        </a:p>
      </dsp:txBody>
      <dsp:txXfrm>
        <a:off x="4681946" y="3079671"/>
        <a:ext cx="2198935" cy="1319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3E63-F9A9-4432-814D-2BAABBD660CF}">
      <dsp:nvSpPr>
        <dsp:cNvPr id="0" name=""/>
        <dsp:cNvSpPr/>
      </dsp:nvSpPr>
      <dsp:spPr>
        <a:xfrm>
          <a:off x="342825" y="0"/>
          <a:ext cx="2315150" cy="605531"/>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9525">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CH" sz="1800" kern="1200" dirty="0">
              <a:solidFill>
                <a:sysClr val="windowText" lastClr="000000"/>
              </a:solidFill>
            </a:rPr>
            <a:t>Existiert</a:t>
          </a:r>
          <a:br>
            <a:rPr lang="de-CH" sz="1800" kern="1200" dirty="0">
              <a:solidFill>
                <a:sysClr val="windowText" lastClr="000000"/>
              </a:solidFill>
            </a:rPr>
          </a:br>
          <a:r>
            <a:rPr lang="de-CH" sz="1800" kern="1200" dirty="0">
              <a:solidFill>
                <a:sysClr val="windowText" lastClr="000000"/>
              </a:solidFill>
            </a:rPr>
            <a:t>namentlich</a:t>
          </a:r>
          <a:endParaRPr lang="fr-CH" sz="1800" kern="1200" dirty="0">
            <a:solidFill>
              <a:sysClr val="windowText" lastClr="000000"/>
            </a:solidFill>
          </a:endParaRPr>
        </a:p>
      </dsp:txBody>
      <dsp:txXfrm>
        <a:off x="360560" y="17735"/>
        <a:ext cx="2279680" cy="570061"/>
      </dsp:txXfrm>
    </dsp:sp>
    <dsp:sp modelId="{193AD2C0-1A3F-49D7-838A-292AB0BA7E79}">
      <dsp:nvSpPr>
        <dsp:cNvPr id="0" name=""/>
        <dsp:cNvSpPr/>
      </dsp:nvSpPr>
      <dsp:spPr>
        <a:xfrm>
          <a:off x="574340" y="605531"/>
          <a:ext cx="203198" cy="441406"/>
        </a:xfrm>
        <a:custGeom>
          <a:avLst/>
          <a:gdLst/>
          <a:ahLst/>
          <a:cxnLst/>
          <a:rect l="0" t="0" r="0" b="0"/>
          <a:pathLst>
            <a:path>
              <a:moveTo>
                <a:pt x="0" y="0"/>
              </a:moveTo>
              <a:lnTo>
                <a:pt x="0" y="441406"/>
              </a:lnTo>
              <a:lnTo>
                <a:pt x="203198" y="4414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07C668-0825-44B7-8557-0E86317E0E19}">
      <dsp:nvSpPr>
        <dsp:cNvPr id="0" name=""/>
        <dsp:cNvSpPr/>
      </dsp:nvSpPr>
      <dsp:spPr>
        <a:xfrm>
          <a:off x="777538" y="806937"/>
          <a:ext cx="2907924" cy="47999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err="1"/>
            <a:t>Statuten</a:t>
          </a:r>
          <a:r>
            <a:rPr lang="fr-CH" sz="1400" kern="1200" dirty="0"/>
            <a:t> von </a:t>
          </a:r>
          <a:r>
            <a:rPr lang="fr-CH" sz="1400" kern="1200" dirty="0" err="1"/>
            <a:t>Gemeindeverbänden</a:t>
          </a:r>
          <a:endParaRPr lang="fr-CH" sz="1400" kern="1200" dirty="0"/>
        </a:p>
      </dsp:txBody>
      <dsp:txXfrm>
        <a:off x="791597" y="820996"/>
        <a:ext cx="2879806" cy="451880"/>
      </dsp:txXfrm>
    </dsp:sp>
    <dsp:sp modelId="{1C40F5E1-7537-4228-8CE0-9C77F723C057}">
      <dsp:nvSpPr>
        <dsp:cNvPr id="0" name=""/>
        <dsp:cNvSpPr/>
      </dsp:nvSpPr>
      <dsp:spPr>
        <a:xfrm>
          <a:off x="574340" y="605531"/>
          <a:ext cx="211065" cy="997410"/>
        </a:xfrm>
        <a:custGeom>
          <a:avLst/>
          <a:gdLst/>
          <a:ahLst/>
          <a:cxnLst/>
          <a:rect l="0" t="0" r="0" b="0"/>
          <a:pathLst>
            <a:path>
              <a:moveTo>
                <a:pt x="0" y="0"/>
              </a:moveTo>
              <a:lnTo>
                <a:pt x="0" y="997410"/>
              </a:lnTo>
              <a:lnTo>
                <a:pt x="211065" y="99741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847757-6323-48EA-A68B-2EDDF5E99B9A}">
      <dsp:nvSpPr>
        <dsp:cNvPr id="0" name=""/>
        <dsp:cNvSpPr/>
      </dsp:nvSpPr>
      <dsp:spPr>
        <a:xfrm>
          <a:off x="785405" y="1361888"/>
          <a:ext cx="2908505" cy="48210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err="1"/>
            <a:t>Finanzreglement</a:t>
          </a:r>
          <a:r>
            <a:rPr lang="fr-CH" sz="1400" kern="1200" dirty="0"/>
            <a:t> </a:t>
          </a:r>
          <a:r>
            <a:rPr lang="fr-CH" sz="1400" kern="1200" dirty="0" err="1"/>
            <a:t>und</a:t>
          </a:r>
          <a:r>
            <a:rPr lang="fr-CH" sz="1400" kern="1200" dirty="0"/>
            <a:t> sein </a:t>
          </a:r>
          <a:r>
            <a:rPr lang="fr-CH" sz="1400" kern="1200" dirty="0" err="1"/>
            <a:t>Ausführungsreglement</a:t>
          </a:r>
          <a:endParaRPr lang="fr-CH" sz="1400" kern="1200" dirty="0"/>
        </a:p>
      </dsp:txBody>
      <dsp:txXfrm>
        <a:off x="799525" y="1376008"/>
        <a:ext cx="2880265" cy="453865"/>
      </dsp:txXfrm>
    </dsp:sp>
    <dsp:sp modelId="{B851D295-E9F9-4E5B-A9F4-12BF874FB953}">
      <dsp:nvSpPr>
        <dsp:cNvPr id="0" name=""/>
        <dsp:cNvSpPr/>
      </dsp:nvSpPr>
      <dsp:spPr>
        <a:xfrm>
          <a:off x="574340" y="605531"/>
          <a:ext cx="203198" cy="1594213"/>
        </a:xfrm>
        <a:custGeom>
          <a:avLst/>
          <a:gdLst/>
          <a:ahLst/>
          <a:cxnLst/>
          <a:rect l="0" t="0" r="0" b="0"/>
          <a:pathLst>
            <a:path>
              <a:moveTo>
                <a:pt x="0" y="0"/>
              </a:moveTo>
              <a:lnTo>
                <a:pt x="0" y="1594213"/>
              </a:lnTo>
              <a:lnTo>
                <a:pt x="203198" y="159421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141FB7-BFE5-4D41-BE76-CA4CA8AD2F2F}">
      <dsp:nvSpPr>
        <dsp:cNvPr id="0" name=""/>
        <dsp:cNvSpPr/>
      </dsp:nvSpPr>
      <dsp:spPr>
        <a:xfrm>
          <a:off x="777538" y="1959354"/>
          <a:ext cx="2908796" cy="48077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err="1"/>
            <a:t>Reglement</a:t>
          </a:r>
          <a:r>
            <a:rPr lang="fr-CH" sz="1400" kern="1200" dirty="0"/>
            <a:t> </a:t>
          </a:r>
          <a:r>
            <a:rPr lang="fr-CH" sz="1400" kern="1200" dirty="0" err="1"/>
            <a:t>für</a:t>
          </a:r>
          <a:r>
            <a:rPr lang="fr-CH" sz="1400" kern="1200" dirty="0"/>
            <a:t> </a:t>
          </a:r>
          <a:r>
            <a:rPr lang="fr-CH" sz="1400" kern="1200" dirty="0" err="1"/>
            <a:t>das</a:t>
          </a:r>
          <a:r>
            <a:rPr lang="fr-CH" sz="1400" kern="1200" dirty="0"/>
            <a:t> </a:t>
          </a:r>
          <a:r>
            <a:rPr lang="fr-CH" sz="1400" kern="1200" dirty="0" err="1"/>
            <a:t>Gemeindepersonal</a:t>
          </a:r>
          <a:endParaRPr lang="fr-CH" sz="1400" kern="1200" dirty="0"/>
        </a:p>
      </dsp:txBody>
      <dsp:txXfrm>
        <a:off x="791620" y="1973436"/>
        <a:ext cx="2880632" cy="452615"/>
      </dsp:txXfrm>
    </dsp:sp>
    <dsp:sp modelId="{2FC73353-A3CA-41BA-9AE4-702B50A1D654}">
      <dsp:nvSpPr>
        <dsp:cNvPr id="0" name=""/>
        <dsp:cNvSpPr/>
      </dsp:nvSpPr>
      <dsp:spPr>
        <a:xfrm>
          <a:off x="5500445" y="1303"/>
          <a:ext cx="2259672" cy="605531"/>
        </a:xfrm>
        <a:prstGeom prst="roundRect">
          <a:avLst>
            <a:gd name="adj" fmla="val 1000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3175">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CH" sz="1800" kern="1200" dirty="0">
              <a:solidFill>
                <a:sysClr val="windowText" lastClr="000000"/>
              </a:solidFill>
            </a:rPr>
            <a:t>Existiert</a:t>
          </a:r>
          <a:br>
            <a:rPr lang="de-CH" sz="1800" kern="1200" dirty="0">
              <a:solidFill>
                <a:sysClr val="windowText" lastClr="000000"/>
              </a:solidFill>
            </a:rPr>
          </a:br>
          <a:r>
            <a:rPr lang="de-CH" sz="1800" kern="1200" dirty="0">
              <a:solidFill>
                <a:sysClr val="windowText" lastClr="000000"/>
              </a:solidFill>
            </a:rPr>
            <a:t>nicht</a:t>
          </a:r>
          <a:endParaRPr lang="fr-CH" sz="1800" kern="1200" dirty="0">
            <a:solidFill>
              <a:sysClr val="windowText" lastClr="000000"/>
            </a:solidFill>
          </a:endParaRPr>
        </a:p>
      </dsp:txBody>
      <dsp:txXfrm>
        <a:off x="5518180" y="19038"/>
        <a:ext cx="2224202" cy="570061"/>
      </dsp:txXfrm>
    </dsp:sp>
    <dsp:sp modelId="{F68C4987-774E-4B7D-A72E-7991A779D013}">
      <dsp:nvSpPr>
        <dsp:cNvPr id="0" name=""/>
        <dsp:cNvSpPr/>
      </dsp:nvSpPr>
      <dsp:spPr>
        <a:xfrm>
          <a:off x="5726412" y="606834"/>
          <a:ext cx="390775" cy="559734"/>
        </a:xfrm>
        <a:custGeom>
          <a:avLst/>
          <a:gdLst/>
          <a:ahLst/>
          <a:cxnLst/>
          <a:rect l="0" t="0" r="0" b="0"/>
          <a:pathLst>
            <a:path>
              <a:moveTo>
                <a:pt x="0" y="0"/>
              </a:moveTo>
              <a:lnTo>
                <a:pt x="0" y="559734"/>
              </a:lnTo>
              <a:lnTo>
                <a:pt x="390775" y="55973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BC13956-9180-4CEC-B735-8E953CD1FF0D}">
      <dsp:nvSpPr>
        <dsp:cNvPr id="0" name=""/>
        <dsp:cNvSpPr/>
      </dsp:nvSpPr>
      <dsp:spPr>
        <a:xfrm>
          <a:off x="6117188" y="863803"/>
          <a:ext cx="2123999" cy="60553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CH" sz="1400" kern="1200" dirty="0" err="1"/>
            <a:t>Reglement</a:t>
          </a:r>
          <a:r>
            <a:rPr lang="fr-CH" sz="1400" kern="1200" dirty="0"/>
            <a:t> </a:t>
          </a:r>
          <a:r>
            <a:rPr lang="fr-CH" sz="1400" kern="1200" dirty="0" err="1"/>
            <a:t>über</a:t>
          </a:r>
          <a:r>
            <a:rPr lang="fr-CH" sz="1400" kern="1200" dirty="0"/>
            <a:t> den </a:t>
          </a:r>
          <a:r>
            <a:rPr lang="fr-CH" sz="1400" kern="1200" dirty="0" err="1"/>
            <a:t>Generalrat</a:t>
          </a:r>
          <a:endParaRPr lang="fr-CH" sz="1400" kern="1200" dirty="0"/>
        </a:p>
      </dsp:txBody>
      <dsp:txXfrm>
        <a:off x="6134923" y="881538"/>
        <a:ext cx="2088529" cy="570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1AE4-09AF-42C6-9F68-76780162F822}">
      <dsp:nvSpPr>
        <dsp:cNvPr id="0" name=""/>
        <dsp:cNvSpPr/>
      </dsp:nvSpPr>
      <dsp:spPr>
        <a:xfrm>
          <a:off x="2560"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kern="1200" dirty="0">
              <a:solidFill>
                <a:schemeClr val="tx1"/>
              </a:solidFill>
            </a:rPr>
            <a:t>Erlässt das Finanzreglement</a:t>
          </a:r>
          <a:endParaRPr lang="fr-CH" sz="1400" kern="1200" dirty="0">
            <a:solidFill>
              <a:schemeClr val="tx1"/>
            </a:solidFill>
          </a:endParaRPr>
        </a:p>
      </dsp:txBody>
      <dsp:txXfrm>
        <a:off x="2560" y="104401"/>
        <a:ext cx="2031699" cy="1219019"/>
      </dsp:txXfrm>
    </dsp:sp>
    <dsp:sp modelId="{4B4F2A01-6B26-4BD1-89DC-8D9159E902DC}">
      <dsp:nvSpPr>
        <dsp:cNvPr id="0" name=""/>
        <dsp:cNvSpPr/>
      </dsp:nvSpPr>
      <dsp:spPr>
        <a:xfrm>
          <a:off x="2237430"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z.K. Finanzplan und seinen Nachführungen</a:t>
          </a:r>
        </a:p>
      </dsp:txBody>
      <dsp:txXfrm>
        <a:off x="2237430" y="104401"/>
        <a:ext cx="2031699" cy="1219019"/>
      </dsp:txXfrm>
    </dsp:sp>
    <dsp:sp modelId="{42BF9B74-2D11-4930-896C-F15B5DFF8F6D}">
      <dsp:nvSpPr>
        <dsp:cNvPr id="0" name=""/>
        <dsp:cNvSpPr/>
      </dsp:nvSpPr>
      <dsp:spPr>
        <a:xfrm>
          <a:off x="4472299"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CH" sz="1400" kern="1200" dirty="0">
              <a:solidFill>
                <a:schemeClr val="tx1"/>
              </a:solidFill>
            </a:rPr>
            <a:t>Beschliesst Budget</a:t>
          </a:r>
          <a:endParaRPr lang="fr-CH" sz="1400" kern="1200" dirty="0">
            <a:solidFill>
              <a:schemeClr val="tx1"/>
            </a:solidFill>
          </a:endParaRPr>
        </a:p>
      </dsp:txBody>
      <dsp:txXfrm>
        <a:off x="4472299" y="104401"/>
        <a:ext cx="2031699" cy="1219019"/>
      </dsp:txXfrm>
    </dsp:sp>
    <dsp:sp modelId="{B617547D-7EC0-4DD1-94EB-FA93BF80C4D1}">
      <dsp:nvSpPr>
        <dsp:cNvPr id="0" name=""/>
        <dsp:cNvSpPr/>
      </dsp:nvSpPr>
      <dsp:spPr>
        <a:xfrm>
          <a:off x="6707169" y="10440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z.K. Geschäftsbericht</a:t>
          </a:r>
        </a:p>
      </dsp:txBody>
      <dsp:txXfrm>
        <a:off x="6707169" y="104401"/>
        <a:ext cx="2031699" cy="1219019"/>
      </dsp:txXfrm>
    </dsp:sp>
    <dsp:sp modelId="{BA3F0AB5-22ED-478D-A983-F1C6340CE127}">
      <dsp:nvSpPr>
        <dsp:cNvPr id="0" name=""/>
        <dsp:cNvSpPr/>
      </dsp:nvSpPr>
      <dsp:spPr>
        <a:xfrm>
          <a:off x="2560"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Genehmigt Jahresrechnung</a:t>
          </a:r>
          <a:endParaRPr lang="fr-CH" sz="1400" kern="1200" dirty="0">
            <a:solidFill>
              <a:schemeClr val="tx1"/>
            </a:solidFill>
          </a:endParaRPr>
        </a:p>
      </dsp:txBody>
      <dsp:txXfrm>
        <a:off x="2560" y="1526591"/>
        <a:ext cx="2031699" cy="1219019"/>
      </dsp:txXfrm>
    </dsp:sp>
    <dsp:sp modelId="{2C0EF15C-E5C9-4677-ADFB-7CDC9687C9C4}">
      <dsp:nvSpPr>
        <dsp:cNvPr id="0" name=""/>
        <dsp:cNvSpPr/>
      </dsp:nvSpPr>
      <dsp:spPr>
        <a:xfrm>
          <a:off x="2237430"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Beschliesst Verpflichtungskredite und Zusatzkredite</a:t>
          </a:r>
          <a:endParaRPr lang="fr-CH" sz="1400" kern="1200" dirty="0">
            <a:solidFill>
              <a:schemeClr val="tx1"/>
            </a:solidFill>
          </a:endParaRPr>
        </a:p>
      </dsp:txBody>
      <dsp:txXfrm>
        <a:off x="2237430" y="1526591"/>
        <a:ext cx="2031699" cy="1219019"/>
      </dsp:txXfrm>
    </dsp:sp>
    <dsp:sp modelId="{574328BF-95B3-4C88-8546-5DDD376EE546}">
      <dsp:nvSpPr>
        <dsp:cNvPr id="0" name=""/>
        <dsp:cNvSpPr/>
      </dsp:nvSpPr>
      <dsp:spPr>
        <a:xfrm>
          <a:off x="4539793" y="1497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Beschliesst Nachtragskredite, die nicht in die Zuständigkeit des Gemeinderats fallen</a:t>
          </a:r>
          <a:endParaRPr lang="fr-CH" sz="1400" kern="1200" dirty="0">
            <a:solidFill>
              <a:schemeClr val="tx1"/>
            </a:solidFill>
          </a:endParaRPr>
        </a:p>
      </dsp:txBody>
      <dsp:txXfrm>
        <a:off x="4539793" y="1497591"/>
        <a:ext cx="2031699" cy="1219019"/>
      </dsp:txXfrm>
    </dsp:sp>
    <dsp:sp modelId="{2C47C21F-95A7-42CE-B5E8-A79A8CE236A6}">
      <dsp:nvSpPr>
        <dsp:cNvPr id="0" name=""/>
        <dsp:cNvSpPr/>
      </dsp:nvSpPr>
      <dsp:spPr>
        <a:xfrm>
          <a:off x="6707169" y="152659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Genehmigt nachträglich im Rahmen der Jahresrechnung Kreditüberschreitungen in den vom Gesetz vorgesehenen Fällen</a:t>
          </a:r>
          <a:endParaRPr lang="fr-CH" sz="1400" kern="1200" dirty="0">
            <a:solidFill>
              <a:schemeClr val="tx1"/>
            </a:solidFill>
          </a:endParaRPr>
        </a:p>
      </dsp:txBody>
      <dsp:txXfrm>
        <a:off x="6707169" y="1526591"/>
        <a:ext cx="2031699" cy="1219019"/>
      </dsp:txXfrm>
    </dsp:sp>
    <dsp:sp modelId="{7C16015B-797D-42F2-9EEA-76DAD7A07C9A}">
      <dsp:nvSpPr>
        <dsp:cNvPr id="0" name=""/>
        <dsp:cNvSpPr/>
      </dsp:nvSpPr>
      <dsp:spPr>
        <a:xfrm>
          <a:off x="2237430" y="294878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Bewilligt nachträglich die im Budget nicht vorgesehenen Ausgaben</a:t>
          </a:r>
          <a:endParaRPr lang="fr-CH" sz="1400" kern="1200" dirty="0">
            <a:solidFill>
              <a:schemeClr val="tx1"/>
            </a:solidFill>
          </a:endParaRPr>
        </a:p>
      </dsp:txBody>
      <dsp:txXfrm>
        <a:off x="2237430" y="2948781"/>
        <a:ext cx="2031699" cy="1219019"/>
      </dsp:txXfrm>
    </dsp:sp>
    <dsp:sp modelId="{D5B9E07E-FB87-42AC-8479-46C16AB52235}">
      <dsp:nvSpPr>
        <dsp:cNvPr id="0" name=""/>
        <dsp:cNvSpPr/>
      </dsp:nvSpPr>
      <dsp:spPr>
        <a:xfrm>
          <a:off x="4472299" y="2948781"/>
          <a:ext cx="2031699" cy="1219019"/>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C00000"/>
            </a:buClr>
            <a:buFont typeface="Wingdings" panose="05000000000000000000" pitchFamily="2" charset="2"/>
            <a:buNone/>
          </a:pPr>
          <a:r>
            <a:rPr lang="de-CH" sz="1400" kern="1200" dirty="0">
              <a:solidFill>
                <a:schemeClr val="tx1"/>
              </a:solidFill>
            </a:rPr>
            <a:t>Beschliesst Steuern &amp; andere öffentliche Abgaben (Ausnahme: Kanzleigebühren)</a:t>
          </a:r>
          <a:endParaRPr lang="fr-CH" sz="1400" kern="1200" dirty="0">
            <a:solidFill>
              <a:schemeClr val="tx1"/>
            </a:solidFill>
          </a:endParaRPr>
        </a:p>
      </dsp:txBody>
      <dsp:txXfrm>
        <a:off x="4472299" y="2948781"/>
        <a:ext cx="2031699" cy="1219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C6F2B-A776-4D55-A8F3-B0B0F399FDE8}">
      <dsp:nvSpPr>
        <dsp:cNvPr id="0" name=""/>
        <dsp:cNvSpPr/>
      </dsp:nvSpPr>
      <dsp:spPr>
        <a:xfrm>
          <a:off x="956093"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0" i="0" kern="1200" dirty="0" err="1">
              <a:solidFill>
                <a:schemeClr val="tx1"/>
              </a:solidFill>
            </a:rPr>
            <a:t>Beschliesst</a:t>
          </a:r>
          <a:r>
            <a:rPr lang="de-DE" sz="1300" b="0" i="0" kern="1200" dirty="0">
              <a:solidFill>
                <a:schemeClr val="tx1"/>
              </a:solidFill>
            </a:rPr>
            <a:t> Kauf, Verkauf, Tausch, Schenkung oder Teilung von Grundstücken, die Begründung beschränkter dinglicher Rechte </a:t>
          </a:r>
          <a:r>
            <a:rPr lang="de-DE" sz="1300" b="0" i="0" kern="1200" dirty="0" err="1">
              <a:solidFill>
                <a:schemeClr val="tx1"/>
              </a:solidFill>
            </a:rPr>
            <a:t>u.Ä</a:t>
          </a:r>
          <a:r>
            <a:rPr lang="de-CH" sz="1300" kern="1200" dirty="0">
              <a:solidFill>
                <a:schemeClr val="tx1"/>
              </a:solidFill>
            </a:rPr>
            <a:t>.</a:t>
          </a:r>
          <a:endParaRPr lang="fr-CH" sz="1300" kern="1200" dirty="0">
            <a:solidFill>
              <a:schemeClr val="tx1"/>
            </a:solidFill>
          </a:endParaRPr>
        </a:p>
      </dsp:txBody>
      <dsp:txXfrm>
        <a:off x="956093" y="1963"/>
        <a:ext cx="2134138" cy="1280482"/>
      </dsp:txXfrm>
    </dsp:sp>
    <dsp:sp modelId="{88EC4AD0-EC07-42DF-82F3-716AD2A8E168}">
      <dsp:nvSpPr>
        <dsp:cNvPr id="0" name=""/>
        <dsp:cNvSpPr/>
      </dsp:nvSpPr>
      <dsp:spPr>
        <a:xfrm>
          <a:off x="3303645"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0" i="0" kern="1200" dirty="0" err="1">
              <a:solidFill>
                <a:schemeClr val="tx1"/>
              </a:solidFill>
            </a:rPr>
            <a:t>Beschliesst</a:t>
          </a:r>
          <a:r>
            <a:rPr lang="de-DE" sz="1300" b="0" i="0" kern="1200" dirty="0">
              <a:solidFill>
                <a:schemeClr val="tx1"/>
              </a:solidFill>
            </a:rPr>
            <a:t> die Übertragung von Aufgaben, die neue Ausgaben nach sich ziehen</a:t>
          </a:r>
          <a:endParaRPr lang="fr-CH" sz="1300" kern="1200" dirty="0">
            <a:solidFill>
              <a:schemeClr val="tx1"/>
            </a:solidFill>
          </a:endParaRPr>
        </a:p>
      </dsp:txBody>
      <dsp:txXfrm>
        <a:off x="3303645" y="1963"/>
        <a:ext cx="2134138" cy="1280482"/>
      </dsp:txXfrm>
    </dsp:sp>
    <dsp:sp modelId="{2A211AE4-09AF-42C6-9F68-76780162F822}">
      <dsp:nvSpPr>
        <dsp:cNvPr id="0" name=""/>
        <dsp:cNvSpPr/>
      </dsp:nvSpPr>
      <dsp:spPr>
        <a:xfrm>
          <a:off x="5651197" y="1963"/>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0" i="0" kern="1200" dirty="0" err="1">
              <a:solidFill>
                <a:schemeClr val="tx1"/>
              </a:solidFill>
            </a:rPr>
            <a:t>Beschliesst</a:t>
          </a:r>
          <a:r>
            <a:rPr lang="de-DE" sz="1300" b="0" i="0" kern="1200" dirty="0">
              <a:solidFill>
                <a:schemeClr val="tx1"/>
              </a:solidFill>
            </a:rPr>
            <a:t> Vereinbarungen der Gemeinde mit Dritten, die neue Ausgaben nach sich ziehen</a:t>
          </a:r>
          <a:endParaRPr lang="fr-CH" sz="1300" kern="1200" dirty="0">
            <a:solidFill>
              <a:schemeClr val="tx1"/>
            </a:solidFill>
          </a:endParaRPr>
        </a:p>
      </dsp:txBody>
      <dsp:txXfrm>
        <a:off x="5651197" y="1963"/>
        <a:ext cx="2134138" cy="1280482"/>
      </dsp:txXfrm>
    </dsp:sp>
    <dsp:sp modelId="{4B4F2A01-6B26-4BD1-89DC-8D9159E902DC}">
      <dsp:nvSpPr>
        <dsp:cNvPr id="0" name=""/>
        <dsp:cNvSpPr/>
      </dsp:nvSpPr>
      <dsp:spPr>
        <a:xfrm>
          <a:off x="956093" y="149586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chemeClr val="tx1"/>
              </a:solidFill>
            </a:rPr>
            <a:t>B</a:t>
          </a:r>
          <a:r>
            <a:rPr lang="de-DE" sz="1300" b="0" i="0" kern="1200" dirty="0" err="1">
              <a:solidFill>
                <a:schemeClr val="tx1"/>
              </a:solidFill>
            </a:rPr>
            <a:t>eschliesst</a:t>
          </a:r>
          <a:r>
            <a:rPr lang="de-DE" sz="1300" b="0" i="0" kern="1200" dirty="0">
              <a:solidFill>
                <a:schemeClr val="tx1"/>
              </a:solidFill>
            </a:rPr>
            <a:t> Bürgschaften und weitere Gutsprachen</a:t>
          </a:r>
          <a:endParaRPr lang="de-DE" sz="1300" kern="1200" dirty="0">
            <a:solidFill>
              <a:schemeClr val="tx1"/>
            </a:solidFill>
          </a:endParaRPr>
        </a:p>
      </dsp:txBody>
      <dsp:txXfrm>
        <a:off x="956093" y="1495860"/>
        <a:ext cx="2134138" cy="1280482"/>
      </dsp:txXfrm>
    </dsp:sp>
    <dsp:sp modelId="{42BF9B74-2D11-4930-896C-F15B5DFF8F6D}">
      <dsp:nvSpPr>
        <dsp:cNvPr id="0" name=""/>
        <dsp:cNvSpPr/>
      </dsp:nvSpPr>
      <dsp:spPr>
        <a:xfrm>
          <a:off x="3348206" y="1524581"/>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kern="1200" dirty="0">
              <a:solidFill>
                <a:schemeClr val="tx1"/>
              </a:solidFill>
            </a:rPr>
            <a:t>B</a:t>
          </a:r>
          <a:r>
            <a:rPr lang="de-DE" sz="1300" b="0" i="0" kern="1200" dirty="0" err="1">
              <a:solidFill>
                <a:schemeClr val="tx1"/>
              </a:solidFill>
            </a:rPr>
            <a:t>eschliesst</a:t>
          </a:r>
          <a:r>
            <a:rPr lang="de-DE" sz="1300" b="0" i="0" kern="1200" dirty="0">
              <a:solidFill>
                <a:schemeClr val="tx1"/>
              </a:solidFill>
            </a:rPr>
            <a:t> Darlehen und Beteiligungen, die bezüglich Sicherheit oder Ertrag nicht den üblichen Bedingungen entsprechen</a:t>
          </a:r>
          <a:endParaRPr lang="fr-CH" sz="1300" kern="1200" dirty="0">
            <a:solidFill>
              <a:schemeClr val="tx1"/>
            </a:solidFill>
          </a:endParaRPr>
        </a:p>
      </dsp:txBody>
      <dsp:txXfrm>
        <a:off x="3348206" y="1524581"/>
        <a:ext cx="2134138" cy="1280482"/>
      </dsp:txXfrm>
    </dsp:sp>
    <dsp:sp modelId="{B617547D-7EC0-4DD1-94EB-FA93BF80C4D1}">
      <dsp:nvSpPr>
        <dsp:cNvPr id="0" name=""/>
        <dsp:cNvSpPr/>
      </dsp:nvSpPr>
      <dsp:spPr>
        <a:xfrm>
          <a:off x="5651197" y="149586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err="1">
              <a:solidFill>
                <a:schemeClr val="tx1"/>
              </a:solidFill>
            </a:rPr>
            <a:t>B</a:t>
          </a:r>
          <a:r>
            <a:rPr lang="de-DE" sz="1300" b="0" i="0" kern="1200" dirty="0" err="1">
              <a:solidFill>
                <a:schemeClr val="tx1"/>
              </a:solidFill>
            </a:rPr>
            <a:t>eschliesst</a:t>
          </a:r>
          <a:r>
            <a:rPr lang="de-DE" sz="1300" b="0" i="0" kern="1200" dirty="0">
              <a:solidFill>
                <a:schemeClr val="tx1"/>
              </a:solidFill>
            </a:rPr>
            <a:t> die Annahme einer Schenkung mit Auflage oder eines Vermächtnisses mit Auflage</a:t>
          </a:r>
          <a:endParaRPr lang="de-DE" sz="1300" kern="1200" dirty="0">
            <a:solidFill>
              <a:schemeClr val="tx1"/>
            </a:solidFill>
          </a:endParaRPr>
        </a:p>
      </dsp:txBody>
      <dsp:txXfrm>
        <a:off x="5651197" y="1495860"/>
        <a:ext cx="2134138" cy="1280482"/>
      </dsp:txXfrm>
    </dsp:sp>
    <dsp:sp modelId="{BA3F0AB5-22ED-478D-A983-F1C6340CE127}">
      <dsp:nvSpPr>
        <dsp:cNvPr id="0" name=""/>
        <dsp:cNvSpPr/>
      </dsp:nvSpPr>
      <dsp:spPr>
        <a:xfrm>
          <a:off x="956093" y="2989756"/>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C00000"/>
            </a:buClr>
            <a:buFont typeface="Wingdings" panose="05000000000000000000" pitchFamily="2" charset="2"/>
            <a:buNone/>
          </a:pPr>
          <a:r>
            <a:rPr lang="de-CH" sz="1300" kern="1200" dirty="0">
              <a:solidFill>
                <a:schemeClr val="tx1"/>
              </a:solidFill>
            </a:rPr>
            <a:t>Unter Vorbehalt Vorschriften im Finanzreglement: </a:t>
          </a:r>
          <a:r>
            <a:rPr lang="de-DE" sz="1300" b="0" i="0" kern="1200" dirty="0">
              <a:solidFill>
                <a:schemeClr val="tx1"/>
              </a:solidFill>
            </a:rPr>
            <a:t>legt die Anzahl Mitglieder der </a:t>
          </a:r>
          <a:r>
            <a:rPr lang="de-DE" sz="1300" b="0" i="0" kern="1200" dirty="0" err="1">
              <a:solidFill>
                <a:schemeClr val="tx1"/>
              </a:solidFill>
            </a:rPr>
            <a:t>FiKo</a:t>
          </a:r>
          <a:r>
            <a:rPr lang="de-DE" sz="1300" b="0" i="0" kern="1200" dirty="0">
              <a:solidFill>
                <a:schemeClr val="tx1"/>
              </a:solidFill>
            </a:rPr>
            <a:t> fest und wählt diese</a:t>
          </a:r>
          <a:endParaRPr lang="fr-CH" sz="1300" kern="1200" dirty="0">
            <a:solidFill>
              <a:schemeClr val="tx1"/>
            </a:solidFill>
          </a:endParaRPr>
        </a:p>
      </dsp:txBody>
      <dsp:txXfrm>
        <a:off x="956093" y="2989756"/>
        <a:ext cx="2134138" cy="1280482"/>
      </dsp:txXfrm>
    </dsp:sp>
    <dsp:sp modelId="{2C0EF15C-E5C9-4677-ADFB-7CDC9687C9C4}">
      <dsp:nvSpPr>
        <dsp:cNvPr id="0" name=""/>
        <dsp:cNvSpPr/>
      </dsp:nvSpPr>
      <dsp:spPr>
        <a:xfrm>
          <a:off x="3303645" y="2989756"/>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C00000"/>
            </a:buClr>
            <a:buFont typeface="Wingdings" panose="05000000000000000000" pitchFamily="2" charset="2"/>
            <a:buNone/>
          </a:pPr>
          <a:r>
            <a:rPr lang="de-CH" sz="1300" kern="1200" dirty="0">
              <a:solidFill>
                <a:schemeClr val="tx1"/>
              </a:solidFill>
            </a:rPr>
            <a:t>B</a:t>
          </a:r>
          <a:r>
            <a:rPr lang="fr-CH" sz="1300" b="0" i="0" kern="1200" dirty="0" err="1">
              <a:solidFill>
                <a:schemeClr val="tx1"/>
              </a:solidFill>
            </a:rPr>
            <a:t>ezeichnet</a:t>
          </a:r>
          <a:r>
            <a:rPr lang="fr-CH" sz="1300" b="0" i="0" kern="1200" dirty="0">
              <a:solidFill>
                <a:schemeClr val="tx1"/>
              </a:solidFill>
            </a:rPr>
            <a:t> die </a:t>
          </a:r>
          <a:r>
            <a:rPr lang="fr-CH" sz="1300" b="0" i="0" kern="1200" dirty="0" err="1">
              <a:solidFill>
                <a:schemeClr val="tx1"/>
              </a:solidFill>
            </a:rPr>
            <a:t>Revisionsstelle</a:t>
          </a:r>
          <a:endParaRPr lang="fr-CH" sz="1300" kern="1200" dirty="0">
            <a:solidFill>
              <a:schemeClr val="tx1"/>
            </a:solidFill>
          </a:endParaRPr>
        </a:p>
      </dsp:txBody>
      <dsp:txXfrm>
        <a:off x="3303645" y="2989756"/>
        <a:ext cx="2134138" cy="1280482"/>
      </dsp:txXfrm>
    </dsp:sp>
    <dsp:sp modelId="{574328BF-95B3-4C88-8546-5DDD376EE546}">
      <dsp:nvSpPr>
        <dsp:cNvPr id="0" name=""/>
        <dsp:cNvSpPr/>
      </dsp:nvSpPr>
      <dsp:spPr>
        <a:xfrm>
          <a:off x="5695758" y="2991720"/>
          <a:ext cx="2134138" cy="1280482"/>
        </a:xfrm>
        <a:prstGeom prst="rect">
          <a:avLst/>
        </a:prstGeom>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Clr>
              <a:srgbClr val="C00000"/>
            </a:buClr>
            <a:buFont typeface="Wingdings" panose="05000000000000000000" pitchFamily="2" charset="2"/>
            <a:buNone/>
          </a:pPr>
          <a:r>
            <a:rPr lang="de-CH" sz="1300" kern="1200" dirty="0">
              <a:solidFill>
                <a:schemeClr val="tx1"/>
              </a:solidFill>
            </a:rPr>
            <a:t>K</a:t>
          </a:r>
          <a:r>
            <a:rPr lang="de-DE" sz="1300" b="0" i="0" kern="1200" dirty="0" err="1">
              <a:solidFill>
                <a:schemeClr val="tx1"/>
              </a:solidFill>
            </a:rPr>
            <a:t>ann</a:t>
          </a:r>
          <a:r>
            <a:rPr lang="de-DE" sz="1300" b="0" i="0" kern="1200" dirty="0">
              <a:solidFill>
                <a:schemeClr val="tx1"/>
              </a:solidFill>
            </a:rPr>
            <a:t> die </a:t>
          </a:r>
          <a:r>
            <a:rPr lang="de-DE" sz="1300" b="0" i="0" kern="1200" dirty="0" err="1">
              <a:solidFill>
                <a:schemeClr val="tx1"/>
              </a:solidFill>
            </a:rPr>
            <a:t>FiKo</a:t>
          </a:r>
          <a:r>
            <a:rPr lang="de-DE" sz="1300" b="0" i="0" kern="1200" dirty="0">
              <a:solidFill>
                <a:schemeClr val="tx1"/>
              </a:solidFill>
            </a:rPr>
            <a:t> beauftragen, gegen die Mitglieder des Gemeinderats Haftpflichtansprüche geltend zu machen</a:t>
          </a:r>
          <a:endParaRPr lang="fr-CH" sz="1300" kern="1200" dirty="0">
            <a:solidFill>
              <a:schemeClr val="tx1"/>
            </a:solidFill>
          </a:endParaRPr>
        </a:p>
      </dsp:txBody>
      <dsp:txXfrm>
        <a:off x="5695758" y="2991720"/>
        <a:ext cx="2134138" cy="1280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608F-481A-4186-AC4F-F5DA91989C56}">
      <dsp:nvSpPr>
        <dsp:cNvPr id="0" name=""/>
        <dsp:cNvSpPr/>
      </dsp:nvSpPr>
      <dsp:spPr>
        <a:xfrm rot="5400000">
          <a:off x="-208448" y="221797"/>
          <a:ext cx="1389653" cy="972757"/>
        </a:xfrm>
        <a:prstGeom prst="chevron">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CH" sz="1200" b="1" kern="1200" dirty="0"/>
            <a:t>Interne Kontrolle</a:t>
          </a:r>
          <a:endParaRPr lang="fr-CH" sz="1200" b="1" kern="1200" dirty="0"/>
        </a:p>
      </dsp:txBody>
      <dsp:txXfrm rot="-5400000">
        <a:off x="1" y="499728"/>
        <a:ext cx="972757" cy="416896"/>
      </dsp:txXfrm>
    </dsp:sp>
    <dsp:sp modelId="{ECA190E6-285B-4C95-808B-496C68601315}">
      <dsp:nvSpPr>
        <dsp:cNvPr id="0" name=""/>
        <dsp:cNvSpPr/>
      </dsp:nvSpPr>
      <dsp:spPr>
        <a:xfrm rot="5400000">
          <a:off x="3434508" y="-2441312"/>
          <a:ext cx="903275" cy="5785899"/>
        </a:xfrm>
        <a:prstGeom prst="round2Same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CH" sz="1600" kern="1200" dirty="0"/>
            <a:t>Art. 55 f. GFHG</a:t>
          </a:r>
          <a:endParaRPr lang="fr-CH" sz="1600" kern="1200" dirty="0"/>
        </a:p>
        <a:p>
          <a:pPr marL="171450" lvl="1" indent="-171450" algn="l" defTabSz="711200">
            <a:lnSpc>
              <a:spcPct val="90000"/>
            </a:lnSpc>
            <a:spcBef>
              <a:spcPct val="0"/>
            </a:spcBef>
            <a:spcAft>
              <a:spcPct val="15000"/>
            </a:spcAft>
            <a:buChar char="•"/>
          </a:pPr>
          <a:r>
            <a:rPr lang="de-CH" sz="1600" kern="1200" dirty="0">
              <a:solidFill>
                <a:srgbClr val="002C77"/>
              </a:solidFill>
            </a:rPr>
            <a:t>Gemeinderat</a:t>
          </a:r>
          <a:endParaRPr lang="fr-CH" sz="1600" kern="1200" dirty="0">
            <a:solidFill>
              <a:srgbClr val="002C77"/>
            </a:solidFill>
          </a:endParaRPr>
        </a:p>
      </dsp:txBody>
      <dsp:txXfrm rot="-5400000">
        <a:off x="993196" y="44094"/>
        <a:ext cx="5741805" cy="815087"/>
      </dsp:txXfrm>
    </dsp:sp>
    <dsp:sp modelId="{8755B4FA-C8B3-4A32-938D-EDEC07465758}">
      <dsp:nvSpPr>
        <dsp:cNvPr id="0" name=""/>
        <dsp:cNvSpPr/>
      </dsp:nvSpPr>
      <dsp:spPr>
        <a:xfrm rot="5400000">
          <a:off x="-513171" y="1749722"/>
          <a:ext cx="1999100" cy="972757"/>
        </a:xfrm>
        <a:prstGeom prst="chevron">
          <a:avLst/>
        </a:prstGeom>
        <a:gradFill rotWithShape="0">
          <a:gsLst>
            <a:gs pos="0">
              <a:schemeClr val="accent3">
                <a:shade val="80000"/>
                <a:hueOff val="102093"/>
                <a:satOff val="-3310"/>
                <a:lumOff val="12912"/>
                <a:alphaOff val="0"/>
                <a:tint val="100000"/>
                <a:shade val="100000"/>
                <a:satMod val="130000"/>
              </a:schemeClr>
            </a:gs>
            <a:gs pos="100000">
              <a:schemeClr val="accent3">
                <a:shade val="80000"/>
                <a:hueOff val="102093"/>
                <a:satOff val="-3310"/>
                <a:lumOff val="12912"/>
                <a:alphaOff val="0"/>
                <a:tint val="50000"/>
                <a:shade val="100000"/>
                <a:satMod val="350000"/>
              </a:schemeClr>
            </a:gs>
          </a:gsLst>
          <a:lin ang="16200000" scaled="0"/>
        </a:gradFill>
        <a:ln w="9525" cap="flat" cmpd="sng" algn="ctr">
          <a:solidFill>
            <a:schemeClr val="accent3">
              <a:shade val="80000"/>
              <a:hueOff val="102093"/>
              <a:satOff val="-3310"/>
              <a:lumOff val="1291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CH" sz="1200" b="1" kern="1200" dirty="0"/>
            <a:t>Externe Kontrolle</a:t>
          </a:r>
          <a:endParaRPr lang="fr-CH" sz="1200" b="1" kern="1200" dirty="0"/>
        </a:p>
      </dsp:txBody>
      <dsp:txXfrm rot="-5400000">
        <a:off x="0" y="1722930"/>
        <a:ext cx="972757" cy="1026343"/>
      </dsp:txXfrm>
    </dsp:sp>
    <dsp:sp modelId="{6530C802-70A8-4101-8458-F70E933DEE6D}">
      <dsp:nvSpPr>
        <dsp:cNvPr id="0" name=""/>
        <dsp:cNvSpPr/>
      </dsp:nvSpPr>
      <dsp:spPr>
        <a:xfrm rot="5400000">
          <a:off x="3120305" y="-887409"/>
          <a:ext cx="1511242" cy="5760642"/>
        </a:xfrm>
        <a:prstGeom prst="round2SameRect">
          <a:avLst/>
        </a:prstGeom>
        <a:solidFill>
          <a:schemeClr val="lt1">
            <a:alpha val="90000"/>
            <a:hueOff val="0"/>
            <a:satOff val="0"/>
            <a:lumOff val="0"/>
            <a:alphaOff val="0"/>
          </a:schemeClr>
        </a:solidFill>
        <a:ln w="9525" cap="flat" cmpd="sng" algn="ctr">
          <a:solidFill>
            <a:schemeClr val="accent3">
              <a:shade val="80000"/>
              <a:hueOff val="102093"/>
              <a:satOff val="-3310"/>
              <a:lumOff val="1291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CH" sz="1600" kern="1200" dirty="0"/>
            <a:t>Art. 57 GFHG</a:t>
          </a:r>
          <a:endParaRPr lang="fr-CH" sz="1600" kern="1200" dirty="0"/>
        </a:p>
        <a:p>
          <a:pPr marL="171450" lvl="1" indent="-171450" algn="l" defTabSz="711200">
            <a:lnSpc>
              <a:spcPct val="90000"/>
            </a:lnSpc>
            <a:spcBef>
              <a:spcPct val="0"/>
            </a:spcBef>
            <a:spcAft>
              <a:spcPct val="15000"/>
            </a:spcAft>
            <a:buChar char="•"/>
          </a:pPr>
          <a:r>
            <a:rPr lang="de-CH" sz="1600" kern="1200" dirty="0">
              <a:solidFill>
                <a:srgbClr val="002C77"/>
              </a:solidFill>
            </a:rPr>
            <a:t>Revisionsstelle</a:t>
          </a:r>
          <a:endParaRPr lang="fr-CH" sz="1600" kern="1200" dirty="0">
            <a:solidFill>
              <a:srgbClr val="002C77"/>
            </a:solidFill>
          </a:endParaRPr>
        </a:p>
        <a:p>
          <a:pPr marL="171450" lvl="1" indent="-171450" algn="l" defTabSz="711200">
            <a:lnSpc>
              <a:spcPct val="90000"/>
            </a:lnSpc>
            <a:spcBef>
              <a:spcPct val="0"/>
            </a:spcBef>
            <a:spcAft>
              <a:spcPct val="15000"/>
            </a:spcAft>
            <a:buChar char="•"/>
          </a:pPr>
          <a:r>
            <a:rPr lang="de-CH" sz="1600" kern="1200" dirty="0"/>
            <a:t>1-3 J.; Wiederwahl(en) möglich, max. 6 J.</a:t>
          </a:r>
          <a:endParaRPr lang="fr-CH" sz="1600" kern="1200" dirty="0"/>
        </a:p>
        <a:p>
          <a:pPr marL="171450" lvl="1" indent="-171450" algn="l" defTabSz="711200">
            <a:lnSpc>
              <a:spcPct val="90000"/>
            </a:lnSpc>
            <a:spcBef>
              <a:spcPct val="0"/>
            </a:spcBef>
            <a:spcAft>
              <a:spcPct val="15000"/>
            </a:spcAft>
            <a:buChar char="•"/>
          </a:pPr>
          <a:r>
            <a:rPr lang="de-CH" sz="1600" kern="1200" dirty="0"/>
            <a:t>Fachliche Befähigung, Unabhängigkeit</a:t>
          </a:r>
          <a:endParaRPr lang="fr-CH" sz="1600" kern="1200" dirty="0"/>
        </a:p>
        <a:p>
          <a:pPr marL="171450" lvl="1" indent="-171450" algn="l" defTabSz="711200">
            <a:lnSpc>
              <a:spcPct val="90000"/>
            </a:lnSpc>
            <a:spcBef>
              <a:spcPct val="0"/>
            </a:spcBef>
            <a:spcAft>
              <a:spcPct val="15000"/>
            </a:spcAft>
            <a:buChar char="•"/>
          </a:pPr>
          <a:r>
            <a:rPr lang="de-CH" sz="1600" kern="1200" dirty="0"/>
            <a:t>Revisionsbericht; Meldepflicht</a:t>
          </a:r>
          <a:endParaRPr lang="fr-CH" sz="1600" kern="1200" dirty="0"/>
        </a:p>
      </dsp:txBody>
      <dsp:txXfrm rot="-5400000">
        <a:off x="995606" y="1311063"/>
        <a:ext cx="5686869" cy="1363696"/>
      </dsp:txXfrm>
    </dsp:sp>
    <dsp:sp modelId="{6E1A9782-26F8-4C76-A7BE-E0CB20E68745}">
      <dsp:nvSpPr>
        <dsp:cNvPr id="0" name=""/>
        <dsp:cNvSpPr/>
      </dsp:nvSpPr>
      <dsp:spPr>
        <a:xfrm rot="5400000">
          <a:off x="-208448" y="3277647"/>
          <a:ext cx="1389653" cy="972757"/>
        </a:xfrm>
        <a:prstGeom prst="chevron">
          <a:avLst/>
        </a:prstGeom>
        <a:gradFill rotWithShape="0">
          <a:gsLst>
            <a:gs pos="0">
              <a:schemeClr val="accent3">
                <a:shade val="80000"/>
                <a:hueOff val="204186"/>
                <a:satOff val="-6620"/>
                <a:lumOff val="25825"/>
                <a:alphaOff val="0"/>
                <a:tint val="100000"/>
                <a:shade val="100000"/>
                <a:satMod val="130000"/>
              </a:schemeClr>
            </a:gs>
            <a:gs pos="100000">
              <a:schemeClr val="accent3">
                <a:shade val="80000"/>
                <a:hueOff val="204186"/>
                <a:satOff val="-6620"/>
                <a:lumOff val="25825"/>
                <a:alphaOff val="0"/>
                <a:tint val="50000"/>
                <a:shade val="100000"/>
                <a:satMod val="350000"/>
              </a:schemeClr>
            </a:gs>
          </a:gsLst>
          <a:lin ang="16200000" scaled="0"/>
        </a:gradFill>
        <a:ln w="9525" cap="flat" cmpd="sng" algn="ctr">
          <a:solidFill>
            <a:schemeClr val="accent3">
              <a:shade val="80000"/>
              <a:hueOff val="204186"/>
              <a:satOff val="-6620"/>
              <a:lumOff val="2582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CH" sz="1200" b="1" kern="1200" dirty="0"/>
            <a:t>Allg. Oberaufsicht</a:t>
          </a:r>
          <a:endParaRPr lang="fr-CH" sz="1200" b="1" kern="1200" dirty="0"/>
        </a:p>
      </dsp:txBody>
      <dsp:txXfrm rot="-5400000">
        <a:off x="1" y="3555578"/>
        <a:ext cx="972757" cy="416896"/>
      </dsp:txXfrm>
    </dsp:sp>
    <dsp:sp modelId="{002593C9-8423-413C-93F3-0B4C0BD380CA}">
      <dsp:nvSpPr>
        <dsp:cNvPr id="0" name=""/>
        <dsp:cNvSpPr/>
      </dsp:nvSpPr>
      <dsp:spPr>
        <a:xfrm rot="5400000">
          <a:off x="3424289" y="634757"/>
          <a:ext cx="903275" cy="5806338"/>
        </a:xfrm>
        <a:prstGeom prst="round2SameRect">
          <a:avLst/>
        </a:prstGeom>
        <a:solidFill>
          <a:schemeClr val="lt1">
            <a:alpha val="90000"/>
            <a:hueOff val="0"/>
            <a:satOff val="0"/>
            <a:lumOff val="0"/>
            <a:alphaOff val="0"/>
          </a:schemeClr>
        </a:solidFill>
        <a:ln w="9525" cap="flat" cmpd="sng" algn="ctr">
          <a:solidFill>
            <a:schemeClr val="accent3">
              <a:shade val="80000"/>
              <a:hueOff val="204186"/>
              <a:satOff val="-6620"/>
              <a:lumOff val="2582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de-CH" sz="1600" kern="1200" dirty="0"/>
            <a:t>Richtet sich nach GG </a:t>
          </a:r>
          <a:r>
            <a:rPr lang="fr-CH" sz="1600" kern="1200" dirty="0"/>
            <a:t>(Art. 75 GFHG </a:t>
          </a:r>
          <a:r>
            <a:rPr lang="fr-CH" sz="1600" kern="1200" dirty="0" err="1"/>
            <a:t>i.V.m</a:t>
          </a:r>
          <a:r>
            <a:rPr lang="fr-CH" sz="1600" kern="1200" dirty="0"/>
            <a:t>. Art. 146 GG)</a:t>
          </a:r>
          <a:r>
            <a:rPr lang="de-CH" sz="1600" kern="1200" dirty="0"/>
            <a:t> </a:t>
          </a:r>
          <a:endParaRPr lang="fr-CH" sz="1600" kern="1200" dirty="0"/>
        </a:p>
        <a:p>
          <a:pPr marL="171450" lvl="1" indent="-171450" algn="l" defTabSz="711200">
            <a:lnSpc>
              <a:spcPct val="90000"/>
            </a:lnSpc>
            <a:spcBef>
              <a:spcPct val="0"/>
            </a:spcBef>
            <a:spcAft>
              <a:spcPct val="15000"/>
            </a:spcAft>
            <a:buChar char="•"/>
          </a:pPr>
          <a:r>
            <a:rPr lang="de-CH" sz="1600" kern="1200" dirty="0">
              <a:solidFill>
                <a:srgbClr val="002C77"/>
              </a:solidFill>
            </a:rPr>
            <a:t>Oberamt</a:t>
          </a:r>
          <a:endParaRPr lang="fr-CH" sz="1600" kern="1200" dirty="0">
            <a:solidFill>
              <a:srgbClr val="002C77"/>
            </a:solidFill>
          </a:endParaRPr>
        </a:p>
      </dsp:txBody>
      <dsp:txXfrm rot="-5400000">
        <a:off x="972758" y="3130382"/>
        <a:ext cx="5762244" cy="8150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AEF603B-1EAA-52C4-6207-53C468D07A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090BAD7F-BF00-F31B-64A4-FE307488E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6F0943-CCBF-49BE-A6A6-A7D48F1E57CD}" type="datetimeFigureOut">
              <a:rPr lang="fr-CH" smtClean="0"/>
              <a:t>13.05.2026</a:t>
            </a:fld>
            <a:endParaRPr lang="fr-CH"/>
          </a:p>
        </p:txBody>
      </p:sp>
      <p:sp>
        <p:nvSpPr>
          <p:cNvPr id="4" name="Espace réservé du pied de page 3">
            <a:extLst>
              <a:ext uri="{FF2B5EF4-FFF2-40B4-BE49-F238E27FC236}">
                <a16:creationId xmlns:a16="http://schemas.microsoft.com/office/drawing/2014/main" id="{04279A1B-39A6-0AF0-549A-20A5E07317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53A12806-A4F7-56F9-3D01-CD1F181344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C3A74A-A6FD-46A4-A2A7-3C1E4D15221C}" type="slidenum">
              <a:rPr lang="fr-CH" smtClean="0"/>
              <a:t>‹N°›</a:t>
            </a:fld>
            <a:endParaRPr lang="fr-CH"/>
          </a:p>
        </p:txBody>
      </p:sp>
    </p:spTree>
    <p:extLst>
      <p:ext uri="{BB962C8B-B14F-4D97-AF65-F5344CB8AC3E}">
        <p14:creationId xmlns:p14="http://schemas.microsoft.com/office/powerpoint/2010/main" val="6973448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alibri" pitchFamily="34" charset="0"/>
              </a:defRPr>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032694F-FD2E-45AC-9D43-536C462D8729}" type="datetime1">
              <a:rPr lang="de-CH" smtClean="0"/>
              <a:pPr/>
              <a:t>13.05.2026</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itchFamily="34" charset="0"/>
              </a:defRPr>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1870A02-3A71-4083-BCC0-4D14A98E74AD}" type="slidenum">
              <a:rPr lang="de-CH" smtClean="0"/>
              <a:pPr/>
              <a:t>‹N°›</a:t>
            </a:fld>
            <a:endParaRPr lang="de-CH"/>
          </a:p>
        </p:txBody>
      </p:sp>
    </p:spTree>
    <p:extLst>
      <p:ext uri="{BB962C8B-B14F-4D97-AF65-F5344CB8AC3E}">
        <p14:creationId xmlns:p14="http://schemas.microsoft.com/office/powerpoint/2010/main" val="1848166265"/>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de-CH"/>
          </a:p>
        </p:txBody>
      </p:sp>
      <p:sp>
        <p:nvSpPr>
          <p:cNvPr id="2" name="Espace réservé du pied de page 1">
            <a:extLst>
              <a:ext uri="{FF2B5EF4-FFF2-40B4-BE49-F238E27FC236}">
                <a16:creationId xmlns:a16="http://schemas.microsoft.com/office/drawing/2014/main" id="{B6AF606F-0C95-653F-07AC-C3454BC1609C}"/>
              </a:ext>
            </a:extLst>
          </p:cNvPr>
          <p:cNvSpPr>
            <a:spLocks noGrp="1"/>
          </p:cNvSpPr>
          <p:nvPr>
            <p:ph type="ftr" sz="quarter" idx="4"/>
          </p:nvPr>
        </p:nvSpPr>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C238-BCF7-FF2A-300D-AA97A8A414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E623D5-B300-E286-6C95-EB2A724062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CEBC7E-20BD-8FC4-03D0-D22255923975}"/>
              </a:ext>
            </a:extLst>
          </p:cNvPr>
          <p:cNvSpPr>
            <a:spLocks noGrp="1"/>
          </p:cNvSpPr>
          <p:nvPr>
            <p:ph type="body" idx="1"/>
          </p:nvPr>
        </p:nvSpPr>
        <p:spPr/>
        <p:txBody>
          <a:bodyPr>
            <a:normAutofit fontScale="92500" lnSpcReduction="20000"/>
          </a:bodyPr>
          <a:lstStyle/>
          <a:p>
            <a:pPr marL="171450" indent="-171450">
              <a:buFontTx/>
              <a:buChar char="-"/>
            </a:pPr>
            <a:r>
              <a:rPr lang="de-CH" dirty="0"/>
              <a:t>Allgemeines: D</a:t>
            </a:r>
            <a:r>
              <a:rPr lang="de-DE" sz="1200" b="0" i="0" kern="1200" dirty="0" err="1">
                <a:solidFill>
                  <a:schemeClr val="tx1"/>
                </a:solidFill>
                <a:effectLst/>
                <a:latin typeface="+mn-lt"/>
                <a:ea typeface="ＭＳ Ｐゴシック" pitchFamily="-112" charset="-128"/>
                <a:cs typeface="ＭＳ Ｐゴシック" pitchFamily="-112" charset="-128"/>
              </a:rPr>
              <a:t>as</a:t>
            </a:r>
            <a:r>
              <a:rPr lang="de-DE" sz="1200" b="0" i="0" kern="1200" dirty="0">
                <a:solidFill>
                  <a:schemeClr val="tx1"/>
                </a:solidFill>
                <a:effectLst/>
                <a:latin typeface="+mn-lt"/>
                <a:ea typeface="ＭＳ Ｐゴシック" pitchFamily="-112" charset="-128"/>
                <a:cs typeface="ＭＳ Ｐゴシック" pitchFamily="-112" charset="-128"/>
              </a:rPr>
              <a:t> Mandat der ausscheidenden Mitglieder endet somit nicht mit dem Ende der Legislaturperiode, sondern erst mit der Neukonstituierung der betreffenden Kommission. Dieser Grundsatz gilt allgemein für alle Gemeindekommissionen, nicht nur für die gesetzlich vorgeschriebenen.</a:t>
            </a:r>
          </a:p>
          <a:p>
            <a:pPr marL="171450" indent="-171450">
              <a:buFontTx/>
              <a:buChar char="-"/>
            </a:pPr>
            <a:r>
              <a:rPr lang="de-DE" sz="1200" b="0" i="0" kern="1200" dirty="0">
                <a:solidFill>
                  <a:schemeClr val="tx1"/>
                </a:solidFill>
                <a:effectLst/>
                <a:latin typeface="+mn-lt"/>
                <a:ea typeface="ＭＳ Ｐゴシック" pitchFamily="-112" charset="-128"/>
              </a:rPr>
              <a:t>Obligatorische Kommissionen des Generalrates: </a:t>
            </a:r>
          </a:p>
          <a:p>
            <a:pPr marL="628650" lvl="1" indent="-171450">
              <a:buFontTx/>
              <a:buChar char="-"/>
            </a:pPr>
            <a:r>
              <a:rPr lang="de-DE" sz="1200" b="0" i="0" kern="1200" dirty="0">
                <a:solidFill>
                  <a:schemeClr val="tx1"/>
                </a:solidFill>
                <a:effectLst/>
                <a:latin typeface="+mn-lt"/>
                <a:ea typeface="ＭＳ Ｐゴシック" pitchFamily="-112" charset="-128"/>
              </a:rPr>
              <a:t>Finanzkommission: mind. 5 Mitglieder</a:t>
            </a:r>
          </a:p>
          <a:p>
            <a:pPr marL="628650" lvl="1" indent="-171450">
              <a:buFontTx/>
              <a:buChar char="-"/>
            </a:pPr>
            <a:r>
              <a:rPr lang="de-DE" sz="1200" b="0" i="0" kern="1200" dirty="0">
                <a:solidFill>
                  <a:schemeClr val="tx1"/>
                </a:solidFill>
                <a:effectLst/>
                <a:latin typeface="+mn-lt"/>
                <a:ea typeface="ＭＳ Ｐゴシック" pitchFamily="-112" charset="-128"/>
              </a:rPr>
              <a:t>Einbürgerungskommission: 5-11 Mitglieder</a:t>
            </a:r>
          </a:p>
          <a:p>
            <a:pPr marL="628650" lvl="1" indent="-171450">
              <a:buFontTx/>
              <a:buChar char="-"/>
            </a:pPr>
            <a:r>
              <a:rPr lang="de-DE" sz="1200" b="0" i="0" kern="1200" dirty="0">
                <a:solidFill>
                  <a:schemeClr val="tx1"/>
                </a:solidFill>
                <a:effectLst/>
                <a:latin typeface="+mn-lt"/>
                <a:ea typeface="ＭＳ Ｐゴシック" pitchFamily="-112" charset="-128"/>
              </a:rPr>
              <a:t>Planungskommission: mind. 5 Mitglieder. Kommission wird vom Gemeinderat bestellt. Mehrheit der Mitglieder wird von der Legislative bezeichnet, der Rest von der Exekutive.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de-DE" sz="1200" b="0" i="0" kern="1200" dirty="0">
                <a:solidFill>
                  <a:schemeClr val="tx1"/>
                </a:solidFill>
                <a:effectLst/>
                <a:latin typeface="+mn-lt"/>
                <a:ea typeface="ＭＳ Ｐゴシック" pitchFamily="-112" charset="-128"/>
              </a:rPr>
              <a:t>Sozialkommission: 5-9 Mitglieder. Grundsätzlich von der Exekutive gewählt, </a:t>
            </a:r>
            <a:r>
              <a:rPr lang="de-DE" sz="1200" b="0" i="0" kern="1200" dirty="0" err="1">
                <a:solidFill>
                  <a:schemeClr val="tx1"/>
                </a:solidFill>
                <a:effectLst/>
                <a:latin typeface="+mn-lt"/>
                <a:ea typeface="ＭＳ Ｐゴシック" pitchFamily="-112" charset="-128"/>
              </a:rPr>
              <a:t>ausser</a:t>
            </a:r>
            <a:r>
              <a:rPr lang="de-DE" sz="1200" b="0" i="0" kern="1200" dirty="0">
                <a:solidFill>
                  <a:schemeClr val="tx1"/>
                </a:solidFill>
                <a:effectLst/>
                <a:latin typeface="+mn-lt"/>
                <a:ea typeface="ＭＳ Ｐゴシック" pitchFamily="-112" charset="-128"/>
              </a:rPr>
              <a:t>, wenn die Statuten es vorsehen, dass es die Legislative ist. Sobald die Sozialhilferegion gebildet ist, obliegt es dieser oder ggf. der Gemeinde, die ihre eigene Sozialhilferegion bildet, das zuständige Organ in ihren Statuten oder in einem Reglement zu bestimmen.</a:t>
            </a:r>
          </a:p>
          <a:p>
            <a:pPr marL="628650" lvl="1" indent="-171450">
              <a:buFontTx/>
              <a:buChar char="-"/>
            </a:pPr>
            <a:endParaRPr lang="de-DE" sz="1200" b="0" i="0" kern="1200" dirty="0">
              <a:solidFill>
                <a:schemeClr val="tx1"/>
              </a:solidFill>
              <a:effectLst/>
              <a:latin typeface="+mn-lt"/>
              <a:ea typeface="ＭＳ Ｐゴシック" pitchFamily="-112" charset="-128"/>
            </a:endParaRPr>
          </a:p>
          <a:p>
            <a:pPr marL="171450" indent="-171450">
              <a:buFontTx/>
              <a:buChar char="-"/>
            </a:pPr>
            <a:r>
              <a:rPr lang="de-DE" sz="1200" b="0" i="0" kern="1200" dirty="0">
                <a:solidFill>
                  <a:schemeClr val="tx1"/>
                </a:solidFill>
                <a:effectLst/>
                <a:latin typeface="+mn-lt"/>
                <a:ea typeface="ＭＳ Ｐゴシック" pitchFamily="-112" charset="-128"/>
              </a:rPr>
              <a:t>Fakultative Kommissionen:</a:t>
            </a:r>
          </a:p>
          <a:p>
            <a:pPr marL="628650" lvl="1" indent="-171450">
              <a:buFontTx/>
              <a:buChar char="-"/>
            </a:pPr>
            <a:r>
              <a:rPr lang="de-DE" sz="1200" b="0" i="0" kern="1200" dirty="0">
                <a:solidFill>
                  <a:schemeClr val="tx1"/>
                </a:solidFill>
                <a:effectLst/>
                <a:latin typeface="+mn-lt"/>
                <a:ea typeface="ＭＳ Ｐゴシック" pitchFamily="-112" charset="-128"/>
              </a:rPr>
              <a:t>Andere: Einsetzung aufgrund eines Reglements der Legislative (ständige Kommission) oder eines Beschlusses (nichtständige Kommission)</a:t>
            </a:r>
          </a:p>
          <a:p>
            <a:pPr marL="628650" lvl="1" indent="-171450">
              <a:buFontTx/>
              <a:buChar char="-"/>
            </a:pPr>
            <a:r>
              <a:rPr lang="de-DE" sz="1200" b="0" i="0" kern="1200" dirty="0">
                <a:solidFill>
                  <a:schemeClr val="tx1"/>
                </a:solidFill>
                <a:effectLst/>
                <a:latin typeface="+mn-lt"/>
                <a:ea typeface="ＭＳ Ｐゴシック" pitchFamily="-112" charset="-128"/>
              </a:rPr>
              <a:t>Bei nichtständigen Kommissionen, welche nach Erfüllung ihrer Aufgabe wieder aufgelöst werden, dienen hauptsächlich der </a:t>
            </a:r>
            <a:r>
              <a:rPr lang="fr-CH" sz="1200" b="0" i="0" kern="1200" dirty="0" err="1">
                <a:solidFill>
                  <a:schemeClr val="tx1"/>
                </a:solidFill>
                <a:effectLst/>
                <a:latin typeface="+mn-lt"/>
                <a:ea typeface="ＭＳ Ｐゴシック" pitchFamily="-112" charset="-128"/>
                <a:cs typeface="+mn-cs"/>
              </a:rPr>
              <a:t>vorgängigen</a:t>
            </a:r>
            <a:r>
              <a:rPr lang="fr-CH" sz="1200" b="0" i="0" kern="1200" dirty="0">
                <a:solidFill>
                  <a:schemeClr val="tx1"/>
                </a:solidFill>
                <a:effectLst/>
                <a:latin typeface="+mn-lt"/>
                <a:ea typeface="ＭＳ Ｐゴシック" pitchFamily="-112" charset="-128"/>
                <a:cs typeface="+mn-cs"/>
              </a:rPr>
              <a:t> </a:t>
            </a:r>
            <a:r>
              <a:rPr lang="fr-CH" sz="1200" b="0" i="0" kern="1200" dirty="0" err="1">
                <a:solidFill>
                  <a:schemeClr val="tx1"/>
                </a:solidFill>
                <a:effectLst/>
                <a:latin typeface="+mn-lt"/>
                <a:ea typeface="ＭＳ Ｐゴシック" pitchFamily="-112" charset="-128"/>
                <a:cs typeface="+mn-cs"/>
              </a:rPr>
              <a:t>Prüfung</a:t>
            </a:r>
            <a:r>
              <a:rPr lang="fr-CH" sz="1200" b="0" i="0" kern="1200" dirty="0">
                <a:solidFill>
                  <a:schemeClr val="tx1"/>
                </a:solidFill>
                <a:effectLst/>
                <a:latin typeface="+mn-lt"/>
                <a:ea typeface="ＭＳ Ｐゴシック" pitchFamily="-112" charset="-128"/>
                <a:cs typeface="+mn-cs"/>
              </a:rPr>
              <a:t> </a:t>
            </a:r>
            <a:r>
              <a:rPr lang="fr-CH" sz="1200" b="0" i="0" kern="1200" dirty="0" err="1">
                <a:solidFill>
                  <a:schemeClr val="tx1"/>
                </a:solidFill>
                <a:effectLst/>
                <a:latin typeface="+mn-lt"/>
                <a:ea typeface="ＭＳ Ｐゴシック" pitchFamily="-112" charset="-128"/>
                <a:cs typeface="+mn-cs"/>
              </a:rPr>
              <a:t>wichtiger</a:t>
            </a:r>
            <a:r>
              <a:rPr lang="fr-CH" sz="1200" b="0" i="0" kern="1200" dirty="0">
                <a:solidFill>
                  <a:schemeClr val="tx1"/>
                </a:solidFill>
                <a:effectLst/>
                <a:latin typeface="+mn-lt"/>
                <a:ea typeface="ＭＳ Ｐゴシック" pitchFamily="-112" charset="-128"/>
                <a:cs typeface="+mn-cs"/>
              </a:rPr>
              <a:t> </a:t>
            </a:r>
            <a:r>
              <a:rPr lang="fr-CH" sz="1200" b="0" i="0" kern="1200" dirty="0" err="1">
                <a:solidFill>
                  <a:schemeClr val="tx1"/>
                </a:solidFill>
                <a:effectLst/>
                <a:latin typeface="+mn-lt"/>
                <a:ea typeface="ＭＳ Ｐゴシック" pitchFamily="-112" charset="-128"/>
                <a:cs typeface="+mn-cs"/>
              </a:rPr>
              <a:t>Vorlagen</a:t>
            </a:r>
            <a:endParaRPr lang="de-DE" sz="1200" b="0" i="0" kern="1200" dirty="0">
              <a:solidFill>
                <a:schemeClr val="tx1"/>
              </a:solidFill>
              <a:effectLst/>
              <a:latin typeface="+mn-lt"/>
              <a:ea typeface="ＭＳ Ｐゴシック" pitchFamily="-112" charset="-128"/>
            </a:endParaRPr>
          </a:p>
          <a:p>
            <a:pPr marL="628650" lvl="1" indent="-171450">
              <a:buFontTx/>
              <a:buChar char="-"/>
            </a:pPr>
            <a:r>
              <a:rPr lang="de-DE" sz="1200" b="0" i="0" kern="1200" dirty="0">
                <a:solidFill>
                  <a:schemeClr val="tx1"/>
                </a:solidFill>
                <a:effectLst/>
                <a:latin typeface="+mn-lt"/>
                <a:ea typeface="ＭＳ Ｐゴシック" pitchFamily="-112" charset="-128"/>
              </a:rPr>
              <a:t>Keine Entscheidungsbefugnis. Die Mitglieder müssen nicht zwingend dem Generalrat angehören</a:t>
            </a:r>
          </a:p>
          <a:p>
            <a:pPr marL="628650" lvl="1" indent="-171450">
              <a:buFontTx/>
              <a:buChar char="-"/>
            </a:pPr>
            <a:endParaRPr lang="de-DE" sz="1200" b="0" i="0" kern="1200" dirty="0">
              <a:solidFill>
                <a:schemeClr val="tx1"/>
              </a:solidFill>
              <a:effectLst/>
              <a:latin typeface="+mn-lt"/>
              <a:ea typeface="ＭＳ Ｐゴシック" pitchFamily="-112" charset="-128"/>
            </a:endParaRPr>
          </a:p>
        </p:txBody>
      </p:sp>
      <p:sp>
        <p:nvSpPr>
          <p:cNvPr id="4" name="Espace réservé du pied de page 3">
            <a:extLst>
              <a:ext uri="{FF2B5EF4-FFF2-40B4-BE49-F238E27FC236}">
                <a16:creationId xmlns:a16="http://schemas.microsoft.com/office/drawing/2014/main" id="{B34ED08E-9FC7-E918-7651-856803A5E05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62392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Art. 5 Abs. 1 GG: </a:t>
            </a:r>
            <a:r>
              <a:rPr lang="de-DE" sz="1200" b="0" i="0" kern="1200" dirty="0">
                <a:solidFill>
                  <a:schemeClr val="tx1"/>
                </a:solidFill>
                <a:effectLst/>
                <a:latin typeface="+mn-lt"/>
                <a:ea typeface="ＭＳ Ｐゴシック" pitchFamily="-112" charset="-128"/>
                <a:cs typeface="ＭＳ Ｐゴシック" pitchFamily="-112" charset="-128"/>
              </a:rPr>
              <a:t>Die Gemeinde erfüllt die ihr durch die Gesetze übertragenen und die durch eigene Beschlüsse übernommenen Aufgaben.</a:t>
            </a:r>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43195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457344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7959-C296-33B8-39FB-AFEBAD7BDB2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C2607C-002A-9988-16B0-4B09D9BFAB2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230775-1971-A46C-E621-7AAF82A00C3B}"/>
              </a:ext>
            </a:extLst>
          </p:cNvPr>
          <p:cNvSpPr>
            <a:spLocks noGrp="1"/>
          </p:cNvSpPr>
          <p:nvPr>
            <p:ph type="body" idx="1"/>
          </p:nvPr>
        </p:nvSpPr>
        <p:spPr/>
        <p:txBody>
          <a:bodyPr/>
          <a:lstStyle/>
          <a:p>
            <a:r>
              <a:rPr lang="de-CH" dirty="0"/>
              <a:t>Die Kompetenzen nach dem Finanzhaushaltsgesetz werden nach de Pause behandelt.</a:t>
            </a:r>
          </a:p>
          <a:p>
            <a:r>
              <a:rPr lang="de-CH" dirty="0"/>
              <a:t>WSG: Gesetz über den Wald und den Schutz vor Naturereignissen</a:t>
            </a:r>
          </a:p>
          <a:p>
            <a:r>
              <a:rPr lang="de-CH" dirty="0"/>
              <a:t>Aufsicht über Exekutive: </a:t>
            </a:r>
            <a:r>
              <a:rPr lang="de-DE" sz="1200" b="0" i="0" dirty="0">
                <a:solidFill>
                  <a:srgbClr val="000000"/>
                </a:solidFill>
                <a:effectLst/>
                <a:highlight>
                  <a:srgbClr val="FFFFFF"/>
                </a:highlight>
                <a:latin typeface="Roboto" panose="02000000000000000000" pitchFamily="2" charset="0"/>
              </a:rPr>
              <a:t>parlamentarische Kontroll- und Informationsrechte resp. -mittel, damit die </a:t>
            </a:r>
            <a:r>
              <a:rPr lang="de-DE" sz="1200" dirty="0">
                <a:solidFill>
                  <a:srgbClr val="000000"/>
                </a:solidFill>
                <a:highlight>
                  <a:srgbClr val="FFFFFF"/>
                </a:highlight>
                <a:latin typeface="Roboto" panose="02000000000000000000" pitchFamily="2" charset="0"/>
              </a:rPr>
              <a:t>Legislative ihre</a:t>
            </a:r>
            <a:r>
              <a:rPr lang="de-DE" sz="1200" b="0" i="0" dirty="0">
                <a:solidFill>
                  <a:srgbClr val="000000"/>
                </a:solidFill>
                <a:effectLst/>
                <a:highlight>
                  <a:srgbClr val="FFFFFF"/>
                </a:highlight>
                <a:latin typeface="Roboto" panose="02000000000000000000" pitchFamily="2" charset="0"/>
              </a:rPr>
              <a:t> Aufsichtspflicht wahrnehmen und Geschäfte selber </a:t>
            </a:r>
            <a:r>
              <a:rPr lang="de-DE" sz="1200" b="0" i="0" dirty="0" err="1">
                <a:solidFill>
                  <a:srgbClr val="000000"/>
                </a:solidFill>
                <a:effectLst/>
                <a:highlight>
                  <a:srgbClr val="FFFFFF"/>
                </a:highlight>
                <a:latin typeface="Roboto" panose="02000000000000000000" pitchFamily="2" charset="0"/>
              </a:rPr>
              <a:t>anstossen</a:t>
            </a:r>
            <a:r>
              <a:rPr lang="de-DE" sz="1200" b="0" i="0" dirty="0">
                <a:solidFill>
                  <a:srgbClr val="000000"/>
                </a:solidFill>
                <a:effectLst/>
                <a:highlight>
                  <a:srgbClr val="FFFFFF"/>
                </a:highlight>
                <a:latin typeface="Roboto" panose="02000000000000000000" pitchFamily="2" charset="0"/>
              </a:rPr>
              <a:t> kann.</a:t>
            </a:r>
            <a:endParaRPr lang="de-CH" dirty="0"/>
          </a:p>
          <a:p>
            <a:endParaRPr lang="fr-CH" dirty="0"/>
          </a:p>
        </p:txBody>
      </p:sp>
      <p:sp>
        <p:nvSpPr>
          <p:cNvPr id="4" name="Espace réservé du pied de page 3">
            <a:extLst>
              <a:ext uri="{FF2B5EF4-FFF2-40B4-BE49-F238E27FC236}">
                <a16:creationId xmlns:a16="http://schemas.microsoft.com/office/drawing/2014/main" id="{17F720F8-EE45-CF30-0E86-DA95C006E31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39997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64766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6915-928A-0A14-FD7D-0E26440617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35BA09-AF46-7A62-36A0-2567A8A55EC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4677FE-E047-58AB-8D73-B3C6025D22F6}"/>
              </a:ext>
            </a:extLst>
          </p:cNvPr>
          <p:cNvSpPr>
            <a:spLocks noGrp="1"/>
          </p:cNvSpPr>
          <p:nvPr>
            <p:ph type="body" idx="1"/>
          </p:nvPr>
        </p:nvSpPr>
        <p:spPr/>
        <p:txBody>
          <a:bodyPr/>
          <a:lstStyle/>
          <a:p>
            <a:r>
              <a:rPr lang="de-DE" sz="1200" dirty="0"/>
              <a:t>Die Gesetzgebung legt eine Reihe von Kompetenzen ausdrücklich in die Hände des Gemeinderats, </a:t>
            </a:r>
            <a:r>
              <a:rPr lang="de-DE" sz="1200" u="sng" dirty="0"/>
              <a:t>Exekutivorgan</a:t>
            </a:r>
            <a:r>
              <a:rPr lang="de-DE" sz="1200" dirty="0"/>
              <a:t> der Gemeinde. Im Allgemeinen ist es der Gemeinderat, der die </a:t>
            </a:r>
            <a:r>
              <a:rPr lang="de-DE" sz="1200" dirty="0">
                <a:solidFill>
                  <a:srgbClr val="C00000"/>
                </a:solidFill>
              </a:rPr>
              <a:t>Gemeinde leitet und verwaltet</a:t>
            </a:r>
            <a:r>
              <a:rPr lang="de-DE" sz="1200" dirty="0"/>
              <a:t>.</a:t>
            </a:r>
            <a:br>
              <a:rPr lang="de-DE" sz="1200" dirty="0"/>
            </a:br>
            <a:r>
              <a:rPr lang="de-CH" dirty="0"/>
              <a:t>Gemeindepersonal: NB: Wenn ein Reglement über das Gemeindepersonal erlassen wird, muss dies in einem allgemein </a:t>
            </a:r>
            <a:r>
              <a:rPr lang="de-CH" dirty="0" err="1"/>
              <a:t>verblindlichen</a:t>
            </a:r>
            <a:r>
              <a:rPr lang="de-CH" dirty="0"/>
              <a:t> Reglement erfolgen (Art. 70 Abs. 1 GG), dessen Annahme in die Kompetenz des Generalrates fällt. </a:t>
            </a:r>
          </a:p>
          <a:p>
            <a:r>
              <a:rPr lang="de-CH" dirty="0"/>
              <a:t>Fusion:  Art. 134a GG. Können zudem auch auf Initiative des Staates oder 1/10 der Aktivbürger </a:t>
            </a:r>
            <a:r>
              <a:rPr lang="de-CH" dirty="0" err="1"/>
              <a:t>zustandekommen</a:t>
            </a:r>
            <a:r>
              <a:rPr lang="de-CH" dirty="0"/>
              <a:t>. </a:t>
            </a:r>
          </a:p>
          <a:p>
            <a:r>
              <a:rPr lang="de-CH" dirty="0"/>
              <a:t>Steuern: mit Ausnahme der Kanzleigebühren</a:t>
            </a:r>
          </a:p>
          <a:p>
            <a:r>
              <a:rPr lang="de-CH" dirty="0"/>
              <a:t>Öffentliche Abgaben: Festsetzung der Tarife der öffentlichen Abgaben kann dem Gemeinderat übertragen werden</a:t>
            </a:r>
          </a:p>
          <a:p>
            <a:r>
              <a:rPr lang="de-CH" dirty="0"/>
              <a:t>Ortsplanung: Art. 36 RPBG</a:t>
            </a:r>
            <a:endParaRPr lang="fr-CH" dirty="0"/>
          </a:p>
        </p:txBody>
      </p:sp>
      <p:sp>
        <p:nvSpPr>
          <p:cNvPr id="4" name="Espace réservé du pied de page 3">
            <a:extLst>
              <a:ext uri="{FF2B5EF4-FFF2-40B4-BE49-F238E27FC236}">
                <a16:creationId xmlns:a16="http://schemas.microsoft.com/office/drawing/2014/main" id="{54D0FBDA-5FB9-B2BC-6A87-AF06CB126B60}"/>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22929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57005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6824-56B1-FCE7-391A-DB0EA92A32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3350EC-34A0-F340-5078-46C625D44D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86A813-5856-4921-B31F-D90F7BEBD0E8}"/>
              </a:ext>
            </a:extLst>
          </p:cNvPr>
          <p:cNvSpPr>
            <a:spLocks noGrp="1"/>
          </p:cNvSpPr>
          <p:nvPr>
            <p:ph type="body" idx="1"/>
          </p:nvPr>
        </p:nvSpPr>
        <p:spPr/>
        <p:txBody>
          <a:bodyPr/>
          <a:lstStyle/>
          <a:p>
            <a:endParaRPr lang="fr-CH" dirty="0"/>
          </a:p>
        </p:txBody>
      </p:sp>
      <p:sp>
        <p:nvSpPr>
          <p:cNvPr id="4" name="Espace réservé du pied de page 3">
            <a:extLst>
              <a:ext uri="{FF2B5EF4-FFF2-40B4-BE49-F238E27FC236}">
                <a16:creationId xmlns:a16="http://schemas.microsoft.com/office/drawing/2014/main" id="{A0EC5BC7-6DB4-1B95-338A-618BF81AEEA6}"/>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740035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6884-FE20-D38B-F848-CE85D58484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B4AEA0D-BAB5-ABE9-74B4-A89695817D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0A7147-9B15-DCEC-CBEF-6C29DD588EAF}"/>
              </a:ext>
            </a:extLst>
          </p:cNvPr>
          <p:cNvSpPr>
            <a:spLocks noGrp="1"/>
          </p:cNvSpPr>
          <p:nvPr>
            <p:ph type="body" idx="1"/>
          </p:nvPr>
        </p:nvSpPr>
        <p:spPr/>
        <p:txBody>
          <a:bodyPr/>
          <a:lstStyle/>
          <a:p>
            <a:r>
              <a:rPr lang="de-DE" dirty="0"/>
              <a:t>Die Finanzhoheit der Gemeinden ist das verfassungsrechtlich garantierte Recht zur eigenverantwortlichen Einnahmen- und Ausgabenwirtschaft im Rahmen der Gesetze</a:t>
            </a:r>
            <a:r>
              <a:rPr lang="de-DE" sz="1200" b="0" i="0" kern="1200" dirty="0">
                <a:solidFill>
                  <a:schemeClr val="tx1"/>
                </a:solidFill>
                <a:effectLst/>
                <a:latin typeface="+mn-lt"/>
                <a:ea typeface="ＭＳ Ｐゴシック" pitchFamily="-112" charset="-128"/>
                <a:cs typeface="ＭＳ Ｐゴシック" pitchFamily="-112" charset="-128"/>
              </a:rPr>
              <a:t>. Kernbestandteile sind</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Einnahmehoheit: das Recht, Steuern zu erheben sowie Gebühren und Beiträge für Dienstleistungen festzulegen</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Ausgabenhoheit: die Befugnis, frei über die Verwendung der Finanzmittel im Ramen des Haushaltsplans zu entscheiden</a:t>
            </a:r>
          </a:p>
          <a:p>
            <a:pPr marL="171450" indent="-171450">
              <a:buFontTx/>
              <a:buChar char="-"/>
            </a:pPr>
            <a:r>
              <a:rPr lang="de-DE" sz="1200" b="0" i="0" kern="1200" dirty="0">
                <a:solidFill>
                  <a:schemeClr val="tx1"/>
                </a:solidFill>
                <a:effectLst/>
                <a:latin typeface="+mn-lt"/>
                <a:ea typeface="ＭＳ Ｐゴシック" pitchFamily="-112" charset="-128"/>
              </a:rPr>
              <a:t>Budgetrecht: Planung und Steuerung der Finanzen und Leistungen</a:t>
            </a:r>
          </a:p>
          <a:p>
            <a:pPr marL="171450" indent="-171450">
              <a:buFontTx/>
              <a:buChar char="-"/>
            </a:pPr>
            <a:r>
              <a:rPr lang="de-DE" sz="1200" b="0" i="0" kern="1200" dirty="0">
                <a:solidFill>
                  <a:schemeClr val="tx1"/>
                </a:solidFill>
                <a:effectLst/>
                <a:latin typeface="+mn-lt"/>
                <a:ea typeface="ＭＳ Ｐゴシック" pitchFamily="-112" charset="-128"/>
              </a:rPr>
              <a:t>Kredithoheit: Das Recht, im Rahmen der gesetzlichen Vorgaben Schulden zur Finanzierung von Investitionen aufzunehmen</a:t>
            </a:r>
            <a:endParaRPr lang="fr-CH" dirty="0"/>
          </a:p>
        </p:txBody>
      </p:sp>
      <p:sp>
        <p:nvSpPr>
          <p:cNvPr id="4" name="Espace réservé du pied de page 3">
            <a:extLst>
              <a:ext uri="{FF2B5EF4-FFF2-40B4-BE49-F238E27FC236}">
                <a16:creationId xmlns:a16="http://schemas.microsoft.com/office/drawing/2014/main" id="{A40101AD-8B37-B74D-1D1B-C0FA32D13BC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8739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56F2-01D6-0CE3-6FC9-C157B80A86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B5E701-1301-8008-5902-CE123B54D6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E18593-C8F8-9E00-54FD-2C5F42228ACC}"/>
              </a:ext>
            </a:extLst>
          </p:cNvPr>
          <p:cNvSpPr>
            <a:spLocks noGrp="1"/>
          </p:cNvSpPr>
          <p:nvPr>
            <p:ph type="body" idx="1"/>
          </p:nvPr>
        </p:nvSpPr>
        <p:spPr/>
        <p:txBody>
          <a:bodyPr/>
          <a:lstStyle/>
          <a:p>
            <a:r>
              <a:rPr lang="fr-CH" dirty="0" err="1"/>
              <a:t>Finanzplan</a:t>
            </a:r>
            <a:r>
              <a:rPr lang="fr-CH" dirty="0"/>
              <a:t>: </a:t>
            </a:r>
            <a:r>
              <a:rPr lang="fr-CH" dirty="0" err="1"/>
              <a:t>wird</a:t>
            </a:r>
            <a:r>
              <a:rPr lang="fr-CH" dirty="0"/>
              <a:t> </a:t>
            </a:r>
            <a:r>
              <a:rPr lang="fr-CH" dirty="0" err="1"/>
              <a:t>mind</a:t>
            </a:r>
            <a:r>
              <a:rPr lang="fr-CH" dirty="0"/>
              <a:t>. 1x </a:t>
            </a:r>
            <a:r>
              <a:rPr lang="fr-CH" dirty="0" err="1"/>
              <a:t>jährlich</a:t>
            </a:r>
            <a:r>
              <a:rPr lang="fr-CH" dirty="0"/>
              <a:t> </a:t>
            </a:r>
            <a:r>
              <a:rPr lang="fr-CH" dirty="0" err="1"/>
              <a:t>nachgeführt</a:t>
            </a:r>
            <a:r>
              <a:rPr lang="fr-CH" dirty="0"/>
              <a:t>. </a:t>
            </a:r>
          </a:p>
          <a:p>
            <a:endParaRPr lang="fr-CH" dirty="0"/>
          </a:p>
          <a:p>
            <a:r>
              <a:rPr lang="fr-CH" dirty="0" err="1"/>
              <a:t>Mindestvorschriften</a:t>
            </a:r>
            <a:r>
              <a:rPr lang="fr-CH" dirty="0"/>
              <a:t> </a:t>
            </a:r>
            <a:r>
              <a:rPr lang="fr-CH" dirty="0" err="1"/>
              <a:t>für</a:t>
            </a:r>
            <a:r>
              <a:rPr lang="fr-CH" dirty="0"/>
              <a:t> </a:t>
            </a:r>
            <a:r>
              <a:rPr lang="fr-CH" dirty="0" err="1"/>
              <a:t>Finanzplan</a:t>
            </a:r>
            <a:r>
              <a:rPr lang="fr-CH" dirty="0"/>
              <a:t> </a:t>
            </a:r>
            <a:r>
              <a:rPr lang="fr-CH" dirty="0" err="1"/>
              <a:t>und</a:t>
            </a:r>
            <a:r>
              <a:rPr lang="fr-CH" dirty="0"/>
              <a:t> Budget </a:t>
            </a:r>
            <a:r>
              <a:rPr lang="fr-CH" dirty="0" err="1"/>
              <a:t>sind</a:t>
            </a:r>
            <a:r>
              <a:rPr lang="fr-CH" dirty="0"/>
              <a:t> in GFHV.</a:t>
            </a:r>
          </a:p>
        </p:txBody>
      </p:sp>
      <p:sp>
        <p:nvSpPr>
          <p:cNvPr id="4" name="Espace réservé du pied de page 3">
            <a:extLst>
              <a:ext uri="{FF2B5EF4-FFF2-40B4-BE49-F238E27FC236}">
                <a16:creationId xmlns:a16="http://schemas.microsoft.com/office/drawing/2014/main" id="{F0BD4491-4748-587A-EB14-DDEACB2B5114}"/>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67812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FEC41-D296-AED2-015D-7635695A49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F8B184-59BD-E1AB-4002-1FEF5C0715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E911F0-8A69-6E26-AB52-4C93EABFEA2B}"/>
              </a:ext>
            </a:extLst>
          </p:cNvPr>
          <p:cNvSpPr>
            <a:spLocks noGrp="1"/>
          </p:cNvSpPr>
          <p:nvPr>
            <p:ph type="body" idx="1"/>
          </p:nvPr>
        </p:nvSpPr>
        <p:spPr/>
        <p:txBody>
          <a:bodyPr>
            <a:normAutofit/>
          </a:bodyPr>
          <a:lstStyle/>
          <a:p>
            <a:r>
              <a:rPr lang="de-CH" dirty="0"/>
              <a:t>Vs. Modul I: Ablauf Sitzung, Büro, Kommissionen, parlamentarische Instrumente, Beschwerden und Aufsicht</a:t>
            </a:r>
          </a:p>
        </p:txBody>
      </p:sp>
      <p:sp>
        <p:nvSpPr>
          <p:cNvPr id="5" name="Espace réservé du pied de page 4">
            <a:extLst>
              <a:ext uri="{FF2B5EF4-FFF2-40B4-BE49-F238E27FC236}">
                <a16:creationId xmlns:a16="http://schemas.microsoft.com/office/drawing/2014/main" id="{41A348AA-72C7-32B4-19D4-1F5B0AED2DB3}"/>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54264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CEA3-1888-6C02-18DC-17D3F13B9B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359436-9935-EEAC-52C8-7E1104AA12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D5B1CE-3F3B-0543-DA57-AF5A6EC44871}"/>
              </a:ext>
            </a:extLst>
          </p:cNvPr>
          <p:cNvSpPr>
            <a:spLocks noGrp="1"/>
          </p:cNvSpPr>
          <p:nvPr>
            <p:ph type="body" idx="1"/>
          </p:nvPr>
        </p:nvSpPr>
        <p:spPr/>
        <p:txBody>
          <a:bodyPr/>
          <a:lstStyle/>
          <a:p>
            <a:r>
              <a:rPr lang="de-DE" dirty="0"/>
              <a:t>Zweckgebundenheit der Kredite: sie Müssen für denjenigen Zweck verwendet werden, für den sie bewilligt wurden. </a:t>
            </a:r>
          </a:p>
          <a:p>
            <a:pPr marL="171450" indent="-171450">
              <a:buFontTx/>
              <a:buChar char="-"/>
            </a:pPr>
            <a:r>
              <a:rPr lang="de-DE" dirty="0"/>
              <a:t>Verpflichtungskredit: Gibt Unterkategorien (</a:t>
            </a:r>
            <a:r>
              <a:rPr lang="de-DE" dirty="0" err="1"/>
              <a:t>Projektiverungskredit</a:t>
            </a:r>
            <a:r>
              <a:rPr lang="de-DE" dirty="0"/>
              <a:t>, Objektkredit, Rahmenkredit. Beispiel Objektkredit: Verpflichtungskredit in der Höhe von CHF 1.2Mio, um den </a:t>
            </a:r>
            <a:r>
              <a:rPr lang="de-DE" dirty="0" err="1"/>
              <a:t>Strassenbelag</a:t>
            </a:r>
            <a:r>
              <a:rPr lang="de-DE" dirty="0"/>
              <a:t>, die Werkleitungen und die Beleuchtung zu sanieren. Für die Finanzierung sind CHF 800‘000 aus den Eigenmittel zu schöpfen und der Kanton erteilt Subventionen in der Höhe von CHF 400‘000. -&gt; Berechtigt die Exekutive, Ausgaben bis zur bewilligten Höhe einzugehen.</a:t>
            </a:r>
          </a:p>
          <a:p>
            <a:pPr marL="171450" indent="-171450">
              <a:buFontTx/>
              <a:buChar char="-"/>
            </a:pPr>
            <a:r>
              <a:rPr lang="de-DE" dirty="0"/>
              <a:t>Budgetkredit: Jeder einem Konto des Budgets zugeordnete Betrag wird als Budgetkredit bezeichnet. Er gilt für ein Rechnungsjahr. Beispiel: Dem Konto „Lehrmittel und Schulmaterial“ der Primarschule wird 2027 ein Budgetkredit in der Höhe von CHF 85‘000 zugesprochen für die Anschaffung neuer Lehrmittel und Verbrauchsmaterial (Hefte, Bastelmaterial, Bücher, etc.). Der Gemeinderat ist für die Umsetzung zuständig. Dies bedeutet, dass er das Budgetkredit verwenden kann und innerhalb des Kredits disponieren und auch Prioritäten setzen kann (gewisser Spielraum). Je nach Finanzreglement kann der Gemeinderat kleinere Kreditüberschreitungen selber bewilligen.</a:t>
            </a:r>
            <a:endParaRPr lang="fr-CH" dirty="0"/>
          </a:p>
        </p:txBody>
      </p:sp>
      <p:sp>
        <p:nvSpPr>
          <p:cNvPr id="4" name="Espace réservé du pied de page 3">
            <a:extLst>
              <a:ext uri="{FF2B5EF4-FFF2-40B4-BE49-F238E27FC236}">
                <a16:creationId xmlns:a16="http://schemas.microsoft.com/office/drawing/2014/main" id="{645526DA-29FA-4BC8-1DAB-5807D5B8A135}"/>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292696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A7C0-7719-97EA-997E-ED0E7F67C4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3BC30C-6138-6B21-2C09-D8FC846FDC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FFCDF81-8449-A84C-D8F7-83949E9148E2}"/>
              </a:ext>
            </a:extLst>
          </p:cNvPr>
          <p:cNvSpPr>
            <a:spLocks noGrp="1"/>
          </p:cNvSpPr>
          <p:nvPr>
            <p:ph type="body" idx="1"/>
          </p:nvPr>
        </p:nvSpPr>
        <p:spPr/>
        <p:txBody>
          <a:bodyPr/>
          <a:lstStyle/>
          <a:p>
            <a:endParaRPr lang="fr-CH" dirty="0"/>
          </a:p>
        </p:txBody>
      </p:sp>
      <p:sp>
        <p:nvSpPr>
          <p:cNvPr id="4" name="Espace réservé du pied de page 3">
            <a:extLst>
              <a:ext uri="{FF2B5EF4-FFF2-40B4-BE49-F238E27FC236}">
                <a16:creationId xmlns:a16="http://schemas.microsoft.com/office/drawing/2014/main" id="{C4F81BDF-7B83-DB14-3F59-3EC6095E8DCD}"/>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09364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2DAD-B11B-18F6-842D-ECEDC6E99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E5E211-0377-ADF8-6F3C-89F3071754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4C13B9-1999-57A0-D8A9-8BC20EE5F9B6}"/>
              </a:ext>
            </a:extLst>
          </p:cNvPr>
          <p:cNvSpPr>
            <a:spLocks noGrp="1"/>
          </p:cNvSpPr>
          <p:nvPr>
            <p:ph type="body" idx="1"/>
          </p:nvPr>
        </p:nvSpPr>
        <p:spPr/>
        <p:txBody>
          <a:bodyPr>
            <a:normAutofit/>
          </a:bodyPr>
          <a:lstStyle/>
          <a:p>
            <a:r>
              <a:rPr lang="de-CH" dirty="0"/>
              <a:t>Finanzreglement: Legt darin die Finanzkompetenzen des </a:t>
            </a:r>
            <a:r>
              <a:rPr lang="de-CH" dirty="0" err="1"/>
              <a:t>Gmeinderats</a:t>
            </a:r>
            <a:r>
              <a:rPr lang="de-CH" dirty="0"/>
              <a:t> fest. Kann dem Gemeinderat bestimmte </a:t>
            </a:r>
            <a:r>
              <a:rPr lang="de-CH" dirty="0" err="1"/>
              <a:t>weiterere</a:t>
            </a:r>
            <a:r>
              <a:rPr lang="de-CH" dirty="0"/>
              <a:t> Entscheidungskompetenzen innerhalb der von ihr festgelegten Grenzen übertragen.</a:t>
            </a:r>
          </a:p>
          <a:p>
            <a:r>
              <a:rPr lang="de-CH" dirty="0"/>
              <a:t>Kreditüberschreitungen: Es handelt sich hierbei um ein für Situationen, in denen ein Nachtragskredit nicht sinnvoll oder nicht rechtzeitig möglich ist. </a:t>
            </a:r>
            <a:r>
              <a:rPr lang="de-CH" dirty="0" err="1"/>
              <a:t>Z.b</a:t>
            </a:r>
            <a:r>
              <a:rPr lang="de-CH" dirty="0"/>
              <a:t> </a:t>
            </a:r>
          </a:p>
          <a:p>
            <a:r>
              <a:rPr lang="de-CH" dirty="0"/>
              <a:t>	a) rechtlich zwingende Ausgaben, da durch Gesetz, Reglement oder Gerichtsurteil unmittelbar vorgeschrieben -&gt; Kein Handlungsspielraum der Gemeinde</a:t>
            </a:r>
          </a:p>
          <a:p>
            <a:r>
              <a:rPr lang="de-CH" dirty="0"/>
              <a:t>	b) dringliche, unvorhersehbare Ereignisse wie Notlagen, sicherheitsrelevante Sofortmassnahmen -&gt; Aufschub wäre nachteilig für Gemeinde</a:t>
            </a:r>
          </a:p>
          <a:p>
            <a:r>
              <a:rPr lang="de-CH" dirty="0"/>
              <a:t>	c) durchlaufende Posten, d.h. Ausgaben, die durch Einnahmen gedeckt sind, wie z.B. weiterverrechnete Beiträge</a:t>
            </a:r>
          </a:p>
          <a:p>
            <a:r>
              <a:rPr lang="de-CH" dirty="0"/>
              <a:t>	d) Buchhalterische Anpassungen, z.B. Abschreibungen oder Wertberichtigungen, die zwingend vorzunehmen sind -&gt; kein echter politischer </a:t>
            </a:r>
            <a:r>
              <a:rPr lang="de-CH" dirty="0" err="1"/>
              <a:t>Enscheidungsspielraum</a:t>
            </a:r>
            <a:r>
              <a:rPr lang="de-CH" dirty="0"/>
              <a:t> ODER zeitlich kein Nachtragskredit möglich</a:t>
            </a:r>
          </a:p>
          <a:p>
            <a:r>
              <a:rPr lang="de-CH" dirty="0"/>
              <a:t>Öffentliche Abgaben: Festsetzung der Tarife der öffentlichen Abgaben kann dem Gemeinderat übertragen werden. Der Generalrat </a:t>
            </a:r>
            <a:r>
              <a:rPr lang="de-DE" sz="1200" b="0" i="0" kern="1200" dirty="0">
                <a:solidFill>
                  <a:schemeClr val="tx1"/>
                </a:solidFill>
                <a:effectLst/>
                <a:latin typeface="+mn-lt"/>
                <a:ea typeface="ＭＳ Ｐゴシック" pitchFamily="-112" charset="-128"/>
                <a:cs typeface="ＭＳ Ｐゴシック" pitchFamily="-112" charset="-128"/>
              </a:rPr>
              <a:t>legt dabei selber den Gegenstand der Abgabe, den Kreis der Abgabepflichtigen, die Berechnungskriterien und den Höchstbetrag der Abgabe fest.</a:t>
            </a:r>
            <a:endParaRPr lang="de-CH" dirty="0"/>
          </a:p>
          <a:p>
            <a:endParaRPr lang="fr-CH" dirty="0"/>
          </a:p>
        </p:txBody>
      </p:sp>
      <p:sp>
        <p:nvSpPr>
          <p:cNvPr id="4" name="Espace réservé du pied de page 3">
            <a:extLst>
              <a:ext uri="{FF2B5EF4-FFF2-40B4-BE49-F238E27FC236}">
                <a16:creationId xmlns:a16="http://schemas.microsoft.com/office/drawing/2014/main" id="{764B0DB4-A6E7-801C-B582-65838BB755A7}"/>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03984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8D22B-35B5-C14E-7487-A95A8DE27C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25E0F1-782D-6A62-7948-0754B487E3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F92042-68C8-31A6-35E4-496896D07191}"/>
              </a:ext>
            </a:extLst>
          </p:cNvPr>
          <p:cNvSpPr>
            <a:spLocks noGrp="1"/>
          </p:cNvSpPr>
          <p:nvPr>
            <p:ph type="body" idx="1"/>
          </p:nvPr>
        </p:nvSpPr>
        <p:spPr/>
        <p:txBody>
          <a:bodyPr/>
          <a:lstStyle/>
          <a:p>
            <a:r>
              <a:rPr lang="de-CH" dirty="0"/>
              <a:t>Grundstückverkauf: vgl. auch Art. 100 GG: Bestimmt Verkaufsart und Mindestpreis</a:t>
            </a:r>
          </a:p>
          <a:p>
            <a:r>
              <a:rPr lang="de-CH" dirty="0"/>
              <a:t>Übertragung von Aufgaben: Übertragung ist funktional zu verstehen, damit ist gemeint:</a:t>
            </a:r>
          </a:p>
          <a:p>
            <a:r>
              <a:rPr lang="de-CH" dirty="0"/>
              <a:t>	1) Übertragung nach aussen (Delegation): z.B. an einen Gemeindeverband/an eine andere Gemeinde/an externe Organisation. Bsp. Übertragung der Führung einer Kita an Stiftung und verpflichtet sich zur Mitfinanzierung</a:t>
            </a:r>
          </a:p>
          <a:p>
            <a:r>
              <a:rPr lang="de-CH" dirty="0"/>
              <a:t>	2) Übernahme neuer Aufgaben: </a:t>
            </a:r>
            <a:r>
              <a:rPr lang="de-CH" dirty="0" err="1"/>
              <a:t>Bsp</a:t>
            </a:r>
            <a:r>
              <a:rPr lang="de-CH" dirty="0"/>
              <a:t>: Einführung eines neuen Betreuungsangebots, z.B. Mittagstisch</a:t>
            </a:r>
          </a:p>
          <a:p>
            <a:r>
              <a:rPr lang="de-CH" dirty="0"/>
              <a:t>	3)Aufgabenverschiebung innerhalb der Organisation (sofern Mehrkosten verursacht werden): z.B. bisher Kantonal organisiert und neu kommunal getragen</a:t>
            </a:r>
          </a:p>
          <a:p>
            <a:r>
              <a:rPr lang="de-CH" dirty="0"/>
              <a:t>Geltendmachung von </a:t>
            </a:r>
            <a:r>
              <a:rPr lang="de-CH" dirty="0" err="1"/>
              <a:t>Haftplichtansprüchen</a:t>
            </a:r>
            <a:r>
              <a:rPr lang="de-CH" dirty="0"/>
              <a:t> nur möglich mit Einwilligung der Oberamtsperson (Art. 72 Abs. 4 GFHG)</a:t>
            </a:r>
          </a:p>
          <a:p>
            <a:endParaRPr lang="fr-CH" dirty="0"/>
          </a:p>
        </p:txBody>
      </p:sp>
      <p:sp>
        <p:nvSpPr>
          <p:cNvPr id="4" name="Espace réservé du pied de page 3">
            <a:extLst>
              <a:ext uri="{FF2B5EF4-FFF2-40B4-BE49-F238E27FC236}">
                <a16:creationId xmlns:a16="http://schemas.microsoft.com/office/drawing/2014/main" id="{28BE77CA-36C3-6729-34E3-13B61B9730FC}"/>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32904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B0BF-2BA8-6AD9-FB71-4C6D76D04D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489C11-E72B-2410-E12F-E59D2DA282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C21D68-45CC-2798-87B2-10FDB636CADE}"/>
              </a:ext>
            </a:extLst>
          </p:cNvPr>
          <p:cNvSpPr>
            <a:spLocks noGrp="1"/>
          </p:cNvSpPr>
          <p:nvPr>
            <p:ph type="body" idx="1"/>
          </p:nvPr>
        </p:nvSpPr>
        <p:spPr/>
        <p:txBody>
          <a:bodyPr/>
          <a:lstStyle/>
          <a:p>
            <a:r>
              <a:rPr lang="de-DE" dirty="0"/>
              <a:t>Die </a:t>
            </a:r>
            <a:r>
              <a:rPr lang="de-DE" dirty="0" err="1"/>
              <a:t>FiKo</a:t>
            </a:r>
            <a:r>
              <a:rPr lang="de-DE" dirty="0"/>
              <a:t> prüft die Vorlagen, die der Gemeinderat dem Generalrat unterbreitet. </a:t>
            </a:r>
            <a:r>
              <a:rPr lang="de-DE" sz="1200" b="0" i="0" kern="1200" dirty="0">
                <a:solidFill>
                  <a:schemeClr val="tx1"/>
                </a:solidFill>
                <a:effectLst/>
                <a:latin typeface="+mn-lt"/>
                <a:ea typeface="ＭＳ Ｐゴシック" pitchFamily="-112" charset="-128"/>
              </a:rPr>
              <a:t>Sie</a:t>
            </a:r>
            <a:r>
              <a:rPr lang="de-DE" sz="1200" b="0" i="0" kern="1200" dirty="0">
                <a:solidFill>
                  <a:schemeClr val="tx1"/>
                </a:solidFill>
                <a:effectLst/>
                <a:latin typeface="+mn-lt"/>
                <a:ea typeface="ＭＳ Ｐゴシック" pitchFamily="-112" charset="-128"/>
                <a:cs typeface="ＭＳ Ｐゴシック" pitchFamily="-112" charset="-128"/>
              </a:rPr>
              <a:t> erstattet dem Generalrat zu all diesen Fällen Bericht und gibt ihm ihre Stellungnahme unter dem finanziellen Gesichtspunkt ab.</a:t>
            </a:r>
          </a:p>
          <a:p>
            <a:r>
              <a:rPr lang="de-DE" sz="1200" b="0" i="0" kern="1200" dirty="0">
                <a:solidFill>
                  <a:schemeClr val="tx1"/>
                </a:solidFill>
                <a:effectLst/>
                <a:latin typeface="+mn-lt"/>
                <a:ea typeface="ＭＳ Ｐゴシック" pitchFamily="-112" charset="-128"/>
                <a:cs typeface="ＭＳ Ｐゴシック" pitchFamily="-112" charset="-128"/>
              </a:rPr>
              <a:t>Die </a:t>
            </a:r>
            <a:r>
              <a:rPr lang="de-DE" sz="1200" b="0" i="0" kern="1200" dirty="0" err="1">
                <a:solidFill>
                  <a:schemeClr val="tx1"/>
                </a:solidFill>
                <a:effectLst/>
                <a:latin typeface="+mn-lt"/>
                <a:ea typeface="ＭＳ Ｐゴシック" pitchFamily="-112" charset="-128"/>
                <a:cs typeface="ＭＳ Ｐゴシック" pitchFamily="-112" charset="-128"/>
              </a:rPr>
              <a:t>FiKo</a:t>
            </a:r>
            <a:r>
              <a:rPr lang="de-DE" sz="1200" b="0" i="0" kern="1200" dirty="0">
                <a:solidFill>
                  <a:schemeClr val="tx1"/>
                </a:solidFill>
                <a:effectLst/>
                <a:latin typeface="+mn-lt"/>
                <a:ea typeface="ＭＳ Ｐゴシック" pitchFamily="-112" charset="-128"/>
                <a:cs typeface="ＭＳ Ｐゴシック" pitchFamily="-112" charset="-128"/>
              </a:rPr>
              <a:t> ist keine Geschäftsprüfungskommission (vgl. Art. 14 des Gesetzes über den </a:t>
            </a:r>
            <a:r>
              <a:rPr lang="de-DE" sz="1200" b="0" i="0" kern="1200" dirty="0" err="1">
                <a:solidFill>
                  <a:schemeClr val="tx1"/>
                </a:solidFill>
                <a:effectLst/>
                <a:latin typeface="+mn-lt"/>
                <a:ea typeface="ＭＳ Ｐゴシック" pitchFamily="-112" charset="-128"/>
                <a:cs typeface="ＭＳ Ｐゴシック" pitchFamily="-112" charset="-128"/>
              </a:rPr>
              <a:t>Grossen</a:t>
            </a:r>
            <a:r>
              <a:rPr lang="de-DE" sz="1200" b="0" i="0" kern="1200" dirty="0">
                <a:solidFill>
                  <a:schemeClr val="tx1"/>
                </a:solidFill>
                <a:effectLst/>
                <a:latin typeface="+mn-lt"/>
                <a:ea typeface="ＭＳ Ｐゴシック" pitchFamily="-112" charset="-128"/>
                <a:cs typeface="ＭＳ Ｐゴシック" pitchFamily="-112" charset="-128"/>
              </a:rPr>
              <a:t> Rat). Sie übt keine Kontrolle über die Verwaltung der Gemeinde durch den Gemeinderat aus.</a:t>
            </a:r>
          </a:p>
        </p:txBody>
      </p:sp>
      <p:sp>
        <p:nvSpPr>
          <p:cNvPr id="4" name="Espace réservé du pied de page 3">
            <a:extLst>
              <a:ext uri="{FF2B5EF4-FFF2-40B4-BE49-F238E27FC236}">
                <a16:creationId xmlns:a16="http://schemas.microsoft.com/office/drawing/2014/main" id="{12ED5749-FE4D-9F70-053D-3BC0ADF4DF34}"/>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132494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E3AF-906A-E771-349A-BBC5EF69EA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91A7CB-C4A9-C9E9-5411-6FC3CB77EC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D3438F-E2EC-291D-CD16-E5F0511FFCC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Amt für Gemeinden: Kann wenn nötig den zuständigen Aufsichtsbehörden vorschlagen, Massnahmen zu ergreifen</a:t>
            </a:r>
          </a:p>
          <a:p>
            <a:endParaRPr lang="fr-CH" dirty="0"/>
          </a:p>
        </p:txBody>
      </p:sp>
      <p:sp>
        <p:nvSpPr>
          <p:cNvPr id="4" name="Espace réservé du pied de page 3">
            <a:extLst>
              <a:ext uri="{FF2B5EF4-FFF2-40B4-BE49-F238E27FC236}">
                <a16:creationId xmlns:a16="http://schemas.microsoft.com/office/drawing/2014/main" id="{8D72F3F7-D09B-386F-B55C-7A04095EB0F8}"/>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40517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5B4FE-C27F-9BC7-8F2F-9F0BCA25D3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2B2363-A726-EE42-CAAC-2D2DEA0736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99F10A-A8A7-EFC4-F9D4-C178545D6F24}"/>
              </a:ext>
            </a:extLst>
          </p:cNvPr>
          <p:cNvSpPr>
            <a:spLocks noGrp="1"/>
          </p:cNvSpPr>
          <p:nvPr>
            <p:ph type="body" idx="1"/>
          </p:nvPr>
        </p:nvSpPr>
        <p:spPr/>
        <p:txBody>
          <a:bodyPr>
            <a:normAutofit fontScale="92500" lnSpcReduction="10000"/>
          </a:bodyPr>
          <a:lstStyle/>
          <a:p>
            <a:pPr marL="171450" indent="-171450">
              <a:buFontTx/>
              <a:buChar char="-"/>
            </a:pPr>
            <a:r>
              <a:rPr lang="de-CH" dirty="0"/>
              <a:t>Interne Kontrolle: D</a:t>
            </a:r>
            <a:r>
              <a:rPr lang="de-DE" sz="1200" b="0" i="0" kern="1200" dirty="0">
                <a:solidFill>
                  <a:schemeClr val="tx1"/>
                </a:solidFill>
                <a:effectLst/>
                <a:latin typeface="+mn-lt"/>
                <a:ea typeface="ＭＳ Ｐゴシック" pitchFamily="-112" charset="-128"/>
                <a:cs typeface="ＭＳ Ｐゴシック" pitchFamily="-112" charset="-128"/>
              </a:rPr>
              <a:t>er Gemeinderat trifft die notwendigen </a:t>
            </a:r>
            <a:r>
              <a:rPr lang="de-DE" sz="1200" b="0" i="0" kern="1200" dirty="0" err="1">
                <a:solidFill>
                  <a:schemeClr val="tx1"/>
                </a:solidFill>
                <a:effectLst/>
                <a:latin typeface="+mn-lt"/>
                <a:ea typeface="ＭＳ Ｐゴシック" pitchFamily="-112" charset="-128"/>
                <a:cs typeface="ＭＳ Ｐゴシック" pitchFamily="-112" charset="-128"/>
              </a:rPr>
              <a:t>Massnahmen</a:t>
            </a:r>
            <a:r>
              <a:rPr lang="de-DE" sz="1200" b="0" i="0" kern="1200" dirty="0">
                <a:solidFill>
                  <a:schemeClr val="tx1"/>
                </a:solidFill>
                <a:effectLst/>
                <a:latin typeface="+mn-lt"/>
                <a:ea typeface="ＭＳ Ｐゴシック" pitchFamily="-112" charset="-128"/>
                <a:cs typeface="ＭＳ Ｐゴシック" pitchFamily="-112" charset="-128"/>
              </a:rPr>
              <a:t> (regulatorisch, finanztechnisch und organisatorisch), um das Vermögen zu schützen, die </a:t>
            </a:r>
            <a:r>
              <a:rPr lang="de-DE" sz="1200" b="0" i="0" kern="1200" dirty="0" err="1">
                <a:solidFill>
                  <a:schemeClr val="tx1"/>
                </a:solidFill>
                <a:effectLst/>
                <a:latin typeface="+mn-lt"/>
                <a:ea typeface="ＭＳ Ｐゴシック" pitchFamily="-112" charset="-128"/>
                <a:cs typeface="ＭＳ Ｐゴシック" pitchFamily="-112" charset="-128"/>
              </a:rPr>
              <a:t>zweckmässige</a:t>
            </a:r>
            <a:r>
              <a:rPr lang="de-DE" sz="1200" b="0" i="0" kern="1200" dirty="0">
                <a:solidFill>
                  <a:schemeClr val="tx1"/>
                </a:solidFill>
                <a:effectLst/>
                <a:latin typeface="+mn-lt"/>
                <a:ea typeface="ＭＳ Ｐゴシック" pitchFamily="-112" charset="-128"/>
                <a:cs typeface="ＭＳ Ｐゴシック" pitchFamily="-112" charset="-128"/>
              </a:rPr>
              <a:t> Verwendung der Mittel sicherzustellen, Fehler und </a:t>
            </a:r>
            <a:r>
              <a:rPr lang="de-DE" sz="1200" b="0" i="0" kern="1200" dirty="0" err="1">
                <a:solidFill>
                  <a:schemeClr val="tx1"/>
                </a:solidFill>
                <a:effectLst/>
                <a:latin typeface="+mn-lt"/>
                <a:ea typeface="ＭＳ Ｐゴシック" pitchFamily="-112" charset="-128"/>
                <a:cs typeface="ＭＳ Ｐゴシック" pitchFamily="-112" charset="-128"/>
              </a:rPr>
              <a:t>Unregelmässigkeiten</a:t>
            </a:r>
            <a:r>
              <a:rPr lang="de-DE" sz="1200" b="0" i="0" kern="1200" dirty="0">
                <a:solidFill>
                  <a:schemeClr val="tx1"/>
                </a:solidFill>
                <a:effectLst/>
                <a:latin typeface="+mn-lt"/>
                <a:ea typeface="ＭＳ Ｐゴシック" pitchFamily="-112" charset="-128"/>
                <a:cs typeface="ＭＳ Ｐゴシック" pitchFamily="-112" charset="-128"/>
              </a:rPr>
              <a:t> bei der Buchführung zu verhindern oder aufzudecken sowie die </a:t>
            </a:r>
            <a:r>
              <a:rPr lang="de-DE" sz="1200" b="0" i="0" kern="1200" dirty="0" err="1">
                <a:solidFill>
                  <a:schemeClr val="tx1"/>
                </a:solidFill>
                <a:effectLst/>
                <a:latin typeface="+mn-lt"/>
                <a:ea typeface="ＭＳ Ｐゴシック" pitchFamily="-112" charset="-128"/>
                <a:cs typeface="ＭＳ Ｐゴシック" pitchFamily="-112" charset="-128"/>
              </a:rPr>
              <a:t>Ordnungsmässigkeit</a:t>
            </a:r>
            <a:r>
              <a:rPr lang="de-DE" sz="1200" b="0" i="0" kern="1200" dirty="0">
                <a:solidFill>
                  <a:schemeClr val="tx1"/>
                </a:solidFill>
                <a:effectLst/>
                <a:latin typeface="+mn-lt"/>
                <a:ea typeface="ＭＳ Ｐゴシック" pitchFamily="-112" charset="-128"/>
                <a:cs typeface="ＭＳ Ｐゴシック" pitchFamily="-112" charset="-128"/>
              </a:rPr>
              <a:t> der Rechnungslegung und die verlässliche Berichterstattung zu gewährleisten.</a:t>
            </a:r>
          </a:p>
          <a:p>
            <a:pPr marL="171450" indent="-171450">
              <a:buFontTx/>
              <a:buChar char="-"/>
            </a:pPr>
            <a:r>
              <a:rPr lang="de-DE" sz="1200" b="0" i="0" kern="1200" dirty="0">
                <a:solidFill>
                  <a:schemeClr val="tx1"/>
                </a:solidFill>
                <a:effectLst/>
                <a:latin typeface="+mn-lt"/>
                <a:ea typeface="ＭＳ Ｐゴシック" pitchFamily="-112" charset="-128"/>
              </a:rPr>
              <a:t>Externe Kontrolle: Buchhaltung und Jahresrechnung</a:t>
            </a:r>
          </a:p>
          <a:p>
            <a:pPr marL="628650" lvl="1" indent="-171450">
              <a:buFontTx/>
              <a:buChar char="-"/>
            </a:pPr>
            <a:r>
              <a:rPr lang="de-DE" sz="1200" b="0" i="0" kern="1200" dirty="0">
                <a:solidFill>
                  <a:schemeClr val="tx1"/>
                </a:solidFill>
                <a:effectLst/>
                <a:latin typeface="+mn-lt"/>
                <a:ea typeface="ＭＳ Ｐゴシック" pitchFamily="-112" charset="-128"/>
                <a:cs typeface="+mn-cs"/>
              </a:rPr>
              <a:t>Die Revisionsstelle wird für die Kontrolle eines bis dreier Rechnungsjahre bezeichnet. Eine oder mehrere Wiederwahlen sind möglich, wobei die Dauer des Mandats einer Revisionsstelle nicht mehr als sechs aufeinanderfolgende Jahre betragen darf</a:t>
            </a:r>
          </a:p>
          <a:p>
            <a:pPr marL="628650" lvl="1" indent="-171450">
              <a:buFontTx/>
              <a:buChar char="-"/>
            </a:pPr>
            <a:r>
              <a:rPr lang="de-DE" sz="1200" b="0" i="0" kern="1200" dirty="0">
                <a:solidFill>
                  <a:schemeClr val="tx1"/>
                </a:solidFill>
                <a:effectLst/>
                <a:latin typeface="+mn-lt"/>
                <a:ea typeface="ＭＳ Ｐゴシック" pitchFamily="-112" charset="-128"/>
                <a:cs typeface="+mn-cs"/>
              </a:rPr>
              <a:t>Um als Revisionsstelle bezeichnet werden zu können, muss eine natürliche Person oder ein Revisionsunternehmen von der Eidgenössischen Revisionsaufsichtsbehörde als Revisorin oder Revisor zugelassen sein (Art. 29 GFHV)</a:t>
            </a:r>
          </a:p>
          <a:p>
            <a:pPr marL="628650" lvl="1" indent="-171450">
              <a:buFontTx/>
              <a:buChar char="-"/>
            </a:pPr>
            <a:r>
              <a:rPr lang="de-DE" sz="1200" b="0" i="0" kern="1200" dirty="0">
                <a:solidFill>
                  <a:schemeClr val="tx1"/>
                </a:solidFill>
                <a:effectLst/>
                <a:latin typeface="+mn-lt"/>
                <a:ea typeface="ＭＳ Ｐゴシック" pitchFamily="-112" charset="-128"/>
                <a:cs typeface="+mn-cs"/>
              </a:rPr>
              <a:t>Revisionsbericht: wird dem Gemeinderat und der </a:t>
            </a:r>
            <a:r>
              <a:rPr lang="de-DE" sz="1200" b="0" i="0" kern="1200" dirty="0" err="1">
                <a:solidFill>
                  <a:schemeClr val="tx1"/>
                </a:solidFill>
                <a:effectLst/>
                <a:latin typeface="+mn-lt"/>
                <a:ea typeface="ＭＳ Ｐゴシック" pitchFamily="-112" charset="-128"/>
                <a:cs typeface="+mn-cs"/>
              </a:rPr>
              <a:t>FiKo</a:t>
            </a:r>
            <a:r>
              <a:rPr lang="de-DE" sz="1200" b="0" i="0" kern="1200" dirty="0">
                <a:solidFill>
                  <a:schemeClr val="tx1"/>
                </a:solidFill>
                <a:effectLst/>
                <a:latin typeface="+mn-lt"/>
                <a:ea typeface="ＭＳ Ｐゴシック" pitchFamily="-112" charset="-128"/>
                <a:cs typeface="+mn-cs"/>
              </a:rPr>
              <a:t> vorgelegt. Kann auf Antrag (des Gemeinderats oder </a:t>
            </a:r>
            <a:r>
              <a:rPr lang="de-DE" sz="1200" b="0" i="0" kern="1200" dirty="0" err="1">
                <a:solidFill>
                  <a:schemeClr val="tx1"/>
                </a:solidFill>
                <a:effectLst/>
                <a:latin typeface="+mn-lt"/>
                <a:ea typeface="ＭＳ Ｐゴシック" pitchFamily="-112" charset="-128"/>
                <a:cs typeface="+mn-cs"/>
              </a:rPr>
              <a:t>FiKo</a:t>
            </a:r>
            <a:r>
              <a:rPr lang="de-DE" sz="1200" b="0" i="0" kern="1200" dirty="0">
                <a:solidFill>
                  <a:schemeClr val="tx1"/>
                </a:solidFill>
                <a:effectLst/>
                <a:latin typeface="+mn-lt"/>
                <a:ea typeface="ＭＳ Ｐゴシック" pitchFamily="-112" charset="-128"/>
                <a:cs typeface="+mn-cs"/>
              </a:rPr>
              <a:t>) anlässlich der Generalratssitzung für die Genehmigung der Jahresrechnung einen Vertreter delegieren. Der Revisionsbericht liegt der Jahresrechnung bei oder liegt zumindest bei der </a:t>
            </a:r>
            <a:r>
              <a:rPr lang="de-DE" sz="1200" b="0" i="0" kern="1200" dirty="0" err="1">
                <a:solidFill>
                  <a:schemeClr val="tx1"/>
                </a:solidFill>
                <a:effectLst/>
                <a:latin typeface="+mn-lt"/>
                <a:ea typeface="ＭＳ Ｐゴシック" pitchFamily="-112" charset="-128"/>
                <a:cs typeface="+mn-cs"/>
              </a:rPr>
              <a:t>Gemindeschreiberei</a:t>
            </a:r>
            <a:r>
              <a:rPr lang="de-DE" sz="1200" b="0" i="0" kern="1200" dirty="0">
                <a:solidFill>
                  <a:schemeClr val="tx1"/>
                </a:solidFill>
                <a:effectLst/>
                <a:latin typeface="+mn-lt"/>
                <a:ea typeface="ＭＳ Ｐゴシック" pitchFamily="-112" charset="-128"/>
                <a:cs typeface="+mn-cs"/>
              </a:rPr>
              <a:t> zur Einsicht auf.</a:t>
            </a:r>
          </a:p>
          <a:p>
            <a:pPr marL="628650" lvl="1" indent="-171450">
              <a:buFontTx/>
              <a:buChar char="-"/>
            </a:pPr>
            <a:r>
              <a:rPr lang="de-DE" sz="1200" b="0" i="0" kern="1200" dirty="0">
                <a:solidFill>
                  <a:schemeClr val="tx1"/>
                </a:solidFill>
                <a:effectLst/>
                <a:latin typeface="+mn-lt"/>
                <a:ea typeface="ＭＳ Ｐゴシック" pitchFamily="-112" charset="-128"/>
                <a:cs typeface="+mn-cs"/>
              </a:rPr>
              <a:t>Falls </a:t>
            </a:r>
            <a:r>
              <a:rPr lang="de-DE" sz="1200" b="0" i="0" kern="1200" dirty="0" err="1">
                <a:solidFill>
                  <a:schemeClr val="tx1"/>
                </a:solidFill>
                <a:effectLst/>
                <a:latin typeface="+mn-lt"/>
                <a:ea typeface="ＭＳ Ｐゴシック" pitchFamily="-112" charset="-128"/>
                <a:cs typeface="+mn-cs"/>
              </a:rPr>
              <a:t>Verstösse</a:t>
            </a:r>
            <a:r>
              <a:rPr lang="de-DE" sz="1200" b="0" i="0" kern="1200" dirty="0">
                <a:solidFill>
                  <a:schemeClr val="tx1"/>
                </a:solidFill>
                <a:effectLst/>
                <a:latin typeface="+mn-lt"/>
                <a:ea typeface="ＭＳ Ｐゴシック" pitchFamily="-112" charset="-128"/>
                <a:cs typeface="+mn-cs"/>
              </a:rPr>
              <a:t> festgestellt werden, muss es dies dem </a:t>
            </a:r>
            <a:r>
              <a:rPr lang="de-DE" sz="1200" b="0" i="0" kern="1200" dirty="0" err="1">
                <a:solidFill>
                  <a:schemeClr val="tx1"/>
                </a:solidFill>
                <a:effectLst/>
                <a:latin typeface="+mn-lt"/>
                <a:ea typeface="ＭＳ Ｐゴシック" pitchFamily="-112" charset="-128"/>
                <a:cs typeface="+mn-cs"/>
              </a:rPr>
              <a:t>Gemeindrat</a:t>
            </a:r>
            <a:r>
              <a:rPr lang="de-DE" sz="1200" b="0" i="0" kern="1200" dirty="0">
                <a:solidFill>
                  <a:schemeClr val="tx1"/>
                </a:solidFill>
                <a:effectLst/>
                <a:latin typeface="+mn-lt"/>
                <a:ea typeface="ＭＳ Ｐゴシック" pitchFamily="-112" charset="-128"/>
                <a:cs typeface="+mn-cs"/>
              </a:rPr>
              <a:t> melden. Bei schweren </a:t>
            </a:r>
            <a:r>
              <a:rPr lang="de-DE" sz="1200" b="0" i="0" kern="1200" dirty="0" err="1">
                <a:solidFill>
                  <a:schemeClr val="tx1"/>
                </a:solidFill>
                <a:effectLst/>
                <a:latin typeface="+mn-lt"/>
                <a:ea typeface="ＭＳ Ｐゴシック" pitchFamily="-112" charset="-128"/>
                <a:cs typeface="+mn-cs"/>
              </a:rPr>
              <a:t>Verstössen</a:t>
            </a:r>
            <a:r>
              <a:rPr lang="de-DE" sz="1200" b="0" i="0" kern="1200" dirty="0">
                <a:solidFill>
                  <a:schemeClr val="tx1"/>
                </a:solidFill>
                <a:effectLst/>
                <a:latin typeface="+mn-lt"/>
                <a:ea typeface="ＭＳ Ｐゴシック" pitchFamily="-112" charset="-128"/>
                <a:cs typeface="+mn-cs"/>
              </a:rPr>
              <a:t> und falls der Gemeinderat keine angemessenen </a:t>
            </a:r>
            <a:r>
              <a:rPr lang="de-DE" sz="1200" b="0" i="0" kern="1200" dirty="0" err="1">
                <a:solidFill>
                  <a:schemeClr val="tx1"/>
                </a:solidFill>
                <a:effectLst/>
                <a:latin typeface="+mn-lt"/>
                <a:ea typeface="ＭＳ Ｐゴシック" pitchFamily="-112" charset="-128"/>
                <a:cs typeface="+mn-cs"/>
              </a:rPr>
              <a:t>Massnahmen</a:t>
            </a:r>
            <a:r>
              <a:rPr lang="de-DE" sz="1200" b="0" i="0" kern="1200" dirty="0">
                <a:solidFill>
                  <a:schemeClr val="tx1"/>
                </a:solidFill>
                <a:effectLst/>
                <a:latin typeface="+mn-lt"/>
                <a:ea typeface="ＭＳ Ｐゴシック" pitchFamily="-112" charset="-128"/>
                <a:cs typeface="+mn-cs"/>
              </a:rPr>
              <a:t> ergreift, informiert die Revisionsstelle das Amt, welches seinerseits die Oberamtsperson informiert.</a:t>
            </a:r>
            <a:endParaRPr lang="de-DE" sz="1200" b="0" i="0" kern="1200" dirty="0">
              <a:solidFill>
                <a:schemeClr val="tx1"/>
              </a:solidFill>
              <a:effectLst/>
              <a:latin typeface="+mn-lt"/>
              <a:ea typeface="ＭＳ Ｐゴシック" pitchFamily="-112" charset="-128"/>
            </a:endParaRPr>
          </a:p>
          <a:p>
            <a:endParaRPr lang="fr-CH" dirty="0"/>
          </a:p>
        </p:txBody>
      </p:sp>
      <p:sp>
        <p:nvSpPr>
          <p:cNvPr id="4" name="Espace réservé du pied de page 3">
            <a:extLst>
              <a:ext uri="{FF2B5EF4-FFF2-40B4-BE49-F238E27FC236}">
                <a16:creationId xmlns:a16="http://schemas.microsoft.com/office/drawing/2014/main" id="{4CB752AF-7C4B-1AE4-C27E-3EC6654E090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31528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de-CH" dirty="0"/>
              <a:t>Inhalt:</a:t>
            </a:r>
          </a:p>
          <a:p>
            <a:pPr marL="171450" indent="-171450">
              <a:buFontTx/>
              <a:buChar char="-"/>
            </a:pPr>
            <a:r>
              <a:rPr lang="de-CH" dirty="0"/>
              <a:t>Wie in den anderen Bereichen auch gibt das kantonale Recht Mindestregeln vor. </a:t>
            </a:r>
            <a:r>
              <a:rPr lang="de-DE" sz="1200" b="0" i="0" kern="1200" dirty="0">
                <a:solidFill>
                  <a:schemeClr val="tx1"/>
                </a:solidFill>
                <a:effectLst/>
                <a:latin typeface="+mn-lt"/>
                <a:ea typeface="ＭＳ Ｐゴシック" pitchFamily="-112" charset="-128"/>
                <a:cs typeface="ＭＳ Ｐゴシック" pitchFamily="-112" charset="-128"/>
              </a:rPr>
              <a:t>In Bereichen, in denen die Gemeinde vom kantonalen Recht abweichen oder dieses konkretisieren will (und darf), braucht sie eine kommunale Rechtsgrundlage – eben ein Reglement. Solche Reglemente sind „bedingt obligatorisch“: Ohne Reglement gilt das kantonale Recht direkt und Abweichungen sind nicht zulässig</a:t>
            </a:r>
            <a:endParaRPr lang="de-CH" dirty="0"/>
          </a:p>
          <a:p>
            <a:pPr marL="171450" indent="-171450">
              <a:buFontTx/>
              <a:buChar char="-"/>
            </a:pPr>
            <a:r>
              <a:rPr lang="de-CH" dirty="0"/>
              <a:t>Insb. Werden in diesem Reglement </a:t>
            </a:r>
          </a:p>
          <a:p>
            <a:pPr marL="628650" lvl="1" indent="-171450">
              <a:buFontTx/>
              <a:buChar char="-"/>
            </a:pPr>
            <a:r>
              <a:rPr lang="de-CH" dirty="0"/>
              <a:t>die Delegation von Befugnissen an den Gemeinderat festgelegt, so z.B. der Kauf/Verkauf von Grundstücken, Annahme von Schenkungen mit Auflagen (Vermächtnis eines Grundstücks für ein Pflegeheim mit der Auflage, ein Koi-Teich zu erstellen), etc.</a:t>
            </a:r>
          </a:p>
          <a:p>
            <a:pPr marL="628650" lvl="1" indent="-171450">
              <a:buFontTx/>
              <a:buChar char="-"/>
            </a:pPr>
            <a:r>
              <a:rPr lang="de-DE" sz="1200" b="0" i="0" kern="1200" dirty="0">
                <a:solidFill>
                  <a:schemeClr val="tx1"/>
                </a:solidFill>
                <a:effectLst/>
                <a:latin typeface="+mn-lt"/>
                <a:ea typeface="ＭＳ Ｐゴシック" pitchFamily="-112" charset="-128"/>
                <a:cs typeface="+mn-cs"/>
              </a:rPr>
              <a:t>Die Arbeitsweise, Sitzungsführung, Debatte und Abstimmungen eines Generalrats sowie der Kommissionen und Arbeitsgruppen konkret geregelt werden können</a:t>
            </a:r>
          </a:p>
          <a:p>
            <a:pPr marL="628650" lvl="1" indent="-171450">
              <a:buFontTx/>
              <a:buChar char="-"/>
            </a:pPr>
            <a:r>
              <a:rPr lang="de-CH" dirty="0"/>
              <a:t>die parlamentarischen Vorstösse definieren und deren Ablauf festlegen</a:t>
            </a:r>
          </a:p>
          <a:p>
            <a:r>
              <a:rPr lang="de-CH" dirty="0"/>
              <a:t>Verfahren:</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Reglementen, die Ausgaben, Gebühren oder Steuern </a:t>
            </a:r>
            <a:r>
              <a:rPr lang="de-DE" sz="1200" b="0" i="0" kern="1200" dirty="0" err="1">
                <a:solidFill>
                  <a:schemeClr val="tx1"/>
                </a:solidFill>
                <a:effectLst/>
                <a:latin typeface="+mn-lt"/>
                <a:ea typeface="ＭＳ Ｐゴシック" pitchFamily="-112" charset="-128"/>
                <a:cs typeface="ＭＳ Ｐゴシック" pitchFamily="-112" charset="-128"/>
              </a:rPr>
              <a:t>beeinhalten</a:t>
            </a:r>
            <a:r>
              <a:rPr lang="de-DE" sz="1200" b="0" i="0" kern="1200" dirty="0">
                <a:solidFill>
                  <a:schemeClr val="tx1"/>
                </a:solidFill>
                <a:effectLst/>
                <a:latin typeface="+mn-lt"/>
                <a:ea typeface="ＭＳ Ｐゴシック" pitchFamily="-112" charset="-128"/>
                <a:cs typeface="ＭＳ Ｐゴシック" pitchFamily="-112" charset="-128"/>
              </a:rPr>
              <a:t> -&gt; </a:t>
            </a:r>
            <a:r>
              <a:rPr lang="de-DE" sz="1200" b="0" i="0" kern="1200" dirty="0" err="1">
                <a:solidFill>
                  <a:schemeClr val="tx1"/>
                </a:solidFill>
                <a:effectLst/>
                <a:latin typeface="+mn-lt"/>
                <a:ea typeface="ＭＳ Ｐゴシック" pitchFamily="-112" charset="-128"/>
                <a:cs typeface="ＭＳ Ｐゴシック" pitchFamily="-112" charset="-128"/>
              </a:rPr>
              <a:t>FiKo</a:t>
            </a:r>
            <a:endParaRPr lang="de-DE" sz="1200" b="0" i="0" kern="1200" dirty="0">
              <a:solidFill>
                <a:schemeClr val="tx1"/>
              </a:solidFill>
              <a:effectLst/>
              <a:latin typeface="+mn-lt"/>
              <a:ea typeface="ＭＳ Ｐゴシック" pitchFamily="-112" charset="-128"/>
              <a:cs typeface="ＭＳ Ｐゴシック" pitchFamily="-112" charset="-128"/>
            </a:endParaRPr>
          </a:p>
          <a:p>
            <a:pPr marL="171450" indent="-171450">
              <a:buFontTx/>
              <a:buChar char="-"/>
            </a:pPr>
            <a:r>
              <a:rPr lang="de-DE" dirty="0"/>
              <a:t>Bei Gebühren oder Abgaben mit Monopolcharakter, d.h. i</a:t>
            </a:r>
            <a:r>
              <a:rPr lang="de-DE" sz="1200" b="0" i="0" kern="1200" dirty="0">
                <a:solidFill>
                  <a:schemeClr val="tx1"/>
                </a:solidFill>
                <a:effectLst/>
                <a:latin typeface="+mn-lt"/>
                <a:ea typeface="ＭＳ Ｐゴシック" pitchFamily="-112" charset="-128"/>
                <a:cs typeface="ＭＳ Ｐゴシック" pitchFamily="-112" charset="-128"/>
              </a:rPr>
              <a:t>nsb. </a:t>
            </a:r>
            <a:r>
              <a:rPr lang="de-DE" sz="1200" b="1" i="0" kern="1200" dirty="0">
                <a:solidFill>
                  <a:schemeClr val="tx1"/>
                </a:solidFill>
                <a:effectLst/>
                <a:latin typeface="+mn-lt"/>
                <a:ea typeface="ＭＳ Ｐゴシック" pitchFamily="-112" charset="-128"/>
                <a:cs typeface="ＭＳ Ｐゴシック" pitchFamily="-112" charset="-128"/>
              </a:rPr>
              <a:t>Abfall, Wasser und Abwasser</a:t>
            </a:r>
            <a:r>
              <a:rPr lang="de-DE" sz="1200" b="0" i="0" kern="1200" dirty="0">
                <a:solidFill>
                  <a:schemeClr val="tx1"/>
                </a:solidFill>
                <a:effectLst/>
                <a:latin typeface="+mn-lt"/>
                <a:ea typeface="ＭＳ Ｐゴシック" pitchFamily="-112" charset="-128"/>
                <a:cs typeface="ＭＳ Ｐゴシック" pitchFamily="-112" charset="-128"/>
              </a:rPr>
              <a:t> (Art. 14 </a:t>
            </a:r>
            <a:r>
              <a:rPr lang="de-DE" sz="1200" b="0" i="0" kern="1200" dirty="0" err="1">
                <a:solidFill>
                  <a:schemeClr val="tx1"/>
                </a:solidFill>
                <a:effectLst/>
                <a:latin typeface="+mn-lt"/>
                <a:ea typeface="ＭＳ Ｐゴシック" pitchFamily="-112" charset="-128"/>
                <a:cs typeface="ＭＳ Ｐゴシック" pitchFamily="-112" charset="-128"/>
              </a:rPr>
              <a:t>PüG</a:t>
            </a:r>
            <a:r>
              <a:rPr lang="de-DE" sz="1200" b="0" i="0" kern="1200" dirty="0">
                <a:solidFill>
                  <a:schemeClr val="tx1"/>
                </a:solidFill>
                <a:effectLst/>
                <a:latin typeface="+mn-lt"/>
                <a:ea typeface="ＭＳ Ｐゴシック" pitchFamily="-112" charset="-128"/>
                <a:cs typeface="ＭＳ Ｐゴシック" pitchFamily="-112" charset="-128"/>
              </a:rPr>
              <a:t> (Preisüberwachungsgesetz)) zwingend die Unterlagen dem Preisüberwacher zur Stellungnahme unterbreiten.</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Wenn dies unterlassen wird, ist das Reglement mit einem formellen Mangel behaftet. Das bedeutet:</a:t>
            </a:r>
          </a:p>
          <a:p>
            <a:pPr marL="628650" lvl="1" indent="-171450">
              <a:buFontTx/>
              <a:buChar char="-"/>
            </a:pPr>
            <a:r>
              <a:rPr lang="de-DE" sz="1200" b="0" i="0" kern="1200" dirty="0">
                <a:solidFill>
                  <a:schemeClr val="tx1"/>
                </a:solidFill>
                <a:effectLst/>
                <a:latin typeface="+mn-lt"/>
                <a:ea typeface="ＭＳ Ｐゴシック" pitchFamily="-112" charset="-128"/>
              </a:rPr>
              <a:t>D</a:t>
            </a:r>
            <a:r>
              <a:rPr lang="de-DE" dirty="0"/>
              <a:t>as Reglement ist </a:t>
            </a:r>
            <a:r>
              <a:rPr lang="de-DE" b="1" dirty="0"/>
              <a:t>rechtswidrig zustande gekommen</a:t>
            </a:r>
            <a:r>
              <a:rPr lang="de-DE" dirty="0"/>
              <a:t>.</a:t>
            </a:r>
          </a:p>
          <a:p>
            <a:pPr marL="628650" lvl="1" indent="-171450">
              <a:buFontTx/>
              <a:buChar char="-"/>
            </a:pPr>
            <a:r>
              <a:rPr lang="de-DE" dirty="0"/>
              <a:t>Es ist aber </a:t>
            </a:r>
            <a:r>
              <a:rPr lang="de-DE" b="1" dirty="0"/>
              <a:t>nicht automatisch nichtig</a:t>
            </a:r>
            <a:r>
              <a:rPr lang="de-DE" dirty="0"/>
              <a:t> (also nicht von Anfang an ungültig), sondern in der Regel </a:t>
            </a:r>
            <a:r>
              <a:rPr lang="de-DE" b="1" dirty="0"/>
              <a:t>anfechtbar</a:t>
            </a:r>
            <a:r>
              <a:rPr lang="de-DE" dirty="0"/>
              <a:t>.</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Um gültig zu sein, müssen die Reglemente der Gemeindelegislative formell von der kantonalen Direktion genehmigt werden, der sie ihrem Gegenstand nach zugehören (Art. 148 GG).</a:t>
            </a:r>
          </a:p>
          <a:p>
            <a:pPr marL="171450" indent="-171450">
              <a:buFontTx/>
              <a:buChar char="-"/>
            </a:pPr>
            <a:r>
              <a:rPr lang="de-DE" sz="1200" b="0" i="0" kern="1200" dirty="0">
                <a:solidFill>
                  <a:schemeClr val="tx1"/>
                </a:solidFill>
                <a:effectLst/>
                <a:latin typeface="+mn-lt"/>
                <a:ea typeface="ＭＳ Ｐゴシック" pitchFamily="-112" charset="-128"/>
              </a:rPr>
              <a:t>Wird eingehender im Modul XY behandelt</a:t>
            </a:r>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687060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54C2-C1B2-9AE8-E720-6E944C3018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88D287-4798-F43D-E16A-60251378C4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3A71BA-0D48-3D2D-ABF1-A714110FED36}"/>
              </a:ext>
            </a:extLst>
          </p:cNvPr>
          <p:cNvSpPr>
            <a:spLocks noGrp="1"/>
          </p:cNvSpPr>
          <p:nvPr>
            <p:ph type="body" idx="1"/>
          </p:nvPr>
        </p:nvSpPr>
        <p:spPr/>
        <p:txBody>
          <a:bodyPr>
            <a:normAutofit/>
          </a:bodyPr>
          <a:lstStyle/>
          <a:p>
            <a:r>
              <a:rPr lang="de-CH" dirty="0"/>
              <a:t>Politische Verantwortung: </a:t>
            </a:r>
            <a:r>
              <a:rPr lang="de-DE" dirty="0"/>
              <a:t>Der Generalrat wird von den Stimmberechtigten gewählt. Dadurch entsteht eine </a:t>
            </a:r>
            <a:r>
              <a:rPr lang="de-DE" b="1" dirty="0"/>
              <a:t>Rechenschaftspflicht</a:t>
            </a:r>
            <a:r>
              <a:rPr lang="de-DE" dirty="0"/>
              <a:t>: Er muss die Interessen der Bevölkerung vertreten und seine Entscheidungen politisch rechtfertigen (z.B. bei Wahlen oder Abstimmungen). Diese Verantwortung ist politischer und nicht rechtlicher Natur. Das bedeutet, dass wenn der Generalrat schlechte oder unpopuläre Entscheide trifft, wird er </a:t>
            </a:r>
            <a:r>
              <a:rPr lang="de-DE" b="1" dirty="0"/>
              <a:t>politisch “sanktioniert”</a:t>
            </a:r>
            <a:r>
              <a:rPr lang="de-DE" dirty="0"/>
              <a:t> (z.B. Nichtwiederwahl), nicht juristisch belangt.</a:t>
            </a:r>
          </a:p>
          <a:p>
            <a:r>
              <a:rPr lang="de-DE" dirty="0"/>
              <a:t>Beziehungen zu den anderen Organen: </a:t>
            </a:r>
          </a:p>
          <a:p>
            <a:pPr marL="171450" indent="-171450">
              <a:buFontTx/>
              <a:buChar char="-"/>
            </a:pPr>
            <a:r>
              <a:rPr lang="de-DE" dirty="0"/>
              <a:t>Das öffentliche Interesse erfordert, dass die Organe der Gemeinde in gutem Einvernehmen zusammenarbeiten. Das Vertrauen zwischen den Organen aufbauen und pflegen; den Dialog in den Vordergrund stellen und im Zweifelsfall ohne zu zögern Kontakt mit dem Oberamt (allgemeine Fragen) oder dem Amt für Gemeinden (Fragen im Zusammenhang mit dem GFHG) aufnehmen.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Die Achtung der jeweiligen Zuständigkeiten ist von größter Bedeutung.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a:t>Bei unlösbaren Konflikten zwischen den Organen ist die Situation dem Oberamt zu melden (Verwaltungsstreitigkeit, Art. 157 GG).</a:t>
            </a:r>
          </a:p>
          <a:p>
            <a:pPr marL="171450" indent="-171450">
              <a:buFontTx/>
              <a:buChar char="-"/>
            </a:pPr>
            <a:endParaRPr lang="fr-CH" dirty="0"/>
          </a:p>
        </p:txBody>
      </p:sp>
      <p:sp>
        <p:nvSpPr>
          <p:cNvPr id="4" name="Espace réservé du pied de page 3">
            <a:extLst>
              <a:ext uri="{FF2B5EF4-FFF2-40B4-BE49-F238E27FC236}">
                <a16:creationId xmlns:a16="http://schemas.microsoft.com/office/drawing/2014/main" id="{3452FD17-29EB-E1FE-25CD-56D55859179A}"/>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3035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2A4DE-3C47-42A0-5F80-52158BE0D6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463435-8796-4197-607B-4B167D0E06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8194D4-F931-66A2-B706-3FADD129B4A6}"/>
              </a:ext>
            </a:extLst>
          </p:cNvPr>
          <p:cNvSpPr>
            <a:spLocks noGrp="1"/>
          </p:cNvSpPr>
          <p:nvPr>
            <p:ph type="body" idx="1"/>
          </p:nvPr>
        </p:nvSpPr>
        <p:spPr/>
        <p:txBody>
          <a:bodyPr>
            <a:normAutofit/>
          </a:bodyPr>
          <a:lstStyle/>
          <a:p>
            <a:r>
              <a:rPr lang="de-CH" dirty="0"/>
              <a:t>Hat ein besonderes Interesse:</a:t>
            </a:r>
          </a:p>
          <a:p>
            <a:pPr marL="171450" indent="-171450">
              <a:buFontTx/>
              <a:buChar char="-"/>
            </a:pPr>
            <a:r>
              <a:rPr lang="de-CH" dirty="0"/>
              <a:t>Verkauf eines Grundstücks der Gemeinde an sich selbst; </a:t>
            </a:r>
          </a:p>
          <a:p>
            <a:pPr marL="171450" indent="-171450">
              <a:buFontTx/>
              <a:buChar char="-"/>
            </a:pPr>
            <a:r>
              <a:rPr lang="de-CH" dirty="0"/>
              <a:t>Bezeichnung einer Treuhandunternehmung als Revisionsstelle, welche Sohn gehört.</a:t>
            </a:r>
          </a:p>
          <a:p>
            <a:pPr marL="0" indent="0">
              <a:buFontTx/>
              <a:buNone/>
            </a:pPr>
            <a:r>
              <a:rPr lang="de-CH" dirty="0"/>
              <a:t>Hat kein besonderes Interesse :</a:t>
            </a:r>
          </a:p>
          <a:p>
            <a:pPr marL="171450" indent="-171450">
              <a:buFontTx/>
              <a:buChar char="-"/>
            </a:pPr>
            <a:r>
              <a:rPr lang="de-DE" dirty="0"/>
              <a:t>Ein Mitglied des Gemeinderats, das in der Vergangenheit einem Unternehmen Arbeiten übertragen hat und dieses Unternehmen als potenzieller Auftragnehmer der Gemeinde im Gespräch ist.</a:t>
            </a:r>
          </a:p>
          <a:p>
            <a:pPr marL="171450" indent="-171450">
              <a:buFontTx/>
              <a:buChar char="-"/>
            </a:pPr>
            <a:r>
              <a:rPr lang="de-DE" dirty="0"/>
              <a:t>Ein Mitglied des Generalrats, das vom Generalrat benannt wurde, um diesen im Verwaltungsrat einer im Besitz der Gemeinde befindlichen Aktiengesellschaft zu vertreten, wenn der Generalrat Entscheidungen treffen muss, die Auswirkungen auf diese Gesellschaft haben.</a:t>
            </a:r>
            <a:endParaRPr lang="fr-CH" dirty="0"/>
          </a:p>
        </p:txBody>
      </p:sp>
      <p:sp>
        <p:nvSpPr>
          <p:cNvPr id="4" name="Espace réservé du pied de page 3">
            <a:extLst>
              <a:ext uri="{FF2B5EF4-FFF2-40B4-BE49-F238E27FC236}">
                <a16:creationId xmlns:a16="http://schemas.microsoft.com/office/drawing/2014/main" id="{86AE0403-E94F-513A-85AD-DCC67BDE6179}"/>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87576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Rolle: </a:t>
            </a:r>
          </a:p>
          <a:p>
            <a:pPr marL="171450" indent="-171450">
              <a:buFontTx/>
              <a:buChar char="-"/>
            </a:pPr>
            <a:r>
              <a:rPr lang="de-CH" dirty="0"/>
              <a:t>Besteht aus einer bestimmten Anzahl von gewählten Aktivbürgern der Gemeinde</a:t>
            </a:r>
          </a:p>
          <a:p>
            <a:pPr marL="171450" indent="-171450">
              <a:buFontTx/>
              <a:buChar char="-"/>
            </a:pPr>
            <a:r>
              <a:rPr lang="de-CH" dirty="0"/>
              <a:t>vertritt das Volk</a:t>
            </a:r>
          </a:p>
          <a:p>
            <a:pPr marL="171450" indent="-171450">
              <a:buFontTx/>
              <a:buChar char="-"/>
            </a:pPr>
            <a:r>
              <a:rPr lang="de-CH" dirty="0" err="1"/>
              <a:t>Ansteller</a:t>
            </a:r>
            <a:r>
              <a:rPr lang="de-CH" dirty="0"/>
              <a:t> einer Versammlung aller Stimmbürger beschliesst ein gewähltes Gremium, was die politische Arbeit professionalisiert und die Vorbereitung von Geschäften verbessert</a:t>
            </a:r>
          </a:p>
          <a:p>
            <a:pPr marL="171450" indent="-171450">
              <a:buFontTx/>
              <a:buChar char="-"/>
            </a:pPr>
            <a:r>
              <a:rPr lang="de-CH" dirty="0"/>
              <a:t>Generalrat sein stellt ein grosses Engagement im Dienste der Gemeinschaft dar. Es erfordert Ernsthaftigkeit und Motivation, das Wohl der Gemeinde zu fördern</a:t>
            </a:r>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877550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A540E-6289-2E96-A852-09C51207D3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097229-23A5-3B44-3483-7B8A339581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69B91F-75DE-F9F6-E8CB-2A05295EA2CD}"/>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CH" dirty="0"/>
          </a:p>
        </p:txBody>
      </p:sp>
      <p:sp>
        <p:nvSpPr>
          <p:cNvPr id="4" name="Espace réservé du pied de page 3">
            <a:extLst>
              <a:ext uri="{FF2B5EF4-FFF2-40B4-BE49-F238E27FC236}">
                <a16:creationId xmlns:a16="http://schemas.microsoft.com/office/drawing/2014/main" id="{D8EC6AA4-371D-9BF6-C469-EDA710A4577E}"/>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317389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02BBB-76F3-83EA-4393-E20F3D81E4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FC0FB1-796B-6E09-07C5-1A7CCBD429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D64985-1089-B7EC-C9A7-F87797510969}"/>
              </a:ext>
            </a:extLst>
          </p:cNvPr>
          <p:cNvSpPr>
            <a:spLocks noGrp="1"/>
          </p:cNvSpPr>
          <p:nvPr>
            <p:ph type="body" idx="1"/>
          </p:nvPr>
        </p:nvSpPr>
        <p:spPr/>
        <p:txBody>
          <a:bodyPr>
            <a:normAutofit fontScale="77500" lnSpcReduction="20000"/>
          </a:bodyPr>
          <a:lstStyle/>
          <a:p>
            <a:pPr marL="171450" indent="-171450">
              <a:buFontTx/>
              <a:buChar char="-"/>
            </a:pPr>
            <a:r>
              <a:rPr lang="de-CH" dirty="0"/>
              <a:t>Teilnahmepflicht: </a:t>
            </a:r>
            <a:r>
              <a:rPr lang="de-DE" sz="1200" b="0" i="0" kern="1200" dirty="0">
                <a:solidFill>
                  <a:schemeClr val="tx1"/>
                </a:solidFill>
                <a:effectLst/>
                <a:latin typeface="+mn-lt"/>
                <a:ea typeface="ＭＳ Ｐゴシック" pitchFamily="-112" charset="-128"/>
                <a:cs typeface="ＭＳ Ｐゴシック" pitchFamily="-112" charset="-128"/>
              </a:rPr>
              <a:t>Ein Mitglied des Generalrates, das ohne einen vom Büro als triftig anerkannten Grund drei aufeinanderfolgende Ratssitzungen versäumt, geht seines Amtes verlustig. Die Abgrenzung „triftig / nicht triftig“ ist eine Ermessensfrage. Wenn </a:t>
            </a:r>
            <a:r>
              <a:rPr lang="de-DE" dirty="0"/>
              <a:t>das Fernbleiben </a:t>
            </a:r>
            <a:r>
              <a:rPr lang="de-DE" b="0" dirty="0"/>
              <a:t>sachlich gerechtfertigt und nicht zumutbar vermeidbar ist, </a:t>
            </a:r>
            <a:r>
              <a:rPr lang="de-DE" sz="1200" b="0" i="0" kern="1200" dirty="0">
                <a:solidFill>
                  <a:schemeClr val="tx1"/>
                </a:solidFill>
                <a:effectLst/>
                <a:latin typeface="+mn-lt"/>
                <a:ea typeface="ＭＳ Ｐゴシック" pitchFamily="-112" charset="-128"/>
                <a:cs typeface="ＭＳ Ｐゴシック" pitchFamily="-112" charset="-128"/>
              </a:rPr>
              <a:t>wie z.B. Krankheit, Unfall, wird der triftige Grund angenommen. Hingegen sind die allgemeine berufliche Belastung („zu viel zu tun“) oder Freizeitaktivitäten oder planbare, private Termine, die verschiebbar gewesen wären, nicht triftig.</a:t>
            </a:r>
          </a:p>
          <a:p>
            <a:pPr marL="171450"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Die Sitzung ist öffentlich; der Ausschluss der Öffentlichkeit kann nicht angeordnet werden. NB: Sitzungen der Kommissionen sind NICHT öffentlich (Art. 4 abs. 1 </a:t>
            </a:r>
            <a:r>
              <a:rPr lang="de-DE" sz="1200" b="0" i="0" kern="1200" dirty="0" err="1">
                <a:solidFill>
                  <a:schemeClr val="tx1"/>
                </a:solidFill>
                <a:effectLst/>
                <a:latin typeface="+mn-lt"/>
                <a:ea typeface="ＭＳ Ｐゴシック" pitchFamily="-112" charset="-128"/>
                <a:cs typeface="ＭＳ Ｐゴシック" pitchFamily="-112" charset="-128"/>
              </a:rPr>
              <a:t>lit</a:t>
            </a:r>
            <a:r>
              <a:rPr lang="de-DE" sz="1200" b="0" i="0" kern="1200" dirty="0">
                <a:solidFill>
                  <a:schemeClr val="tx1"/>
                </a:solidFill>
                <a:effectLst/>
                <a:latin typeface="+mn-lt"/>
                <a:ea typeface="ＭＳ Ｐゴシック" pitchFamily="-112" charset="-128"/>
                <a:cs typeface="ＭＳ Ｐゴシック" pitchFamily="-112" charset="-128"/>
              </a:rPr>
              <a:t>. a </a:t>
            </a:r>
            <a:r>
              <a:rPr lang="de-DE" sz="1200" b="0" i="0" kern="1200" dirty="0" err="1">
                <a:solidFill>
                  <a:schemeClr val="tx1"/>
                </a:solidFill>
                <a:effectLst/>
                <a:latin typeface="+mn-lt"/>
                <a:ea typeface="ＭＳ Ｐゴシック" pitchFamily="-112" charset="-128"/>
                <a:cs typeface="ＭＳ Ｐゴシック" pitchFamily="-112" charset="-128"/>
              </a:rPr>
              <a:t>InfoG</a:t>
            </a:r>
            <a:r>
              <a:rPr lang="de-DE" sz="1200" b="0" i="0" kern="1200" dirty="0">
                <a:solidFill>
                  <a:schemeClr val="tx1"/>
                </a:solidFill>
                <a:effectLst/>
                <a:latin typeface="+mn-lt"/>
                <a:ea typeface="ＭＳ Ｐゴシック" pitchFamily="-112" charset="-128"/>
                <a:cs typeface="ＭＳ Ｐゴシック" pitchFamily="-112" charset="-128"/>
              </a:rPr>
              <a:t> a contrario)</a:t>
            </a:r>
          </a:p>
          <a:p>
            <a:pPr marL="628650" lvl="1"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Das Recht der </a:t>
            </a:r>
            <a:r>
              <a:rPr lang="de-DE" sz="1200" b="1" i="0" kern="1200" dirty="0">
                <a:solidFill>
                  <a:schemeClr val="tx1"/>
                </a:solidFill>
                <a:effectLst/>
                <a:latin typeface="+mn-lt"/>
                <a:ea typeface="ＭＳ Ｐゴシック" pitchFamily="-112" charset="-128"/>
                <a:cs typeface="ＭＳ Ｐゴシック" pitchFamily="-112" charset="-128"/>
              </a:rPr>
              <a:t>Medien</a:t>
            </a:r>
            <a:r>
              <a:rPr lang="de-DE" sz="1200" b="0" i="0" kern="1200" dirty="0">
                <a:solidFill>
                  <a:schemeClr val="tx1"/>
                </a:solidFill>
                <a:effectLst/>
                <a:latin typeface="+mn-lt"/>
                <a:ea typeface="ＭＳ Ｐゴシック" pitchFamily="-112" charset="-128"/>
                <a:cs typeface="ＭＳ Ｐゴシック" pitchFamily="-112" charset="-128"/>
              </a:rPr>
              <a:t>, Ton- und </a:t>
            </a:r>
            <a:r>
              <a:rPr lang="de-DE" sz="1200" b="0" i="0" kern="1200" dirty="0" err="1">
                <a:solidFill>
                  <a:schemeClr val="tx1"/>
                </a:solidFill>
                <a:effectLst/>
                <a:latin typeface="+mn-lt"/>
                <a:ea typeface="ＭＳ Ｐゴシック" pitchFamily="-112" charset="-128"/>
                <a:cs typeface="ＭＳ Ｐゴシック" pitchFamily="-112" charset="-128"/>
              </a:rPr>
              <a:t>Bildaufzeichungen</a:t>
            </a:r>
            <a:r>
              <a:rPr lang="de-DE" sz="1200" b="0" i="0" kern="1200" dirty="0">
                <a:solidFill>
                  <a:schemeClr val="tx1"/>
                </a:solidFill>
                <a:effectLst/>
                <a:latin typeface="+mn-lt"/>
                <a:ea typeface="ＭＳ Ｐゴシック" pitchFamily="-112" charset="-128"/>
                <a:cs typeface="ＭＳ Ｐゴシック" pitchFamily="-112" charset="-128"/>
              </a:rPr>
              <a:t> vorzunehmen, richtet sich nach den </a:t>
            </a:r>
            <a:r>
              <a:rPr lang="de-DE" sz="1200" b="0" i="0" kern="1200" dirty="0" err="1">
                <a:solidFill>
                  <a:schemeClr val="tx1"/>
                </a:solidFill>
                <a:effectLst/>
                <a:latin typeface="+mn-lt"/>
                <a:ea typeface="ＭＳ Ｐゴシック" pitchFamily="-112" charset="-128"/>
                <a:cs typeface="ＭＳ Ｐゴシック" pitchFamily="-112" charset="-128"/>
              </a:rPr>
              <a:t>InfoG</a:t>
            </a:r>
            <a:r>
              <a:rPr lang="de-DE" sz="1200" b="0" i="0" kern="1200" dirty="0">
                <a:solidFill>
                  <a:schemeClr val="tx1"/>
                </a:solidFill>
                <a:effectLst/>
                <a:latin typeface="+mn-lt"/>
                <a:ea typeface="ＭＳ Ｐゴシック" pitchFamily="-112" charset="-128"/>
                <a:cs typeface="ＭＳ Ｐゴシック" pitchFamily="-112" charset="-128"/>
              </a:rPr>
              <a:t>. </a:t>
            </a:r>
          </a:p>
          <a:p>
            <a:pPr marL="628650" lvl="1"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Um die Ausfertigung des Protokolls zu erleichtern, kann der </a:t>
            </a:r>
            <a:r>
              <a:rPr lang="de-DE" sz="1200" b="1" i="0" kern="1200" dirty="0">
                <a:solidFill>
                  <a:schemeClr val="tx1"/>
                </a:solidFill>
                <a:effectLst/>
                <a:latin typeface="+mn-lt"/>
                <a:ea typeface="ＭＳ Ｐゴシック" pitchFamily="-112" charset="-128"/>
                <a:cs typeface="ＭＳ Ｐゴシック" pitchFamily="-112" charset="-128"/>
              </a:rPr>
              <a:t>Gemeindeschreiber</a:t>
            </a:r>
            <a:r>
              <a:rPr lang="de-DE" sz="1200" b="0" i="0" kern="1200" dirty="0">
                <a:solidFill>
                  <a:schemeClr val="tx1"/>
                </a:solidFill>
                <a:effectLst/>
                <a:latin typeface="+mn-lt"/>
                <a:ea typeface="ＭＳ Ｐゴシック" pitchFamily="-112" charset="-128"/>
                <a:cs typeface="ＭＳ Ｐゴシック" pitchFamily="-112" charset="-128"/>
              </a:rPr>
              <a:t> Aufzeichnungen machen. Die Mitglieder dürfen auch einen entsprechenden Antrag stellen (Genehmigung: 1/5 der anwesenden Mitglieder). Diese Aufzeichnungen dürfen gelöscht werden, nachdem die Genehmigung des Protokolls rechtskräftig geworden ist. </a:t>
            </a:r>
          </a:p>
          <a:p>
            <a:pPr marL="628650" lvl="1" indent="-171450">
              <a:buFontTx/>
              <a:buChar char="-"/>
            </a:pPr>
            <a:r>
              <a:rPr lang="de-DE" sz="1200" b="1" i="0" kern="1200" dirty="0">
                <a:solidFill>
                  <a:schemeClr val="tx1"/>
                </a:solidFill>
                <a:effectLst/>
                <a:latin typeface="+mn-lt"/>
                <a:ea typeface="ＭＳ Ｐゴシック" pitchFamily="-112" charset="-128"/>
                <a:cs typeface="ＭＳ Ｐゴシック" pitchFamily="-112" charset="-128"/>
              </a:rPr>
              <a:t>Private</a:t>
            </a:r>
            <a:r>
              <a:rPr lang="de-DE" sz="1200" b="0" i="0" kern="1200" dirty="0">
                <a:solidFill>
                  <a:schemeClr val="tx1"/>
                </a:solidFill>
                <a:effectLst/>
                <a:latin typeface="+mn-lt"/>
                <a:ea typeface="ＭＳ Ｐゴシック" pitchFamily="-112" charset="-128"/>
                <a:cs typeface="ＭＳ Ｐゴシック" pitchFamily="-112" charset="-128"/>
              </a:rPr>
              <a:t>: Bewilligung des Generalrats</a:t>
            </a:r>
          </a:p>
          <a:p>
            <a:pPr marL="628650" lvl="1" indent="-171450">
              <a:buFontTx/>
              <a:buChar char="-"/>
            </a:pPr>
            <a:r>
              <a:rPr lang="de-DE" sz="1200" b="0" i="0" kern="1200" dirty="0">
                <a:solidFill>
                  <a:schemeClr val="tx1"/>
                </a:solidFill>
                <a:effectLst/>
                <a:latin typeface="+mn-lt"/>
                <a:ea typeface="ＭＳ Ｐゴシック" pitchFamily="-112" charset="-128"/>
                <a:cs typeface="ＭＳ Ｐゴシック" pitchFamily="-112" charset="-128"/>
              </a:rPr>
              <a:t>Jede Aufzeichnung muss dem Generalrat vorgängig angekündigt werden.</a:t>
            </a:r>
          </a:p>
          <a:p>
            <a:pPr marL="171450" indent="-171450">
              <a:buFontTx/>
              <a:buChar char="-"/>
            </a:pPr>
            <a:r>
              <a:rPr lang="de-DE" sz="1200" b="0" i="0" kern="1200" dirty="0">
                <a:solidFill>
                  <a:schemeClr val="tx1"/>
                </a:solidFill>
                <a:effectLst/>
                <a:latin typeface="+mn-lt"/>
                <a:ea typeface="ＭＳ Ｐゴシック" pitchFamily="-112" charset="-128"/>
              </a:rPr>
              <a:t>Aufrechterhaltung der Ordnung: Die Mitglieder des Generalrates müssen sich an Redezeit, Thema und Anstand halten. Der gegenseitige Respekt ist zentral. Bei der politischen Auseinandersetzung sind unsachliche, beleidigende oder themenfremde </a:t>
            </a:r>
            <a:r>
              <a:rPr lang="de-DE" sz="1200" b="0" i="0" kern="1200" dirty="0" err="1">
                <a:solidFill>
                  <a:schemeClr val="tx1"/>
                </a:solidFill>
                <a:effectLst/>
                <a:latin typeface="+mn-lt"/>
                <a:ea typeface="ＭＳ Ｐゴシック" pitchFamily="-112" charset="-128"/>
              </a:rPr>
              <a:t>Äusserungen</a:t>
            </a:r>
            <a:r>
              <a:rPr lang="de-DE" sz="1200" b="0" i="0" kern="1200" dirty="0">
                <a:solidFill>
                  <a:schemeClr val="tx1"/>
                </a:solidFill>
                <a:effectLst/>
                <a:latin typeface="+mn-lt"/>
                <a:ea typeface="ＭＳ Ｐゴシック" pitchFamily="-112" charset="-128"/>
              </a:rPr>
              <a:t> zu unterlassen, wie auch Wortentzug.</a:t>
            </a:r>
          </a:p>
          <a:p>
            <a:pPr marL="628650" lvl="1" indent="-171450">
              <a:buFontTx/>
              <a:buChar char="-"/>
            </a:pPr>
            <a:r>
              <a:rPr lang="de-DE" sz="1200" b="1" i="0" kern="1200" dirty="0">
                <a:solidFill>
                  <a:schemeClr val="tx1"/>
                </a:solidFill>
                <a:effectLst/>
                <a:latin typeface="+mn-lt"/>
                <a:ea typeface="ＭＳ Ｐゴシック" pitchFamily="-112" charset="-128"/>
              </a:rPr>
              <a:t>Mitglied</a:t>
            </a:r>
            <a:r>
              <a:rPr lang="de-DE" sz="1200" b="0" i="0" kern="1200" dirty="0">
                <a:solidFill>
                  <a:schemeClr val="tx1"/>
                </a:solidFill>
                <a:effectLst/>
                <a:latin typeface="+mn-lt"/>
                <a:ea typeface="ＭＳ Ｐゴシック" pitchFamily="-112" charset="-128"/>
              </a:rPr>
              <a:t>: </a:t>
            </a:r>
            <a:r>
              <a:rPr lang="de-DE" sz="1200" b="0" i="0" kern="1200" dirty="0">
                <a:solidFill>
                  <a:schemeClr val="tx1"/>
                </a:solidFill>
                <a:effectLst/>
                <a:latin typeface="+mn-lt"/>
                <a:ea typeface="ＭＳ Ｐゴシック" pitchFamily="-112" charset="-128"/>
                <a:cs typeface="+mn-cs"/>
              </a:rPr>
              <a:t>Wer als Mitglied des Generalrates den Anstand verletzt, wird vom Vorsitzenden zur Ordnung aufgerufen. Fährt er in der Störung der Sitzung fort, </a:t>
            </a:r>
            <a:r>
              <a:rPr lang="de-DE" sz="1200" b="0" i="0" kern="1200" dirty="0" err="1">
                <a:solidFill>
                  <a:schemeClr val="tx1"/>
                </a:solidFill>
                <a:effectLst/>
                <a:latin typeface="+mn-lt"/>
                <a:ea typeface="ＭＳ Ｐゴシック" pitchFamily="-112" charset="-128"/>
                <a:cs typeface="+mn-cs"/>
              </a:rPr>
              <a:t>heisst</a:t>
            </a:r>
            <a:r>
              <a:rPr lang="de-DE" sz="1200" b="0" i="0" kern="1200" dirty="0">
                <a:solidFill>
                  <a:schemeClr val="tx1"/>
                </a:solidFill>
                <a:effectLst/>
                <a:latin typeface="+mn-lt"/>
                <a:ea typeface="ＭＳ Ｐゴシック" pitchFamily="-112" charset="-128"/>
                <a:cs typeface="+mn-cs"/>
              </a:rPr>
              <a:t> ihn der Vorsitzende, den Saal zu verlassen.</a:t>
            </a:r>
          </a:p>
          <a:p>
            <a:pPr marL="628650" lvl="1" indent="-171450">
              <a:buFontTx/>
              <a:buChar char="-"/>
            </a:pPr>
            <a:r>
              <a:rPr lang="de-DE" sz="1200" b="1" i="0" kern="1200" dirty="0">
                <a:solidFill>
                  <a:schemeClr val="tx1"/>
                </a:solidFill>
                <a:effectLst/>
                <a:latin typeface="+mn-lt"/>
                <a:ea typeface="ＭＳ Ｐゴシック" pitchFamily="-112" charset="-128"/>
                <a:cs typeface="+mn-cs"/>
              </a:rPr>
              <a:t>Dritte</a:t>
            </a:r>
            <a:r>
              <a:rPr lang="de-DE" sz="1200" b="0" i="0" kern="1200" dirty="0">
                <a:solidFill>
                  <a:schemeClr val="tx1"/>
                </a:solidFill>
                <a:effectLst/>
                <a:latin typeface="+mn-lt"/>
                <a:ea typeface="ＭＳ Ｐゴシック" pitchFamily="-112" charset="-128"/>
                <a:cs typeface="+mn-cs"/>
              </a:rPr>
              <a:t>: Wird die Sitzung von Dritten gestört, kann der Vorsitzende deren Ausweisung anordnen.</a:t>
            </a:r>
          </a:p>
          <a:p>
            <a:pPr marL="628650" lvl="1" indent="-171450">
              <a:buFontTx/>
              <a:buChar char="-"/>
            </a:pPr>
            <a:r>
              <a:rPr lang="de-DE" sz="1200" b="0" i="0" kern="1200" dirty="0">
                <a:solidFill>
                  <a:schemeClr val="tx1"/>
                </a:solidFill>
                <a:effectLst/>
                <a:latin typeface="+mn-lt"/>
                <a:ea typeface="ＭＳ Ｐゴシック" pitchFamily="-112" charset="-128"/>
                <a:cs typeface="+mn-cs"/>
              </a:rPr>
              <a:t>Kann die Ordnung nicht wiederhergestellt werden, so hebt der Vorsitzende die Sitzung auf.</a:t>
            </a:r>
          </a:p>
          <a:p>
            <a:pPr marL="628650" lvl="1" indent="-171450">
              <a:buFontTx/>
              <a:buChar char="-"/>
            </a:pPr>
            <a:r>
              <a:rPr lang="de-DE" sz="1200" b="0" i="0" kern="1200" dirty="0">
                <a:solidFill>
                  <a:schemeClr val="tx1"/>
                </a:solidFill>
                <a:effectLst/>
                <a:latin typeface="+mn-lt"/>
                <a:ea typeface="ＭＳ Ｐゴシック" pitchFamily="-112" charset="-128"/>
                <a:cs typeface="+mn-cs"/>
              </a:rPr>
              <a:t>Vorkommnisse werden protokolliert</a:t>
            </a:r>
            <a:endParaRPr lang="de-DE" sz="1200" b="0" i="0" kern="1200" dirty="0">
              <a:solidFill>
                <a:schemeClr val="tx1"/>
              </a:solidFill>
              <a:effectLst/>
              <a:latin typeface="+mn-lt"/>
              <a:ea typeface="ＭＳ Ｐゴシック" pitchFamily="-112" charset="-128"/>
            </a:endParaRPr>
          </a:p>
          <a:p>
            <a:pPr marL="171450" indent="-171450">
              <a:buFontTx/>
              <a:buChar char="-"/>
            </a:pPr>
            <a:r>
              <a:rPr lang="de-DE" dirty="0"/>
              <a:t>Der Präsident des Generalrats kann, </a:t>
            </a:r>
            <a:r>
              <a:rPr lang="de-DE" sz="1200" b="0" i="0" kern="1200" dirty="0">
                <a:solidFill>
                  <a:schemeClr val="tx1"/>
                </a:solidFill>
                <a:effectLst/>
                <a:latin typeface="+mn-lt"/>
                <a:ea typeface="ＭＳ Ｐゴシック" pitchFamily="-112" charset="-128"/>
                <a:cs typeface="ＭＳ Ｐゴシック" pitchFamily="-112" charset="-128"/>
              </a:rPr>
              <a:t>wenn die </a:t>
            </a:r>
            <a:r>
              <a:rPr lang="de-DE" sz="1200" b="0" i="0" kern="1200" dirty="0" err="1">
                <a:solidFill>
                  <a:schemeClr val="tx1"/>
                </a:solidFill>
                <a:effectLst/>
                <a:latin typeface="+mn-lt"/>
                <a:ea typeface="ＭＳ Ｐゴシック" pitchFamily="-112" charset="-128"/>
                <a:cs typeface="ＭＳ Ｐゴシック" pitchFamily="-112" charset="-128"/>
              </a:rPr>
              <a:t>Unregelmässigkeiten</a:t>
            </a:r>
            <a:r>
              <a:rPr lang="de-DE" sz="1200" b="0" i="0" kern="1200" dirty="0">
                <a:solidFill>
                  <a:schemeClr val="tx1"/>
                </a:solidFill>
                <a:effectLst/>
                <a:latin typeface="+mn-lt"/>
                <a:ea typeface="ＭＳ Ｐゴシック" pitchFamily="-112" charset="-128"/>
                <a:cs typeface="ＭＳ Ｐゴシック" pitchFamily="-112" charset="-128"/>
              </a:rPr>
              <a:t> die Arbeitsweise des Generalrats oder einer seiner Kommissionen betreffen</a:t>
            </a:r>
            <a:r>
              <a:rPr lang="de-DE" dirty="0"/>
              <a:t>:</a:t>
            </a:r>
          </a:p>
          <a:p>
            <a:pPr marL="628650" lvl="1" indent="-171450">
              <a:buFontTx/>
              <a:buChar char="-"/>
            </a:pPr>
            <a:r>
              <a:rPr lang="de-DE" dirty="0"/>
              <a:t>eine Administrativuntersuchung anordnen;</a:t>
            </a:r>
          </a:p>
          <a:p>
            <a:pPr marL="628650" lvl="1" indent="-171450">
              <a:buFontTx/>
              <a:buChar char="-"/>
            </a:pPr>
            <a:r>
              <a:rPr lang="de-DE" dirty="0"/>
              <a:t>das Eingreifen der Aufsichtsbehörde verlangen.</a:t>
            </a:r>
            <a:endParaRPr lang="fr-CH" dirty="0"/>
          </a:p>
          <a:p>
            <a:pPr marL="457200" lvl="1" indent="0">
              <a:buFontTx/>
              <a:buNone/>
            </a:pPr>
            <a:r>
              <a:rPr lang="fr-CH" dirty="0" err="1"/>
              <a:t>Beispiele</a:t>
            </a:r>
            <a:r>
              <a:rPr lang="fr-CH" dirty="0"/>
              <a:t>: V</a:t>
            </a:r>
            <a:r>
              <a:rPr lang="de-DE" b="0" dirty="0"/>
              <a:t>erdacht auf Pflichtverletzungen eines </a:t>
            </a:r>
            <a:r>
              <a:rPr lang="de-DE" dirty="0"/>
              <a:t>Ratsmitglieds (z.B. Weitergabe von vertraulichen Informationen); </a:t>
            </a:r>
            <a:r>
              <a:rPr lang="de-DE" dirty="0" err="1"/>
              <a:t>Unregelmässigkeiten</a:t>
            </a:r>
            <a:r>
              <a:rPr lang="de-DE" dirty="0"/>
              <a:t> bei Verfahren (z.B</a:t>
            </a:r>
            <a:r>
              <a:rPr lang="de-DE"/>
              <a:t>. Abstimmungen</a:t>
            </a:r>
            <a:r>
              <a:rPr lang="de-DE" dirty="0"/>
              <a:t>); Unlösbare Konflikte innerhalb eines Organs</a:t>
            </a:r>
          </a:p>
        </p:txBody>
      </p:sp>
      <p:sp>
        <p:nvSpPr>
          <p:cNvPr id="4" name="Espace réservé du pied de page 3">
            <a:extLst>
              <a:ext uri="{FF2B5EF4-FFF2-40B4-BE49-F238E27FC236}">
                <a16:creationId xmlns:a16="http://schemas.microsoft.com/office/drawing/2014/main" id="{092E452A-B38E-DAA8-BF2C-4467C060D130}"/>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685184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FF48D-CC26-4070-FC06-A66DF69364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72149B3-467A-915F-0788-D93E7FF19D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9C08B3-55CC-39AD-62E5-9BF95090A797}"/>
              </a:ext>
            </a:extLst>
          </p:cNvPr>
          <p:cNvSpPr>
            <a:spLocks noGrp="1"/>
          </p:cNvSpPr>
          <p:nvPr>
            <p:ph type="body" idx="1"/>
          </p:nvPr>
        </p:nvSpPr>
        <p:spPr/>
        <p:txBody>
          <a:bodyPr/>
          <a:lstStyle/>
          <a:p>
            <a:pPr marL="0" indent="0">
              <a:buFontTx/>
              <a:buNone/>
            </a:pPr>
            <a:r>
              <a:rPr lang="de-CH" dirty="0"/>
              <a:t>Rechtsgrundlagen</a:t>
            </a:r>
          </a:p>
          <a:p>
            <a:pPr marL="171450" indent="-171450">
              <a:buFontTx/>
              <a:buChar char="-"/>
            </a:pPr>
            <a:r>
              <a:rPr lang="de-CH" dirty="0"/>
              <a:t>Zahlreiche Elemente des GG werden im Reglement des Generalrats präzisiert; Präsentation basiert auf GG, daher in jedem Fall überprüfen, was Ihr Reglement für Ihre Gemeinde vorsieht</a:t>
            </a:r>
          </a:p>
          <a:p>
            <a:pPr marL="171450" indent="-171450">
              <a:buFontTx/>
              <a:buChar char="-"/>
            </a:pPr>
            <a:r>
              <a:rPr lang="de-CH" dirty="0"/>
              <a:t>Gesetzestexte sind z.T. interpretationsbedürftig -&gt; Antworten sind auf den konkreten Fall zu nuancieren/anzupassen</a:t>
            </a:r>
          </a:p>
          <a:p>
            <a:pPr marL="171450" indent="-171450">
              <a:buFontTx/>
              <a:buChar char="-"/>
            </a:pPr>
            <a:r>
              <a:rPr lang="de-CH" dirty="0"/>
              <a:t>Auf das Gemeindereglement wird nochmals zurückgekommen</a:t>
            </a:r>
          </a:p>
          <a:p>
            <a:pPr marL="0" indent="0">
              <a:buFontTx/>
              <a:buNone/>
            </a:pPr>
            <a:endParaRPr lang="de-CH" dirty="0"/>
          </a:p>
          <a:p>
            <a:pPr marL="171450" indent="-171450">
              <a:buFontTx/>
              <a:buChar char="-"/>
            </a:pPr>
            <a:endParaRPr lang="de-CH" dirty="0"/>
          </a:p>
          <a:p>
            <a:pPr marL="171450" indent="-171450">
              <a:buFontTx/>
              <a:buChar char="-"/>
            </a:pPr>
            <a:endParaRPr lang="fr-CH" dirty="0"/>
          </a:p>
        </p:txBody>
      </p:sp>
      <p:sp>
        <p:nvSpPr>
          <p:cNvPr id="4" name="Espace réservé du pied de page 3">
            <a:extLst>
              <a:ext uri="{FF2B5EF4-FFF2-40B4-BE49-F238E27FC236}">
                <a16:creationId xmlns:a16="http://schemas.microsoft.com/office/drawing/2014/main" id="{B6D606BF-0836-6391-F8CF-ED78D00CFA9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42115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CH" dirty="0"/>
              <a:t>Die Informationsbulletins </a:t>
            </a:r>
            <a:r>
              <a:rPr lang="de-CH" dirty="0" err="1"/>
              <a:t>Info’GemA</a:t>
            </a:r>
            <a:r>
              <a:rPr lang="de-CH" dirty="0"/>
              <a:t> sind regelmässige fachliche Mitteilungen des Amts für Gemeinden, die sich primär dazu dienen, </a:t>
            </a:r>
          </a:p>
          <a:p>
            <a:pPr marL="171450" indent="-171450">
              <a:buFontTx/>
              <a:buChar char="-"/>
            </a:pPr>
            <a:r>
              <a:rPr lang="de-CH" dirty="0"/>
              <a:t>Informationen wie Praxisentwicklungen usw. zu vermitteln, </a:t>
            </a:r>
          </a:p>
          <a:p>
            <a:pPr marL="171450" indent="-171450">
              <a:buFontTx/>
              <a:buChar char="-"/>
            </a:pPr>
            <a:r>
              <a:rPr lang="de-CH" dirty="0"/>
              <a:t>An Weisungen oder gesetzliche Grundlagen zu erinnern</a:t>
            </a:r>
          </a:p>
          <a:p>
            <a:pPr marL="171450" indent="-171450">
              <a:buFontTx/>
              <a:buChar char="-"/>
            </a:pPr>
            <a:r>
              <a:rPr lang="de-CH" dirty="0"/>
              <a:t>Verfahren zu erläutern oder zu präzisieren.</a:t>
            </a:r>
            <a:endParaRPr lang="fr-CH" dirty="0"/>
          </a:p>
          <a:p>
            <a:pPr marL="0" indent="0">
              <a:buFontTx/>
              <a:buNone/>
            </a:pPr>
            <a:r>
              <a:rPr lang="fr-CH" dirty="0" err="1"/>
              <a:t>Sie</a:t>
            </a:r>
            <a:r>
              <a:rPr lang="fr-CH" dirty="0"/>
              <a:t> </a:t>
            </a:r>
            <a:r>
              <a:rPr lang="fr-CH" dirty="0" err="1"/>
              <a:t>sind</a:t>
            </a:r>
            <a:r>
              <a:rPr lang="fr-CH" dirty="0"/>
              <a:t> </a:t>
            </a:r>
            <a:r>
              <a:rPr lang="fr-CH" dirty="0" err="1"/>
              <a:t>praxisorientiert</a:t>
            </a:r>
            <a:r>
              <a:rPr lang="fr-CH" dirty="0"/>
              <a:t> </a:t>
            </a:r>
            <a:r>
              <a:rPr lang="fr-CH" dirty="0" err="1"/>
              <a:t>und</a:t>
            </a:r>
            <a:r>
              <a:rPr lang="fr-CH" dirty="0"/>
              <a:t> </a:t>
            </a:r>
            <a:r>
              <a:rPr lang="fr-CH" dirty="0" err="1"/>
              <a:t>greifen</a:t>
            </a:r>
            <a:r>
              <a:rPr lang="fr-CH" dirty="0"/>
              <a:t> </a:t>
            </a:r>
            <a:r>
              <a:rPr lang="fr-CH" dirty="0" err="1"/>
              <a:t>konkrete</a:t>
            </a:r>
            <a:r>
              <a:rPr lang="fr-CH" dirty="0"/>
              <a:t> </a:t>
            </a:r>
            <a:r>
              <a:rPr lang="fr-CH" dirty="0" err="1"/>
              <a:t>Themen</a:t>
            </a:r>
            <a:r>
              <a:rPr lang="fr-CH" dirty="0"/>
              <a:t> </a:t>
            </a:r>
            <a:r>
              <a:rPr lang="fr-CH" dirty="0" err="1"/>
              <a:t>auf</a:t>
            </a:r>
            <a:r>
              <a:rPr lang="fr-CH" dirty="0"/>
              <a:t> </a:t>
            </a:r>
            <a:r>
              <a:rPr lang="fr-CH" dirty="0" err="1"/>
              <a:t>wie</a:t>
            </a:r>
            <a:r>
              <a:rPr lang="fr-CH" dirty="0"/>
              <a:t> </a:t>
            </a:r>
            <a:r>
              <a:rPr lang="fr-CH" dirty="0" err="1"/>
              <a:t>etwa</a:t>
            </a:r>
            <a:r>
              <a:rPr lang="fr-CH" dirty="0"/>
              <a:t> der </a:t>
            </a:r>
            <a:r>
              <a:rPr lang="fr-CH" dirty="0" err="1"/>
              <a:t>Übergang</a:t>
            </a:r>
            <a:r>
              <a:rPr lang="fr-CH" dirty="0"/>
              <a:t> </a:t>
            </a:r>
            <a:r>
              <a:rPr lang="fr-CH" dirty="0" err="1"/>
              <a:t>zu</a:t>
            </a:r>
            <a:r>
              <a:rPr lang="fr-CH" dirty="0"/>
              <a:t> </a:t>
            </a:r>
            <a:r>
              <a:rPr lang="fr-CH" dirty="0" err="1"/>
              <a:t>neuen</a:t>
            </a:r>
            <a:r>
              <a:rPr lang="fr-CH" dirty="0"/>
              <a:t> </a:t>
            </a:r>
            <a:r>
              <a:rPr lang="fr-CH" dirty="0" err="1"/>
              <a:t>Legislaturperioden</a:t>
            </a:r>
            <a:r>
              <a:rPr lang="fr-CH" dirty="0"/>
              <a:t> (</a:t>
            </a:r>
            <a:r>
              <a:rPr lang="fr-CH" dirty="0" err="1"/>
              <a:t>vgl</a:t>
            </a:r>
            <a:r>
              <a:rPr lang="fr-CH" dirty="0"/>
              <a:t>. </a:t>
            </a:r>
            <a:r>
              <a:rPr lang="fr-CH" dirty="0" err="1"/>
              <a:t>Nachfolgend</a:t>
            </a:r>
            <a:r>
              <a:rPr lang="fr-CH" dirty="0"/>
              <a:t>), </a:t>
            </a:r>
            <a:r>
              <a:rPr lang="fr-CH" dirty="0" err="1"/>
              <a:t>Reglemente</a:t>
            </a:r>
            <a:r>
              <a:rPr lang="fr-CH" dirty="0"/>
              <a:t> &amp; </a:t>
            </a:r>
            <a:r>
              <a:rPr lang="fr-CH" dirty="0" err="1"/>
              <a:t>Statuten</a:t>
            </a:r>
            <a:r>
              <a:rPr lang="fr-CH" dirty="0"/>
              <a:t>, </a:t>
            </a:r>
            <a:r>
              <a:rPr lang="fr-CH" dirty="0" err="1"/>
              <a:t>Gmeeindesteuern</a:t>
            </a:r>
            <a:r>
              <a:rPr lang="fr-CH" dirty="0"/>
              <a:t>, </a:t>
            </a:r>
            <a:r>
              <a:rPr lang="fr-CH" dirty="0" err="1"/>
              <a:t>Budgetverfahren</a:t>
            </a:r>
            <a:r>
              <a:rPr lang="fr-CH" dirty="0"/>
              <a:t>, etc. </a:t>
            </a:r>
          </a:p>
          <a:p>
            <a:pPr marL="0" indent="0">
              <a:buFontTx/>
              <a:buNone/>
            </a:pPr>
            <a:r>
              <a:rPr lang="fr-CH" dirty="0"/>
              <a:t>Es </a:t>
            </a:r>
            <a:r>
              <a:rPr lang="fr-CH" dirty="0" err="1"/>
              <a:t>handelt</a:t>
            </a:r>
            <a:r>
              <a:rPr lang="fr-CH" dirty="0"/>
              <a:t> </a:t>
            </a:r>
            <a:r>
              <a:rPr lang="fr-CH" dirty="0" err="1"/>
              <a:t>sich</a:t>
            </a:r>
            <a:r>
              <a:rPr lang="fr-CH" dirty="0"/>
              <a:t> </a:t>
            </a:r>
            <a:r>
              <a:rPr lang="fr-CH" dirty="0" err="1"/>
              <a:t>hierbei</a:t>
            </a:r>
            <a:r>
              <a:rPr lang="fr-CH" dirty="0"/>
              <a:t> </a:t>
            </a:r>
            <a:r>
              <a:rPr lang="fr-CH" dirty="0" err="1"/>
              <a:t>nicht</a:t>
            </a:r>
            <a:r>
              <a:rPr lang="fr-CH" dirty="0"/>
              <a:t> um formelle </a:t>
            </a:r>
            <a:r>
              <a:rPr lang="fr-CH" dirty="0" err="1"/>
              <a:t>Rechtsnormen</a:t>
            </a:r>
            <a:r>
              <a:rPr lang="fr-CH" dirty="0"/>
              <a:t>, </a:t>
            </a:r>
            <a:r>
              <a:rPr lang="fr-CH" dirty="0" err="1"/>
              <a:t>sondern</a:t>
            </a:r>
            <a:r>
              <a:rPr lang="fr-CH" dirty="0"/>
              <a:t> </a:t>
            </a:r>
            <a:r>
              <a:rPr lang="fr-CH" dirty="0" err="1"/>
              <a:t>Praxisleitlinien</a:t>
            </a:r>
            <a:r>
              <a:rPr lang="fr-CH" dirty="0"/>
              <a:t>.</a:t>
            </a:r>
            <a:endParaRPr lang="de-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3298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de-CH" dirty="0"/>
              <a:t>Bund gilt als Rahmen für das Ganze. Drei Ebenen des Staates haben jeweils eigene politische Kompetenzen. </a:t>
            </a:r>
          </a:p>
          <a:p>
            <a:pPr marL="171450" indent="-171450">
              <a:buFontTx/>
              <a:buChar char="-"/>
            </a:pPr>
            <a:r>
              <a:rPr lang="de-CH" dirty="0"/>
              <a:t>Kompetenzen sind nach den </a:t>
            </a:r>
            <a:r>
              <a:rPr lang="de-CH" b="1" dirty="0"/>
              <a:t>Subsidiaritätsprinzip</a:t>
            </a:r>
            <a:r>
              <a:rPr lang="de-CH" dirty="0"/>
              <a:t> aufgeteilt: Gemeinden handeln eigenständig und entsprechend nach den </a:t>
            </a:r>
            <a:r>
              <a:rPr lang="de-CH" dirty="0" err="1"/>
              <a:t>kant</a:t>
            </a:r>
            <a:r>
              <a:rPr lang="de-CH" dirty="0"/>
              <a:t>. R und </a:t>
            </a:r>
            <a:r>
              <a:rPr lang="de-CH" dirty="0" err="1"/>
              <a:t>BundesR</a:t>
            </a:r>
            <a:r>
              <a:rPr lang="de-CH" dirty="0"/>
              <a:t>. Wenn bestimmte Aufgaben nicht mehr eigenständig wahrgenommen werden können, werden sie auf die Kantone überwälzt, etc. Bund übernimmt aber auch jene Aufgaben, die eine einheitliche Regelung auf nationaler Ebene erfordern (z.B. Aussenpolitik, Geldwesen, Landesverteidigung). </a:t>
            </a:r>
          </a:p>
          <a:p>
            <a:pPr marL="171450" indent="-171450">
              <a:buFontTx/>
              <a:buChar char="-"/>
            </a:pPr>
            <a:r>
              <a:rPr lang="de-CH" dirty="0"/>
              <a:t>Gemeinden haben originäre Aufgaben (wie z.B. Bildung und Schulwesen, Sozialwesen, Energieversorgung, Infrastruktur, Raumplanung, Steuern) und Aufgaben, die ihnen vom Bund und Kanton zugewiesen werden (z.B. Zivilschutz, Führen Einwohnerregister)</a:t>
            </a:r>
          </a:p>
          <a:p>
            <a:pPr marL="171450" indent="-171450">
              <a:buFontTx/>
              <a:buChar char="-"/>
            </a:pPr>
            <a:r>
              <a:rPr lang="de-CH" b="1" dirty="0"/>
              <a:t>Gemeindeautonomie</a:t>
            </a:r>
            <a:r>
              <a:rPr lang="de-CH" dirty="0"/>
              <a:t>: Grundpfeiler des Föderalismus. Selbstständige und unabhängige Erledigung in Aufgabenbereichen, welche das eidg./kantonale Recht nicht abschliessend regeln (d.h. in denen Bereichen, für welche die Gemeinde nicht blosses Vollzugsorgan ist) -&gt; eigene Gesetzgebung und Selbstverwaltung</a:t>
            </a:r>
            <a:endParaRPr lang="fr-CH" dirty="0"/>
          </a:p>
        </p:txBody>
      </p:sp>
      <p:sp>
        <p:nvSpPr>
          <p:cNvPr id="4" name="Espace réservé du pied de page 3"/>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176575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0B48-AB9C-62AF-01BF-02E1095814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9C08E5-78DC-C5E0-C5BF-DD60750556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0D1754-B7CB-731C-5615-9759D2335AA5}"/>
              </a:ext>
            </a:extLst>
          </p:cNvPr>
          <p:cNvSpPr>
            <a:spLocks noGrp="1"/>
          </p:cNvSpPr>
          <p:nvPr>
            <p:ph type="body" idx="1"/>
          </p:nvPr>
        </p:nvSpPr>
        <p:spPr/>
        <p:txBody>
          <a:bodyPr/>
          <a:lstStyle/>
          <a:p>
            <a:pPr marL="171450" indent="-171450">
              <a:buFontTx/>
              <a:buChar char="-"/>
            </a:pPr>
            <a:r>
              <a:rPr lang="de-CH" dirty="0"/>
              <a:t>Die Gemeinde hat juristische Persönlichkeit, was sowohl für ihre Stellung im öffentlichen als auch im Privatrecht gilt. Um ihre Verantwortung wahrnehmen zu können, muss sie über Organe verfügen</a:t>
            </a:r>
          </a:p>
          <a:p>
            <a:pPr marL="171450" indent="-171450">
              <a:buFontTx/>
              <a:buChar char="-"/>
            </a:pPr>
            <a:r>
              <a:rPr lang="de-CH" dirty="0"/>
              <a:t>3 Organe: Gemeinderat – Gemeindeversammlung/Generalrat – Gesamtheit der Stimmberechtigten</a:t>
            </a:r>
          </a:p>
          <a:p>
            <a:pPr marL="171450" indent="-171450">
              <a:buFontTx/>
              <a:buChar char="-"/>
            </a:pPr>
            <a:r>
              <a:rPr lang="de-CH" dirty="0"/>
              <a:t>Gesamtheit der Stimmberechtigten: wählen den Gemeinderat und evtl. Generalrat. Können Referenden und </a:t>
            </a:r>
            <a:r>
              <a:rPr lang="de-CH" dirty="0" err="1"/>
              <a:t>Inititativen</a:t>
            </a:r>
            <a:r>
              <a:rPr lang="de-CH" dirty="0"/>
              <a:t> ergreifen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CH" dirty="0"/>
              <a:t>Generalrat: </a:t>
            </a:r>
            <a:r>
              <a:rPr lang="de-CH" b="1" dirty="0"/>
              <a:t>Legislative</a:t>
            </a:r>
            <a:r>
              <a:rPr lang="de-CH" dirty="0"/>
              <a:t>. Ersetzt die Gemeindeversammlung. Obligatorisch oder freiwillig. Kommunales Parlament. 30-80 Mitglieder. Gesetzgebung und Budget. Kontrolle des Gemeinderats</a:t>
            </a:r>
          </a:p>
          <a:p>
            <a:pPr marL="171450" indent="-171450">
              <a:buFontTx/>
              <a:buChar char="-"/>
            </a:pPr>
            <a:r>
              <a:rPr lang="de-CH" dirty="0"/>
              <a:t>Gemeinderat: </a:t>
            </a:r>
            <a:r>
              <a:rPr lang="de-CH" b="1" dirty="0"/>
              <a:t>Exekutive</a:t>
            </a:r>
            <a:r>
              <a:rPr lang="de-CH" dirty="0"/>
              <a:t>. Leitung der Gemeindeverwaltung. Vollzug der Beschlüsse der Legislative. Vorbereitung von Geschäften (Budget, Projekte, etc.)</a:t>
            </a:r>
          </a:p>
          <a:p>
            <a:pPr marL="171450" indent="-171450">
              <a:buFontTx/>
              <a:buChar char="-"/>
            </a:pPr>
            <a:r>
              <a:rPr lang="de-CH" dirty="0"/>
              <a:t>Gemeindepersonal: Angestellte der Gemeinde (Kanzlei, Finanzverwaltung, Bauverwaltung, Einwohnerkontrolle, etc.). Organisatorisch dem Gemeinderat unterstellt. Führen die laufenden Verwaltungsaufgaben aus.</a:t>
            </a:r>
          </a:p>
        </p:txBody>
      </p:sp>
      <p:sp>
        <p:nvSpPr>
          <p:cNvPr id="4" name="Espace réservé du pied de page 3">
            <a:extLst>
              <a:ext uri="{FF2B5EF4-FFF2-40B4-BE49-F238E27FC236}">
                <a16:creationId xmlns:a16="http://schemas.microsoft.com/office/drawing/2014/main" id="{146B2AF1-A0F5-111B-03F6-BA4E98A52B41}"/>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372546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642E5-CB3B-2E78-90E8-F2572A620C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9B1E5D-5FD2-C90F-C556-765492C7D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9FA4D6-6E1D-1790-A0A6-B6CF1DEB354C}"/>
              </a:ext>
            </a:extLst>
          </p:cNvPr>
          <p:cNvSpPr>
            <a:spLocks noGrp="1"/>
          </p:cNvSpPr>
          <p:nvPr>
            <p:ph type="body" idx="1"/>
          </p:nvPr>
        </p:nvSpPr>
        <p:spPr/>
        <p:txBody>
          <a:bodyPr/>
          <a:lstStyle/>
          <a:p>
            <a:pPr marL="171450" indent="-171450">
              <a:buFontTx/>
              <a:buChar char="-"/>
            </a:pPr>
            <a:r>
              <a:rPr lang="de-CH" dirty="0"/>
              <a:t>Der Generalrat ist das Legislativorgan der Gemeinde und gehört </a:t>
            </a:r>
            <a:r>
              <a:rPr lang="de-CH" dirty="0" err="1"/>
              <a:t>i.d.S</a:t>
            </a:r>
            <a:r>
              <a:rPr lang="de-CH" dirty="0"/>
              <a:t>. nicht zur Verwaltung: Seine Tätigkeiten (z.B. Erlass von Reglementen) sind normsetzende oder politische Akte, aber nicht Verwaltungshandeln. Daher sind die Bestimmungen über die Verwaltungsrechtspflege (VRG) nicht direkt auf die vom Generalrat oder seinem Büro getroffenen Entscheide anwendbar. Keine </a:t>
            </a:r>
            <a:r>
              <a:rPr lang="de-DE" dirty="0"/>
              <a:t>Entscheidungsbefugnis im Sinne von Art. 4 VRG.</a:t>
            </a:r>
          </a:p>
          <a:p>
            <a:pPr marL="171450" indent="-171450">
              <a:buFontTx/>
              <a:buChar char="-"/>
            </a:pPr>
            <a:r>
              <a:rPr lang="de-DE" dirty="0"/>
              <a:t>Amtsdauer: </a:t>
            </a:r>
            <a:r>
              <a:rPr lang="de-DE" sz="1200" b="0" i="0" kern="1200" dirty="0">
                <a:solidFill>
                  <a:schemeClr val="tx1"/>
                </a:solidFill>
                <a:effectLst/>
                <a:latin typeface="+mn-lt"/>
                <a:ea typeface="ＭＳ Ｐゴシック" pitchFamily="-112" charset="-128"/>
                <a:cs typeface="ＭＳ Ｐゴシック" pitchFamily="-112" charset="-128"/>
              </a:rPr>
              <a:t>Nach Vakanzen läuft die Amtsdauer der neueingetretenen Ratsmitglieder mit der Legislaturperiode ab. (</a:t>
            </a:r>
            <a:r>
              <a:rPr lang="de-DE" sz="1200" b="0" i="0" kern="1200" dirty="0" err="1">
                <a:solidFill>
                  <a:schemeClr val="tx1"/>
                </a:solidFill>
                <a:effectLst/>
                <a:latin typeface="+mn-lt"/>
                <a:ea typeface="ＭＳ Ｐゴシック" pitchFamily="-112" charset="-128"/>
                <a:cs typeface="ＭＳ Ｐゴシック" pitchFamily="-112" charset="-128"/>
              </a:rPr>
              <a:t>Bsp</a:t>
            </a:r>
            <a:r>
              <a:rPr lang="de-DE" sz="1200" b="0" i="0" kern="1200" dirty="0">
                <a:solidFill>
                  <a:schemeClr val="tx1"/>
                </a:solidFill>
                <a:effectLst/>
                <a:latin typeface="+mn-lt"/>
                <a:ea typeface="ＭＳ Ｐゴシック" pitchFamily="-112" charset="-128"/>
                <a:cs typeface="ＭＳ Ｐゴシック" pitchFamily="-112" charset="-128"/>
              </a:rPr>
              <a:t>).</a:t>
            </a:r>
          </a:p>
        </p:txBody>
      </p:sp>
      <p:sp>
        <p:nvSpPr>
          <p:cNvPr id="4" name="Espace réservé du pied de page 3">
            <a:extLst>
              <a:ext uri="{FF2B5EF4-FFF2-40B4-BE49-F238E27FC236}">
                <a16:creationId xmlns:a16="http://schemas.microsoft.com/office/drawing/2014/main" id="{A9773ED8-31C7-DB9C-C0A1-11EDDF90E75D}"/>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1502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5B652-7DED-9E8B-4DC6-9B9F3A96D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E27E6F-BADE-3005-9418-F1921399FD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AC3F45-7992-D703-DFDA-64E425325238}"/>
              </a:ext>
            </a:extLst>
          </p:cNvPr>
          <p:cNvSpPr>
            <a:spLocks noGrp="1"/>
          </p:cNvSpPr>
          <p:nvPr>
            <p:ph type="body" idx="1"/>
          </p:nvPr>
        </p:nvSpPr>
        <p:spPr/>
        <p:txBody>
          <a:bodyPr>
            <a:normAutofit fontScale="77500" lnSpcReduction="20000"/>
          </a:bodyPr>
          <a:lstStyle/>
          <a:p>
            <a:pPr marL="171450" indent="-171450">
              <a:buFontTx/>
              <a:buChar char="-"/>
            </a:pPr>
            <a:r>
              <a:rPr lang="de-CH" dirty="0"/>
              <a:t>Vorsitz: Präsident und Vize. Dauer 12 Monate. Sind in der gleichen Legislaturperiode nicht wieder als solche wählbar. Aufgaben:</a:t>
            </a:r>
          </a:p>
          <a:p>
            <a:pPr marL="628650" lvl="1" indent="-171450">
              <a:buFontTx/>
              <a:buChar char="-"/>
            </a:pPr>
            <a:r>
              <a:rPr lang="de-CH" dirty="0"/>
              <a:t>Leitet die Verhandlungen, </a:t>
            </a:r>
          </a:p>
          <a:p>
            <a:pPr marL="628650" lvl="1" indent="-171450">
              <a:buFontTx/>
              <a:buChar char="-"/>
            </a:pPr>
            <a:r>
              <a:rPr lang="de-CH" dirty="0"/>
              <a:t>hält die Ordnung aufrecht, </a:t>
            </a:r>
          </a:p>
          <a:p>
            <a:pPr marL="628650" lvl="1" indent="-171450">
              <a:buFontTx/>
              <a:buChar char="-"/>
            </a:pPr>
            <a:r>
              <a:rPr lang="de-CH" dirty="0"/>
              <a:t>führt den Vorsitz im Büro, </a:t>
            </a:r>
          </a:p>
          <a:p>
            <a:pPr marL="628650" lvl="1" indent="-171450">
              <a:buFontTx/>
              <a:buChar char="-"/>
            </a:pPr>
            <a:r>
              <a:rPr lang="de-CH" dirty="0"/>
              <a:t>verfügt über das Sekretariat und </a:t>
            </a:r>
          </a:p>
          <a:p>
            <a:pPr marL="628650" lvl="1" indent="-171450">
              <a:buFontTx/>
              <a:buChar char="-"/>
            </a:pPr>
            <a:r>
              <a:rPr lang="de-CH" dirty="0"/>
              <a:t>beaufsichtigt die Arbeiten der Kommissionen, </a:t>
            </a:r>
          </a:p>
          <a:p>
            <a:pPr marL="628650" lvl="1" indent="-171450">
              <a:buFontTx/>
              <a:buChar char="-"/>
            </a:pPr>
            <a:r>
              <a:rPr lang="de-CH" dirty="0"/>
              <a:t>vertritt den Generalrat nach aussen und </a:t>
            </a:r>
          </a:p>
          <a:p>
            <a:pPr marL="628650" lvl="1" indent="-171450">
              <a:buFontTx/>
              <a:buChar char="-"/>
            </a:pPr>
            <a:r>
              <a:rPr lang="de-CH" dirty="0"/>
              <a:t>steht mit Gemeinderat in Verbindung. Vertretung des Präsidenten durch Vize und bei seiner </a:t>
            </a:r>
            <a:r>
              <a:rPr lang="de-CH" dirty="0" err="1"/>
              <a:t>Vrehinderung</a:t>
            </a:r>
            <a:r>
              <a:rPr lang="de-CH" dirty="0"/>
              <a:t> durch ein Stimmenzähler.</a:t>
            </a:r>
          </a:p>
          <a:p>
            <a:pPr marL="171450" indent="-171450">
              <a:buFontTx/>
              <a:buChar char="-"/>
            </a:pPr>
            <a:r>
              <a:rPr lang="de-CH" dirty="0"/>
              <a:t>Stimmenzähler: mind. 3 sowie Ersatzstimmenzähler. Dauer der Legislaturperiode. Die im Generalrat vertretenen Parteien und Wählergruppen sind hierbei angemessen zu berücksichtigen. Aufgaben: </a:t>
            </a:r>
          </a:p>
          <a:p>
            <a:pPr marL="628650" lvl="1" indent="-171450">
              <a:buFontTx/>
              <a:buChar char="-"/>
            </a:pPr>
            <a:r>
              <a:rPr lang="de-CH" dirty="0"/>
              <a:t>erstellen eine Präsenzliste, </a:t>
            </a:r>
          </a:p>
          <a:p>
            <a:pPr marL="628650" lvl="1" indent="-171450">
              <a:buFontTx/>
              <a:buChar char="-"/>
            </a:pPr>
            <a:r>
              <a:rPr lang="de-CH" dirty="0"/>
              <a:t>besorgen die Austeilung und Einsammlung der Stimmzettel und </a:t>
            </a:r>
          </a:p>
          <a:p>
            <a:pPr marL="628650" lvl="1" indent="-171450">
              <a:buFontTx/>
              <a:buChar char="-"/>
            </a:pPr>
            <a:r>
              <a:rPr lang="de-CH" dirty="0"/>
              <a:t>zählen die Stimmen.</a:t>
            </a:r>
          </a:p>
          <a:p>
            <a:pPr marL="171450" indent="-171450">
              <a:buFontTx/>
              <a:buChar char="-"/>
            </a:pPr>
            <a:r>
              <a:rPr lang="de-CH" dirty="0"/>
              <a:t>Büro: besteht aus Präsident, Vize und Stimmenzählern. Aufgaben: </a:t>
            </a:r>
          </a:p>
          <a:p>
            <a:pPr marL="628650" lvl="1" indent="-171450">
              <a:buFontTx/>
              <a:buChar char="-"/>
            </a:pPr>
            <a:r>
              <a:rPr lang="de-DE" sz="1200" b="0" i="0" kern="1200" dirty="0">
                <a:solidFill>
                  <a:schemeClr val="tx1"/>
                </a:solidFill>
                <a:effectLst/>
                <a:latin typeface="+mn-lt"/>
                <a:ea typeface="ＭＳ Ｐゴシック" pitchFamily="-112" charset="-128"/>
                <a:cs typeface="+mn-cs"/>
              </a:rPr>
              <a:t>setzt im Einvernehmen mit dem Gemeinderat die Sitzungen des Generalrates und deren Tagesordnung fest und beruft den Generalrat ein</a:t>
            </a:r>
          </a:p>
          <a:p>
            <a:pPr marL="628650" lvl="1" indent="-171450">
              <a:buFontTx/>
              <a:buChar char="-"/>
            </a:pPr>
            <a:r>
              <a:rPr lang="de-DE" sz="1200" b="0" i="0" kern="1200" dirty="0">
                <a:solidFill>
                  <a:schemeClr val="tx1"/>
                </a:solidFill>
                <a:effectLst/>
                <a:latin typeface="+mn-lt"/>
                <a:ea typeface="ＭＳ Ｐゴシック" pitchFamily="-112" charset="-128"/>
                <a:cs typeface="+mn-cs"/>
              </a:rPr>
              <a:t>Entscheidet über verfahrensrechtliche Einwände</a:t>
            </a:r>
            <a:endParaRPr lang="de-CH" sz="1200" b="0" i="0" kern="1200" dirty="0">
              <a:solidFill>
                <a:schemeClr val="tx1"/>
              </a:solidFill>
              <a:effectLst/>
              <a:latin typeface="+mn-lt"/>
              <a:ea typeface="ＭＳ Ｐゴシック" pitchFamily="-112" charset="-128"/>
              <a:cs typeface="+mn-cs"/>
            </a:endParaRPr>
          </a:p>
          <a:p>
            <a:pPr marL="628650" lvl="1" indent="-171450">
              <a:buFontTx/>
              <a:buChar char="-"/>
            </a:pPr>
            <a:r>
              <a:rPr lang="de-CH" sz="1200" b="0" i="0" kern="1200" dirty="0">
                <a:solidFill>
                  <a:schemeClr val="tx1"/>
                </a:solidFill>
                <a:effectLst/>
                <a:latin typeface="+mn-lt"/>
                <a:ea typeface="ＭＳ Ｐゴシック" pitchFamily="-112" charset="-128"/>
                <a:cs typeface="+mn-cs"/>
              </a:rPr>
              <a:t>Andere Aufgaben nach Art. 34 GG</a:t>
            </a:r>
            <a:endParaRPr lang="de-CH" dirty="0"/>
          </a:p>
          <a:p>
            <a:pPr marL="171450" indent="-171450">
              <a:buFontTx/>
              <a:buChar char="-"/>
            </a:pPr>
            <a:r>
              <a:rPr lang="de-CH" dirty="0"/>
              <a:t>Sekretariat:  Ist das Sekretariat des Generalrates und seines Büros. Ist der Gemeindeschreiber</a:t>
            </a:r>
          </a:p>
          <a:p>
            <a:pPr marL="171450" indent="-171450">
              <a:buFontTx/>
              <a:buChar char="-"/>
            </a:pPr>
            <a:r>
              <a:rPr lang="de-CH" dirty="0"/>
              <a:t>Kommissionen: </a:t>
            </a:r>
          </a:p>
          <a:p>
            <a:pPr marL="628650" lvl="1" indent="-171450">
              <a:buFontTx/>
              <a:buChar char="-"/>
            </a:pPr>
            <a:r>
              <a:rPr lang="de-CH" dirty="0"/>
              <a:t>gibt obligatorische und fakultative Kommissionen. </a:t>
            </a:r>
          </a:p>
          <a:p>
            <a:pPr marL="628650" lvl="1" indent="-171450">
              <a:buFontTx/>
              <a:buChar char="-"/>
            </a:pPr>
            <a:r>
              <a:rPr lang="de-CH" dirty="0"/>
              <a:t>Fakultativ: auf Antrag des Gemeinderates, des Büros oder eines Generalratsmitglied für die Dauer der Legislaturperiode weitere Kommissionen einsetzen</a:t>
            </a:r>
          </a:p>
          <a:p>
            <a:pPr marL="628650" lvl="1" indent="-171450">
              <a:buFontTx/>
              <a:buChar char="-"/>
            </a:pPr>
            <a:r>
              <a:rPr lang="de-DE" sz="1200" b="0" i="0" kern="1200" dirty="0">
                <a:solidFill>
                  <a:schemeClr val="tx1"/>
                </a:solidFill>
                <a:effectLst/>
                <a:latin typeface="+mn-lt"/>
                <a:ea typeface="ＭＳ Ｐゴシック" pitchFamily="-112" charset="-128"/>
                <a:cs typeface="+mn-cs"/>
              </a:rPr>
              <a:t>repräsentative Vertretung der Parteien oder Gruppen anzustreben (Art. 46 Abs. 2 GG und 16 ARGG)</a:t>
            </a:r>
            <a:endParaRPr lang="fr-CH" dirty="0"/>
          </a:p>
        </p:txBody>
      </p:sp>
      <p:sp>
        <p:nvSpPr>
          <p:cNvPr id="4" name="Espace réservé du pied de page 3">
            <a:extLst>
              <a:ext uri="{FF2B5EF4-FFF2-40B4-BE49-F238E27FC236}">
                <a16:creationId xmlns:a16="http://schemas.microsoft.com/office/drawing/2014/main" id="{31F04003-5E32-0912-9F27-611A797E1BC6}"/>
              </a:ext>
            </a:extLst>
          </p:cNvPr>
          <p:cNvSpPr>
            <a:spLocks noGrp="1"/>
          </p:cNvSpPr>
          <p:nvPr>
            <p:ph type="ftr" sz="quarter" idx="4"/>
          </p:nvPr>
        </p:nvSpPr>
        <p:spPr/>
        <p:txBody>
          <a:bodyPr/>
          <a:lstStyle/>
          <a:p>
            <a:endParaRPr lang="de-CH"/>
          </a:p>
        </p:txBody>
      </p:sp>
    </p:spTree>
    <p:extLst>
      <p:ext uri="{BB962C8B-B14F-4D97-AF65-F5344CB8AC3E}">
        <p14:creationId xmlns:p14="http://schemas.microsoft.com/office/powerpoint/2010/main" val="2767542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2" Type="http://schemas.openxmlformats.org/officeDocument/2006/relationships/tags" Target="../tags/tag67.xml"/><Relationship Id="rId16" Type="http://schemas.openxmlformats.org/officeDocument/2006/relationships/oleObject" Target="../embeddings/oleObject13.bin"/><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slideMaster" Target="../slideMasters/slideMaster1.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Master" Target="../slideMasters/slideMaster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5.bin"/><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slideMaster" Target="../slideMasters/slideMaster1.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oleObject" Target="../embeddings/oleObject16.bin"/><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12.xml"/><Relationship Id="rId7"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oleObject" Target="../embeddings/oleObject18.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slideMaster" Target="../slideMasters/slideMaster1.xml"/><Relationship Id="rId5" Type="http://schemas.openxmlformats.org/officeDocument/2006/relationships/tags" Target="../tags/tag120.xm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s>
</file>

<file path=ppt/slideLayouts/_rels/slideLayou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oleObject" Target="../embeddings/oleObject9.bin"/><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slideMaster" Target="../slideMasters/slideMaster1.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1" name="Objekt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1"/>
            </p:custDataLst>
          </p:nvPr>
        </p:nvSpPr>
        <p:spPr>
          <a:xfrm>
            <a:off x="455613" y="1548000"/>
            <a:ext cx="8289925" cy="1426459"/>
          </a:xfrm>
        </p:spPr>
        <p:txBody>
          <a:bodyPr/>
          <a:lstStyle>
            <a:lvl1pPr>
              <a:lnSpc>
                <a:spcPts val="3700"/>
              </a:lnSpc>
              <a:defRPr sz="3200" smtClean="0">
                <a:latin typeface="Arial" charset="0"/>
              </a:defRPr>
            </a:lvl1pPr>
          </a:lstStyle>
          <a:p>
            <a:r>
              <a:rPr lang="de-CH" dirty="0"/>
              <a:t>Titelmasterformat durch Klicken bearbeiten</a:t>
            </a:r>
            <a:br>
              <a:rPr lang="de-CH" dirty="0"/>
            </a:br>
            <a:r>
              <a:rPr lang="de-CH" dirty="0"/>
              <a:t>—</a:t>
            </a:r>
          </a:p>
        </p:txBody>
      </p:sp>
      <p:sp>
        <p:nvSpPr>
          <p:cNvPr id="44037" name="Text Placeholder 2"/>
          <p:cNvSpPr>
            <a:spLocks noGrp="1"/>
          </p:cNvSpPr>
          <p:nvPr>
            <p:ph type="subTitle" idx="1"/>
            <p:custDataLst>
              <p:tags r:id="rId2"/>
            </p:custDataLst>
          </p:nvPr>
        </p:nvSpPr>
        <p:spPr>
          <a:xfrm>
            <a:off x="455613" y="3564000"/>
            <a:ext cx="8289925" cy="274638"/>
          </a:xfrm>
        </p:spPr>
        <p:txBody>
          <a:bodyPr/>
          <a:lstStyle>
            <a:lvl1pPr>
              <a:defRPr sz="1800" smtClean="0">
                <a:latin typeface="Arial" charset="0"/>
              </a:defRPr>
            </a:lvl1pPr>
          </a:lstStyle>
          <a:p>
            <a:r>
              <a:rPr lang="fr-FR" dirty="0"/>
              <a:t>Modifiez le style des sous-titres du masque</a:t>
            </a:r>
            <a:endParaRPr lang="de-CH" dirty="0"/>
          </a:p>
        </p:txBody>
      </p:sp>
      <p:pic>
        <p:nvPicPr>
          <p:cNvPr id="13" name="Picture 12" descr="logo_etat_FR_vers_compacte.jpg"/>
          <p:cNvPicPr>
            <a:picLocks noChangeAspect="1"/>
          </p:cNvPicPr>
          <p:nvPr userDrawn="1">
            <p:custDataLst>
              <p:tags r:id="rId3"/>
            </p:custDataLst>
          </p:nvPr>
        </p:nvPicPr>
        <p:blipFill>
          <a:blip r:embed="rId9"/>
          <a:stretch>
            <a:fillRect/>
          </a:stretch>
        </p:blipFill>
        <p:spPr>
          <a:xfrm>
            <a:off x="468000" y="417600"/>
            <a:ext cx="1584000" cy="607789"/>
          </a:xfrm>
          <a:prstGeom prst="rect">
            <a:avLst/>
          </a:prstGeom>
        </p:spPr>
      </p:pic>
      <p:sp>
        <p:nvSpPr>
          <p:cNvPr id="9" name="TextBox 8"/>
          <p:cNvSpPr txBox="1"/>
          <p:nvPr userDrawn="1">
            <p:custDataLst>
              <p:tags r:id="rId4"/>
            </p:custDataLst>
          </p:nvPr>
        </p:nvSpPr>
        <p:spPr>
          <a:xfrm>
            <a:off x="2514600" y="363600"/>
            <a:ext cx="5164138" cy="163827"/>
          </a:xfrm>
          <a:prstGeom prst="rect">
            <a:avLst/>
          </a:prstGeom>
        </p:spPr>
        <p:txBody>
          <a:bodyPr vert="horz" wrap="square" lIns="0" tIns="0" rIns="0" bIns="0" rtlCol="0">
            <a:spAutoFit/>
          </a:bodyPr>
          <a:lstStyle/>
          <a:p>
            <a:pPr algn="l">
              <a:lnSpc>
                <a:spcPts val="1350"/>
              </a:lnSpc>
              <a:spcAft>
                <a:spcPts val="0"/>
              </a:spcAft>
              <a:buClr>
                <a:srgbClr val="074EA1"/>
              </a:buClr>
            </a:pPr>
            <a:endParaRPr lang="de-CH" sz="1000" b="0" i="0" dirty="0"/>
          </a:p>
        </p:txBody>
      </p:sp>
      <p:cxnSp>
        <p:nvCxnSpPr>
          <p:cNvPr id="8" name="Straight Connector 7"/>
          <p:cNvCxnSpPr/>
          <p:nvPr userDrawn="1">
            <p:custDataLst>
              <p:tags r:id="rId5"/>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9">
            <a:extLst>
              <a:ext uri="{FF2B5EF4-FFF2-40B4-BE49-F238E27FC236}">
                <a16:creationId xmlns:a16="http://schemas.microsoft.com/office/drawing/2014/main" id="{026A106A-56EE-6E22-6C89-D52E6146FA6A}"/>
              </a:ext>
            </a:extLst>
          </p:cNvPr>
          <p:cNvSpPr txBox="1"/>
          <p:nvPr userDrawn="1">
            <p:custDataLst>
              <p:tags r:id="rId6"/>
            </p:custDataLst>
          </p:nvPr>
        </p:nvSpPr>
        <p:spPr>
          <a:xfrm>
            <a:off x="450000" y="6300087"/>
            <a:ext cx="2007384" cy="487634"/>
          </a:xfrm>
          <a:prstGeom prst="rect">
            <a:avLst/>
          </a:prstGeom>
        </p:spPr>
        <p:txBody>
          <a:bodyPr vert="horz" wrap="square" lIns="0" tIns="0" rIns="0" bIns="0" rtlCol="0">
            <a:spAutoFit/>
          </a:bodyPr>
          <a:lstStyle/>
          <a:p>
            <a:pPr algn="l">
              <a:lnSpc>
                <a:spcPts val="1300"/>
              </a:lnSpc>
              <a:spcAft>
                <a:spcPts val="0"/>
              </a:spcAft>
              <a:buClr>
                <a:srgbClr val="074EA1"/>
              </a:buClr>
            </a:pPr>
            <a:r>
              <a:rPr lang="de-CH" sz="1000" b="0" i="0" dirty="0"/>
              <a:t>—</a:t>
            </a:r>
          </a:p>
          <a:p>
            <a:pPr algn="l">
              <a:lnSpc>
                <a:spcPts val="1300"/>
              </a:lnSpc>
              <a:spcAft>
                <a:spcPts val="0"/>
              </a:spcAft>
              <a:buClr>
                <a:srgbClr val="074EA1"/>
              </a:buClr>
            </a:pPr>
            <a:r>
              <a:rPr lang="de-CH" sz="1000" b="0" i="0" dirty="0"/>
              <a:t>Freiburger Gemeindeverband </a:t>
            </a:r>
            <a:r>
              <a:rPr lang="de-CH" sz="1000" b="1" i="0" dirty="0" err="1"/>
              <a:t>fgv</a:t>
            </a:r>
            <a:endParaRPr lang="de-CH" sz="1000" b="1" i="0" dirty="0"/>
          </a:p>
          <a:p>
            <a:pPr algn="l">
              <a:lnSpc>
                <a:spcPts val="1300"/>
              </a:lnSpc>
              <a:spcAft>
                <a:spcPts val="0"/>
              </a:spcAft>
              <a:buClr>
                <a:srgbClr val="074EA1"/>
              </a:buClr>
            </a:pPr>
            <a:r>
              <a:rPr lang="de-CH" sz="1000" b="0" i="0" dirty="0"/>
              <a:t>Oberamt des Seebezirks </a:t>
            </a:r>
            <a:r>
              <a:rPr lang="de-CH" sz="1000" b="1" i="0" dirty="0"/>
              <a:t>OASEE</a:t>
            </a:r>
            <a:endParaRPr lang="de-CH" sz="10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57199" y="1766400"/>
            <a:ext cx="8242301" cy="307777"/>
          </a:xfrm>
        </p:spPr>
        <p:txBody>
          <a:bodyPr/>
          <a:lstStyle/>
          <a:p>
            <a:r>
              <a:rPr lang="fr-FR"/>
              <a:t>Cliquez sur l'icône pour ajouter une image</a:t>
            </a:r>
            <a:endParaRPr lang="de-CH"/>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0" name="Textplatzhalter 9"/>
          <p:cNvSpPr>
            <a:spLocks noGrp="1"/>
          </p:cNvSpPr>
          <p:nvPr>
            <p:ph type="body" sz="quarter" idx="13" hasCustomPrompt="1"/>
            <p:custDataLst>
              <p:tags r:id="rId3"/>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a:t>Cliquez sur l'icône pour ajouter une image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1" name="Textplatzhalter 9"/>
          <p:cNvSpPr>
            <a:spLocks noGrp="1"/>
          </p:cNvSpPr>
          <p:nvPr>
            <p:ph type="body" sz="quarter" idx="13"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6" imgW="0" imgH="0" progId="">
                  <p:embed/>
                </p:oleObj>
              </mc:Choice>
              <mc:Fallback>
                <p:oleObj name="think-cell Slide" r:id="rId16" imgW="0" imgH="0" progId="">
                  <p:embed/>
                  <p:pic>
                    <p:nvPicPr>
                      <p:cNvPr id="27" name="Objekt 2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hasCustomPrompt="1"/>
            <p:custDataLst>
              <p:tags r:id="rId2"/>
            </p:custDataLst>
          </p:nvPr>
        </p:nvSpPr>
        <p:spPr>
          <a:xfrm>
            <a:off x="573226" y="2373243"/>
            <a:ext cx="1260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3"/>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032186" y="2373243"/>
            <a:ext cx="1260000" cy="307777"/>
          </a:xfrm>
        </p:spPr>
        <p:txBody>
          <a:bodyPr wrap="square">
            <a:spAutoFit/>
          </a:bodyPr>
          <a:lstStyle>
            <a:lvl1pPr>
              <a:defRPr b="1"/>
            </a:lvl1pPr>
          </a:lstStyle>
          <a:p>
            <a:pPr lvl="0"/>
            <a:r>
              <a:rPr lang="de-CH"/>
              <a:t>Titel</a:t>
            </a:r>
            <a:endParaRPr lang="de-CH" dirty="0"/>
          </a:p>
        </p:txBody>
      </p:sp>
      <p:sp>
        <p:nvSpPr>
          <p:cNvPr id="17" name="Textplatzhalter 7"/>
          <p:cNvSpPr>
            <a:spLocks noGrp="1"/>
          </p:cNvSpPr>
          <p:nvPr>
            <p:ph type="body" sz="quarter" idx="16" hasCustomPrompt="1"/>
            <p:custDataLst>
              <p:tags r:id="rId5"/>
            </p:custDataLst>
          </p:nvPr>
        </p:nvSpPr>
        <p:spPr>
          <a:xfrm>
            <a:off x="2032186" y="3113577"/>
            <a:ext cx="1260000" cy="307777"/>
          </a:xfrm>
        </p:spPr>
        <p:txBody>
          <a:bodyPr wrap="square">
            <a:spAutoFit/>
          </a:bodyPr>
          <a:lstStyle>
            <a:lvl1pPr>
              <a:defRPr b="0"/>
            </a:lvl1pPr>
          </a:lstStyle>
          <a:p>
            <a:pPr lvl="0"/>
            <a:r>
              <a:rPr lang="de-CH"/>
              <a:t>Titel</a:t>
            </a:r>
            <a:endParaRPr lang="de-CH" dirty="0"/>
          </a:p>
        </p:txBody>
      </p:sp>
      <p:sp>
        <p:nvSpPr>
          <p:cNvPr id="18" name="Textplatzhalter 7"/>
          <p:cNvSpPr>
            <a:spLocks noGrp="1"/>
          </p:cNvSpPr>
          <p:nvPr>
            <p:ph type="body" sz="quarter" idx="17" hasCustomPrompt="1"/>
            <p:custDataLst>
              <p:tags r:id="rId6"/>
            </p:custDataLst>
          </p:nvPr>
        </p:nvSpPr>
        <p:spPr>
          <a:xfrm>
            <a:off x="3363702" y="2373243"/>
            <a:ext cx="1260000" cy="307777"/>
          </a:xfrm>
        </p:spPr>
        <p:txBody>
          <a:bodyPr wrap="square">
            <a:spAutoFit/>
          </a:bodyPr>
          <a:lstStyle>
            <a:lvl1pPr>
              <a:defRPr b="1"/>
            </a:lvl1pPr>
          </a:lstStyle>
          <a:p>
            <a:pPr lvl="0"/>
            <a:r>
              <a:rPr lang="de-CH"/>
              <a:t>Titel</a:t>
            </a:r>
            <a:endParaRPr lang="de-CH" dirty="0"/>
          </a:p>
        </p:txBody>
      </p:sp>
      <p:sp>
        <p:nvSpPr>
          <p:cNvPr id="19" name="Textplatzhalter 7"/>
          <p:cNvSpPr>
            <a:spLocks noGrp="1"/>
          </p:cNvSpPr>
          <p:nvPr>
            <p:ph type="body" sz="quarter" idx="18" hasCustomPrompt="1"/>
            <p:custDataLst>
              <p:tags r:id="rId7"/>
            </p:custDataLst>
          </p:nvPr>
        </p:nvSpPr>
        <p:spPr>
          <a:xfrm>
            <a:off x="3363702" y="3113577"/>
            <a:ext cx="1260000" cy="307777"/>
          </a:xfrm>
        </p:spPr>
        <p:txBody>
          <a:bodyPr wrap="square">
            <a:spAutoFit/>
          </a:bodyPr>
          <a:lstStyle>
            <a:lvl1pPr>
              <a:defRPr b="0"/>
            </a:lvl1pPr>
          </a:lstStyle>
          <a:p>
            <a:pPr lvl="0"/>
            <a:r>
              <a:rPr lang="de-CH"/>
              <a:t>Titel</a:t>
            </a:r>
            <a:endParaRPr lang="de-CH" dirty="0"/>
          </a:p>
        </p:txBody>
      </p:sp>
      <p:sp>
        <p:nvSpPr>
          <p:cNvPr id="20" name="Textplatzhalter 7"/>
          <p:cNvSpPr>
            <a:spLocks noGrp="1"/>
          </p:cNvSpPr>
          <p:nvPr>
            <p:ph type="body" sz="quarter" idx="19" hasCustomPrompt="1"/>
            <p:custDataLst>
              <p:tags r:id="rId8"/>
            </p:custDataLst>
          </p:nvPr>
        </p:nvSpPr>
        <p:spPr>
          <a:xfrm>
            <a:off x="4695218" y="2373243"/>
            <a:ext cx="1260000" cy="307777"/>
          </a:xfrm>
        </p:spPr>
        <p:txBody>
          <a:bodyPr wrap="square">
            <a:spAutoFit/>
          </a:bodyPr>
          <a:lstStyle>
            <a:lvl1pPr>
              <a:defRPr b="1"/>
            </a:lvl1pPr>
          </a:lstStyle>
          <a:p>
            <a:pPr lvl="0"/>
            <a:r>
              <a:rPr lang="de-CH"/>
              <a:t>Titel</a:t>
            </a:r>
            <a:endParaRPr lang="de-CH" dirty="0"/>
          </a:p>
        </p:txBody>
      </p:sp>
      <p:sp>
        <p:nvSpPr>
          <p:cNvPr id="21" name="Textplatzhalter 7"/>
          <p:cNvSpPr>
            <a:spLocks noGrp="1"/>
          </p:cNvSpPr>
          <p:nvPr>
            <p:ph type="body" sz="quarter" idx="20" hasCustomPrompt="1"/>
            <p:custDataLst>
              <p:tags r:id="rId9"/>
            </p:custDataLst>
          </p:nvPr>
        </p:nvSpPr>
        <p:spPr>
          <a:xfrm>
            <a:off x="4695218" y="3113577"/>
            <a:ext cx="1260000" cy="307777"/>
          </a:xfrm>
        </p:spPr>
        <p:txBody>
          <a:bodyPr wrap="square">
            <a:spAutoFit/>
          </a:bodyPr>
          <a:lstStyle>
            <a:lvl1pPr>
              <a:defRPr b="0"/>
            </a:lvl1pPr>
          </a:lstStyle>
          <a:p>
            <a:pPr lvl="0"/>
            <a:r>
              <a:rPr lang="de-CH"/>
              <a:t>Titel</a:t>
            </a:r>
            <a:endParaRPr lang="de-CH" dirty="0"/>
          </a:p>
        </p:txBody>
      </p:sp>
      <p:sp>
        <p:nvSpPr>
          <p:cNvPr id="22" name="Textplatzhalter 7"/>
          <p:cNvSpPr>
            <a:spLocks noGrp="1"/>
          </p:cNvSpPr>
          <p:nvPr>
            <p:ph type="body" sz="quarter" idx="21" hasCustomPrompt="1"/>
            <p:custDataLst>
              <p:tags r:id="rId10"/>
            </p:custDataLst>
          </p:nvPr>
        </p:nvSpPr>
        <p:spPr>
          <a:xfrm>
            <a:off x="6026733" y="2373243"/>
            <a:ext cx="1260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11"/>
            </p:custDataLst>
          </p:nvPr>
        </p:nvSpPr>
        <p:spPr>
          <a:xfrm>
            <a:off x="6026733" y="3113577"/>
            <a:ext cx="1260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12"/>
            </p:custDataLst>
          </p:nvPr>
        </p:nvSpPr>
        <p:spPr>
          <a:xfrm>
            <a:off x="7358248" y="2373243"/>
            <a:ext cx="1260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13"/>
            </p:custDataLst>
          </p:nvPr>
        </p:nvSpPr>
        <p:spPr>
          <a:xfrm>
            <a:off x="7358248" y="3113577"/>
            <a:ext cx="1260000" cy="307777"/>
          </a:xfrm>
        </p:spPr>
        <p:txBody>
          <a:bodyPr wrap="square">
            <a:spAutoFit/>
          </a:bodyPr>
          <a:lstStyle>
            <a:lvl1pPr>
              <a:defRPr b="0"/>
            </a:lvl1pPr>
          </a:lstStyle>
          <a:p>
            <a:pPr lvl="0"/>
            <a:r>
              <a:rPr lang="de-CH"/>
              <a:t>Titel</a:t>
            </a:r>
            <a:endParaRPr lang="de-CH" dirty="0"/>
          </a:p>
        </p:txBody>
      </p:sp>
      <p:sp>
        <p:nvSpPr>
          <p:cNvPr id="28" name="Textplatzhalter 9"/>
          <p:cNvSpPr>
            <a:spLocks noGrp="1"/>
          </p:cNvSpPr>
          <p:nvPr>
            <p:ph type="body" sz="quarter" idx="13" hasCustomPrompt="1"/>
            <p:custDataLst>
              <p:tags r:id="rId1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4" imgW="0" imgH="0" progId="">
                  <p:embed/>
                </p:oleObj>
              </mc:Choice>
              <mc:Fallback>
                <p:oleObj name="think-cell Slide" r:id="rId14" imgW="0" imgH="0" progId="">
                  <p:embed/>
                  <p:pic>
                    <p:nvPicPr>
                      <p:cNvPr id="31" name="Objekt 3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151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3"/>
            </p:custDataLst>
          </p:nvPr>
        </p:nvSpPr>
        <p:spPr>
          <a:xfrm>
            <a:off x="2307236" y="2373243"/>
            <a:ext cx="1512000" cy="307777"/>
          </a:xfrm>
        </p:spPr>
        <p:txBody>
          <a:bodyPr wrap="square">
            <a:spAutoFit/>
          </a:bodyPr>
          <a:lstStyle>
            <a:lvl1pPr>
              <a:defRPr b="1"/>
            </a:lvl1pPr>
          </a:lstStyle>
          <a:p>
            <a:pPr lvl="0"/>
            <a:r>
              <a:rPr lang="de-CH"/>
              <a:t>Titel</a:t>
            </a:r>
            <a:endParaRPr lang="de-CH" dirty="0"/>
          </a:p>
        </p:txBody>
      </p:sp>
      <p:sp>
        <p:nvSpPr>
          <p:cNvPr id="19" name="Textplatzhalter 7"/>
          <p:cNvSpPr>
            <a:spLocks noGrp="1"/>
          </p:cNvSpPr>
          <p:nvPr>
            <p:ph type="body" sz="quarter" idx="18" hasCustomPrompt="1"/>
            <p:custDataLst>
              <p:tags r:id="rId4"/>
            </p:custDataLst>
          </p:nvPr>
        </p:nvSpPr>
        <p:spPr>
          <a:xfrm>
            <a:off x="2307236" y="3113577"/>
            <a:ext cx="1512000" cy="307777"/>
          </a:xfrm>
        </p:spPr>
        <p:txBody>
          <a:bodyPr wrap="square">
            <a:spAutoFit/>
          </a:bodyPr>
          <a:lstStyle>
            <a:lvl1pPr>
              <a:defRPr b="0"/>
            </a:lvl1pPr>
          </a:lstStyle>
          <a:p>
            <a:pPr lvl="0"/>
            <a:r>
              <a:rPr lang="de-CH"/>
              <a:t>Titel</a:t>
            </a:r>
            <a:endParaRPr lang="de-CH" dirty="0"/>
          </a:p>
        </p:txBody>
      </p:sp>
      <p:sp>
        <p:nvSpPr>
          <p:cNvPr id="20" name="Textplatzhalter 7"/>
          <p:cNvSpPr>
            <a:spLocks noGrp="1"/>
          </p:cNvSpPr>
          <p:nvPr>
            <p:ph type="body" sz="quarter" idx="19" hasCustomPrompt="1"/>
            <p:custDataLst>
              <p:tags r:id="rId5"/>
            </p:custDataLst>
          </p:nvPr>
        </p:nvSpPr>
        <p:spPr>
          <a:xfrm>
            <a:off x="3929319" y="2373243"/>
            <a:ext cx="1440000" cy="307777"/>
          </a:xfrm>
        </p:spPr>
        <p:txBody>
          <a:bodyPr wrap="square">
            <a:spAutoFit/>
          </a:bodyPr>
          <a:lstStyle>
            <a:lvl1pPr>
              <a:defRPr b="1"/>
            </a:lvl1pPr>
          </a:lstStyle>
          <a:p>
            <a:pPr lvl="0"/>
            <a:r>
              <a:rPr lang="de-CH"/>
              <a:t>Titel</a:t>
            </a:r>
            <a:endParaRPr lang="de-CH" dirty="0"/>
          </a:p>
        </p:txBody>
      </p:sp>
      <p:sp>
        <p:nvSpPr>
          <p:cNvPr id="21" name="Textplatzhalter 7"/>
          <p:cNvSpPr>
            <a:spLocks noGrp="1"/>
          </p:cNvSpPr>
          <p:nvPr>
            <p:ph type="body" sz="quarter" idx="20" hasCustomPrompt="1"/>
            <p:custDataLst>
              <p:tags r:id="rId6"/>
            </p:custDataLst>
          </p:nvPr>
        </p:nvSpPr>
        <p:spPr>
          <a:xfrm>
            <a:off x="3929319" y="3113577"/>
            <a:ext cx="1440000" cy="307777"/>
          </a:xfrm>
        </p:spPr>
        <p:txBody>
          <a:bodyPr wrap="square">
            <a:spAutoFit/>
          </a:bodyPr>
          <a:lstStyle>
            <a:lvl1pPr>
              <a:defRPr b="0"/>
            </a:lvl1pPr>
          </a:lstStyle>
          <a:p>
            <a:pPr lvl="0"/>
            <a:r>
              <a:rPr lang="de-CH"/>
              <a:t>Titel</a:t>
            </a:r>
            <a:endParaRPr lang="de-CH" dirty="0"/>
          </a:p>
        </p:txBody>
      </p:sp>
      <p:sp>
        <p:nvSpPr>
          <p:cNvPr id="22" name="Textplatzhalter 7"/>
          <p:cNvSpPr>
            <a:spLocks noGrp="1"/>
          </p:cNvSpPr>
          <p:nvPr>
            <p:ph type="body" sz="quarter" idx="21" hasCustomPrompt="1"/>
            <p:custDataLst>
              <p:tags r:id="rId7"/>
            </p:custDataLst>
          </p:nvPr>
        </p:nvSpPr>
        <p:spPr>
          <a:xfrm>
            <a:off x="5479402" y="2373243"/>
            <a:ext cx="1512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8"/>
            </p:custDataLst>
          </p:nvPr>
        </p:nvSpPr>
        <p:spPr>
          <a:xfrm>
            <a:off x="5479402" y="3113577"/>
            <a:ext cx="1512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9"/>
            </p:custDataLst>
          </p:nvPr>
        </p:nvSpPr>
        <p:spPr>
          <a:xfrm>
            <a:off x="7101486" y="2373243"/>
            <a:ext cx="1512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10"/>
            </p:custDataLst>
          </p:nvPr>
        </p:nvSpPr>
        <p:spPr>
          <a:xfrm>
            <a:off x="7101486" y="3113577"/>
            <a:ext cx="1512000" cy="307777"/>
          </a:xfrm>
        </p:spPr>
        <p:txBody>
          <a:bodyPr wrap="square">
            <a:spAutoFit/>
          </a:bodyPr>
          <a:lstStyle>
            <a:lvl1pPr>
              <a:defRPr b="0"/>
            </a:lvl1pPr>
          </a:lstStyle>
          <a:p>
            <a:pPr lvl="0"/>
            <a:r>
              <a:rPr lang="de-CH"/>
              <a:t>Titel</a:t>
            </a:r>
            <a:endParaRPr lang="de-CH" dirty="0"/>
          </a:p>
        </p:txBody>
      </p:sp>
      <p:sp>
        <p:nvSpPr>
          <p:cNvPr id="28"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2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28" name="Objekt 27"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1"/>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2"/>
            </p:custDataLst>
          </p:nvPr>
        </p:nvSpPr>
        <p:spPr>
          <a:xfrm>
            <a:off x="2683200" y="3113577"/>
            <a:ext cx="1872000" cy="307777"/>
          </a:xfrm>
        </p:spPr>
        <p:txBody>
          <a:bodyPr wrap="square">
            <a:spAutoFit/>
          </a:bodyPr>
          <a:lstStyle>
            <a:lvl1pPr>
              <a:defRPr b="0"/>
            </a:lvl1pPr>
          </a:lstStyle>
          <a:p>
            <a:pPr lvl="0"/>
            <a:r>
              <a:rPr lang="de-CH"/>
              <a:t>Titel</a:t>
            </a:r>
            <a:endParaRPr lang="de-CH" dirty="0"/>
          </a:p>
        </p:txBody>
      </p:sp>
      <p:sp>
        <p:nvSpPr>
          <p:cNvPr id="23" name="Textplatzhalter 7"/>
          <p:cNvSpPr>
            <a:spLocks noGrp="1"/>
          </p:cNvSpPr>
          <p:nvPr>
            <p:ph type="body" sz="quarter" idx="22" hasCustomPrompt="1"/>
            <p:custDataLst>
              <p:tags r:id="rId3"/>
            </p:custDataLst>
          </p:nvPr>
        </p:nvSpPr>
        <p:spPr>
          <a:xfrm>
            <a:off x="4684244" y="3113577"/>
            <a:ext cx="1872000" cy="307777"/>
          </a:xfrm>
        </p:spPr>
        <p:txBody>
          <a:bodyPr wrap="square">
            <a:spAutoFit/>
          </a:bodyPr>
          <a:lstStyle>
            <a:lvl1pPr>
              <a:defRPr b="0"/>
            </a:lvl1pPr>
          </a:lstStyle>
          <a:p>
            <a:pPr lvl="0"/>
            <a:r>
              <a:rPr lang="de-CH"/>
              <a:t>Titel</a:t>
            </a:r>
            <a:endParaRPr lang="de-CH" dirty="0"/>
          </a:p>
        </p:txBody>
      </p:sp>
      <p:sp>
        <p:nvSpPr>
          <p:cNvPr id="25" name="Textplatzhalter 7"/>
          <p:cNvSpPr>
            <a:spLocks noGrp="1"/>
          </p:cNvSpPr>
          <p:nvPr>
            <p:ph type="body" sz="quarter" idx="24" hasCustomPrompt="1"/>
            <p:custDataLst>
              <p:tags r:id="rId4"/>
            </p:custDataLst>
          </p:nvPr>
        </p:nvSpPr>
        <p:spPr>
          <a:xfrm>
            <a:off x="6685288" y="3113577"/>
            <a:ext cx="1872000" cy="307777"/>
          </a:xfrm>
        </p:spPr>
        <p:txBody>
          <a:bodyPr wrap="square">
            <a:spAutoFit/>
          </a:bodyPr>
          <a:lstStyle>
            <a:lvl1pPr>
              <a:defRPr b="0"/>
            </a:lvl1pPr>
          </a:lstStyle>
          <a:p>
            <a:pPr lvl="0"/>
            <a:r>
              <a:rPr lang="de-CH"/>
              <a:t>Titel</a:t>
            </a:r>
            <a:endParaRPr lang="de-CH" dirty="0"/>
          </a:p>
        </p:txBody>
      </p:sp>
      <p:sp>
        <p:nvSpPr>
          <p:cNvPr id="13" name="Textplatzhalter 7"/>
          <p:cNvSpPr>
            <a:spLocks noGrp="1"/>
          </p:cNvSpPr>
          <p:nvPr>
            <p:ph type="body" sz="quarter" idx="12" hasCustomPrompt="1"/>
            <p:custDataLst>
              <p:tags r:id="rId5"/>
            </p:custDataLst>
          </p:nvPr>
        </p:nvSpPr>
        <p:spPr>
          <a:xfrm>
            <a:off x="573226" y="2373243"/>
            <a:ext cx="1872000" cy="307777"/>
          </a:xfrm>
        </p:spPr>
        <p:txBody>
          <a:bodyPr wrap="square">
            <a:spAutoFit/>
          </a:bodyPr>
          <a:lstStyle>
            <a:lvl1pPr>
              <a:defRPr b="1"/>
            </a:lvl1pPr>
          </a:lstStyle>
          <a:p>
            <a:pPr lvl="0"/>
            <a:r>
              <a:rPr lang="de-CH"/>
              <a:t>Titel</a:t>
            </a:r>
            <a:endParaRPr lang="de-CH" dirty="0"/>
          </a:p>
        </p:txBody>
      </p:sp>
      <p:sp>
        <p:nvSpPr>
          <p:cNvPr id="16" name="Textplatzhalter 7"/>
          <p:cNvSpPr>
            <a:spLocks noGrp="1"/>
          </p:cNvSpPr>
          <p:nvPr>
            <p:ph type="body" sz="quarter" idx="19" hasCustomPrompt="1"/>
            <p:custDataLst>
              <p:tags r:id="rId6"/>
            </p:custDataLst>
          </p:nvPr>
        </p:nvSpPr>
        <p:spPr>
          <a:xfrm>
            <a:off x="2683200" y="2373243"/>
            <a:ext cx="1872000" cy="307777"/>
          </a:xfrm>
        </p:spPr>
        <p:txBody>
          <a:bodyPr wrap="square">
            <a:spAutoFit/>
          </a:bodyPr>
          <a:lstStyle>
            <a:lvl1pPr>
              <a:defRPr b="1"/>
            </a:lvl1pPr>
          </a:lstStyle>
          <a:p>
            <a:pPr lvl="0"/>
            <a:r>
              <a:rPr lang="de-CH"/>
              <a:t>Titel</a:t>
            </a:r>
            <a:endParaRPr lang="de-CH" dirty="0"/>
          </a:p>
        </p:txBody>
      </p:sp>
      <p:sp>
        <p:nvSpPr>
          <p:cNvPr id="17" name="Textplatzhalter 7"/>
          <p:cNvSpPr>
            <a:spLocks noGrp="1"/>
          </p:cNvSpPr>
          <p:nvPr>
            <p:ph type="body" sz="quarter" idx="21" hasCustomPrompt="1"/>
            <p:custDataLst>
              <p:tags r:id="rId7"/>
            </p:custDataLst>
          </p:nvPr>
        </p:nvSpPr>
        <p:spPr>
          <a:xfrm>
            <a:off x="4684244" y="2373243"/>
            <a:ext cx="1872000" cy="307777"/>
          </a:xfrm>
        </p:spPr>
        <p:txBody>
          <a:bodyPr wrap="square">
            <a:spAutoFit/>
          </a:bodyPr>
          <a:lstStyle>
            <a:lvl1pPr>
              <a:defRPr b="1"/>
            </a:lvl1pPr>
          </a:lstStyle>
          <a:p>
            <a:pPr lvl="0"/>
            <a:r>
              <a:rPr lang="de-CH"/>
              <a:t>Titel</a:t>
            </a:r>
            <a:endParaRPr lang="de-CH" dirty="0"/>
          </a:p>
        </p:txBody>
      </p:sp>
      <p:sp>
        <p:nvSpPr>
          <p:cNvPr id="18" name="Textplatzhalter 7"/>
          <p:cNvSpPr>
            <a:spLocks noGrp="1"/>
          </p:cNvSpPr>
          <p:nvPr>
            <p:ph type="body" sz="quarter" idx="23" hasCustomPrompt="1"/>
            <p:custDataLst>
              <p:tags r:id="rId8"/>
            </p:custDataLst>
          </p:nvPr>
        </p:nvSpPr>
        <p:spPr>
          <a:xfrm>
            <a:off x="6685288" y="2373243"/>
            <a:ext cx="1872000" cy="307777"/>
          </a:xfrm>
        </p:spPr>
        <p:txBody>
          <a:bodyPr wrap="square">
            <a:spAutoFit/>
          </a:bodyPr>
          <a:lstStyle>
            <a:lvl1pPr>
              <a:defRPr b="1"/>
            </a:lvl1pPr>
          </a:lstStyle>
          <a:p>
            <a:pPr lvl="0"/>
            <a:r>
              <a:rPr lang="de-CH"/>
              <a:t>Titel</a:t>
            </a:r>
            <a:endParaRPr lang="de-CH" dirty="0"/>
          </a:p>
        </p:txBody>
      </p:sp>
      <p:sp>
        <p:nvSpPr>
          <p:cNvPr id="19"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26"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0" imgW="0" imgH="0" progId="">
                  <p:embed/>
                </p:oleObj>
              </mc:Choice>
              <mc:Fallback>
                <p:oleObj name="think-cell Slide" r:id="rId10" imgW="0" imgH="0" progId="">
                  <p:embed/>
                  <p:pic>
                    <p:nvPicPr>
                      <p:cNvPr id="17" name="Objekt 1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259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3"/>
            </p:custDataLst>
          </p:nvPr>
        </p:nvSpPr>
        <p:spPr>
          <a:xfrm>
            <a:off x="3383379" y="2373243"/>
            <a:ext cx="2592000" cy="307777"/>
          </a:xfrm>
        </p:spPr>
        <p:txBody>
          <a:bodyPr wrap="square">
            <a:spAutoFit/>
          </a:bodyPr>
          <a:lstStyle>
            <a:lvl1pPr>
              <a:defRPr b="1"/>
            </a:lvl1pPr>
          </a:lstStyle>
          <a:p>
            <a:pPr lvl="0"/>
            <a:r>
              <a:rPr lang="de-CH"/>
              <a:t>Titel</a:t>
            </a:r>
            <a:endParaRPr lang="de-CH" dirty="0"/>
          </a:p>
        </p:txBody>
      </p:sp>
      <p:sp>
        <p:nvSpPr>
          <p:cNvPr id="23" name="Textplatzhalter 7"/>
          <p:cNvSpPr>
            <a:spLocks noGrp="1"/>
          </p:cNvSpPr>
          <p:nvPr>
            <p:ph type="body" sz="quarter" idx="22" hasCustomPrompt="1"/>
            <p:custDataLst>
              <p:tags r:id="rId4"/>
            </p:custDataLst>
          </p:nvPr>
        </p:nvSpPr>
        <p:spPr>
          <a:xfrm>
            <a:off x="3383379" y="3113577"/>
            <a:ext cx="2592000" cy="307777"/>
          </a:xfrm>
        </p:spPr>
        <p:txBody>
          <a:bodyPr wrap="square">
            <a:spAutoFit/>
          </a:bodyPr>
          <a:lstStyle>
            <a:lvl1pPr>
              <a:defRPr b="0"/>
            </a:lvl1pPr>
          </a:lstStyle>
          <a:p>
            <a:pPr lvl="0"/>
            <a:r>
              <a:rPr lang="de-CH"/>
              <a:t>Titel</a:t>
            </a:r>
            <a:endParaRPr lang="de-CH" dirty="0"/>
          </a:p>
        </p:txBody>
      </p:sp>
      <p:sp>
        <p:nvSpPr>
          <p:cNvPr id="24" name="Textplatzhalter 7"/>
          <p:cNvSpPr>
            <a:spLocks noGrp="1"/>
          </p:cNvSpPr>
          <p:nvPr>
            <p:ph type="body" sz="quarter" idx="23" hasCustomPrompt="1"/>
            <p:custDataLst>
              <p:tags r:id="rId5"/>
            </p:custDataLst>
          </p:nvPr>
        </p:nvSpPr>
        <p:spPr>
          <a:xfrm>
            <a:off x="6047204" y="2373243"/>
            <a:ext cx="25920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6"/>
            </p:custDataLst>
          </p:nvPr>
        </p:nvSpPr>
        <p:spPr>
          <a:xfrm>
            <a:off x="6047204" y="3113577"/>
            <a:ext cx="2592000" cy="307777"/>
          </a:xfrm>
        </p:spPr>
        <p:txBody>
          <a:bodyPr wrap="square">
            <a:spAutoFit/>
          </a:bodyPr>
          <a:lstStyle>
            <a:lvl1pPr>
              <a:defRPr b="0"/>
            </a:lvl1pPr>
          </a:lstStyle>
          <a:p>
            <a:pPr lvl="0"/>
            <a:r>
              <a:rPr lang="de-CH"/>
              <a:t>Titel</a:t>
            </a:r>
            <a:endParaRPr lang="de-CH" dirty="0"/>
          </a:p>
        </p:txBody>
      </p:sp>
      <p:sp>
        <p:nvSpPr>
          <p:cNvPr id="11" name="Titel 1"/>
          <p:cNvSpPr>
            <a:spLocks noGrp="1"/>
          </p:cNvSpPr>
          <p:nvPr>
            <p:ph type="title" hasCustomPrompt="1"/>
            <p:custDataLst>
              <p:tags r:id="rId7"/>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2" name="Textplatzhalter 9"/>
          <p:cNvSpPr>
            <a:spLocks noGrp="1"/>
          </p:cNvSpPr>
          <p:nvPr>
            <p:ph type="body" sz="quarter" idx="13" hasCustomPrompt="1"/>
            <p:custDataLst>
              <p:tags r:id="rId8"/>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573226" y="2373243"/>
            <a:ext cx="4032000" cy="307777"/>
          </a:xfrm>
        </p:spPr>
        <p:txBody>
          <a:bodyPr wrap="square">
            <a:spAutoFit/>
          </a:bodyPr>
          <a:lstStyle>
            <a:lvl1pPr>
              <a:defRPr b="1"/>
            </a:lvl1pPr>
          </a:lstStyle>
          <a:p>
            <a:pPr lvl="0"/>
            <a:r>
              <a:rPr lang="de-CH"/>
              <a:t>Titel</a:t>
            </a:r>
            <a:endParaRPr lang="de-CH" dirty="0"/>
          </a:p>
        </p:txBody>
      </p:sp>
      <p:sp>
        <p:nvSpPr>
          <p:cNvPr id="15" name="Textplatzhalter 7"/>
          <p:cNvSpPr>
            <a:spLocks noGrp="1"/>
          </p:cNvSpPr>
          <p:nvPr>
            <p:ph type="body" sz="quarter" idx="14"/>
            <p:custDataLst>
              <p:tags r:id="rId2"/>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3"/>
            </p:custDataLst>
          </p:nvPr>
        </p:nvSpPr>
        <p:spPr>
          <a:xfrm>
            <a:off x="4714876" y="2373243"/>
            <a:ext cx="3860800" cy="307777"/>
          </a:xfrm>
        </p:spPr>
        <p:txBody>
          <a:bodyPr wrap="square">
            <a:spAutoFit/>
          </a:bodyPr>
          <a:lstStyle>
            <a:lvl1pPr>
              <a:defRPr b="1"/>
            </a:lvl1pPr>
          </a:lstStyle>
          <a:p>
            <a:pPr lvl="0"/>
            <a:r>
              <a:rPr lang="de-CH"/>
              <a:t>Titel</a:t>
            </a:r>
            <a:endParaRPr lang="de-CH" dirty="0"/>
          </a:p>
        </p:txBody>
      </p:sp>
      <p:sp>
        <p:nvSpPr>
          <p:cNvPr id="25" name="Textplatzhalter 7"/>
          <p:cNvSpPr>
            <a:spLocks noGrp="1"/>
          </p:cNvSpPr>
          <p:nvPr>
            <p:ph type="body" sz="quarter" idx="24" hasCustomPrompt="1"/>
            <p:custDataLst>
              <p:tags r:id="rId4"/>
            </p:custDataLst>
          </p:nvPr>
        </p:nvSpPr>
        <p:spPr>
          <a:xfrm>
            <a:off x="4714876" y="3113577"/>
            <a:ext cx="3860800" cy="307777"/>
          </a:xfrm>
        </p:spPr>
        <p:txBody>
          <a:bodyPr wrap="square">
            <a:spAutoFit/>
          </a:bodyPr>
          <a:lstStyle>
            <a:lvl1pPr>
              <a:defRPr b="0"/>
            </a:lvl1pPr>
          </a:lstStyle>
          <a:p>
            <a:pPr lvl="0"/>
            <a:r>
              <a:rPr lang="de-CH"/>
              <a:t>Titel</a:t>
            </a:r>
            <a:endParaRPr lang="de-CH" dirty="0"/>
          </a:p>
        </p:txBody>
      </p:sp>
      <p:sp>
        <p:nvSpPr>
          <p:cNvPr id="9" name="Titel 1"/>
          <p:cNvSpPr>
            <a:spLocks noGrp="1"/>
          </p:cNvSpPr>
          <p:nvPr>
            <p:ph type="title" hasCustomPrompt="1"/>
            <p:custDataLst>
              <p:tags r:id="rId5"/>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1" name="Textplatzhalter 9"/>
          <p:cNvSpPr>
            <a:spLocks noGrp="1"/>
          </p:cNvSpPr>
          <p:nvPr>
            <p:ph type="body" sz="quarter" idx="13" hasCustomPrompt="1"/>
            <p:custDataLst>
              <p:tags r:id="rId6"/>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44" name="Objekt 4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1"/>
            </p:custDataLst>
          </p:nvPr>
        </p:nvSpPr>
        <p:spPr>
          <a:xfrm>
            <a:off x="457200" y="2126400"/>
            <a:ext cx="2386012" cy="246221"/>
          </a:xfrm>
        </p:spPr>
        <p:txBody>
          <a:bodyPr wrap="square">
            <a:spAutoFit/>
          </a:bodyPr>
          <a:lstStyle>
            <a:lvl1pPr>
              <a:defRPr sz="1600" b="1"/>
            </a:lvl1pPr>
          </a:lstStyle>
          <a:p>
            <a:pPr lvl="0"/>
            <a:r>
              <a:rPr lang="de-CH"/>
              <a:t>Titel</a:t>
            </a:r>
            <a:endParaRPr lang="de-CH" dirty="0"/>
          </a:p>
        </p:txBody>
      </p:sp>
      <p:sp>
        <p:nvSpPr>
          <p:cNvPr id="16" name="Textplatzhalter 7"/>
          <p:cNvSpPr>
            <a:spLocks noGrp="1"/>
          </p:cNvSpPr>
          <p:nvPr>
            <p:ph type="body" sz="quarter" idx="15" hasCustomPrompt="1"/>
            <p:custDataLst>
              <p:tags r:id="rId2"/>
            </p:custDataLst>
          </p:nvPr>
        </p:nvSpPr>
        <p:spPr>
          <a:xfrm>
            <a:off x="2965451" y="2126400"/>
            <a:ext cx="954088" cy="246221"/>
          </a:xfrm>
        </p:spPr>
        <p:txBody>
          <a:bodyPr wrap="square">
            <a:spAutoFit/>
          </a:bodyPr>
          <a:lstStyle>
            <a:lvl1pPr>
              <a:defRPr sz="1600" b="1"/>
            </a:lvl1pPr>
          </a:lstStyle>
          <a:p>
            <a:pPr lvl="0"/>
            <a:r>
              <a:rPr lang="de-CH"/>
              <a:t>Titel</a:t>
            </a:r>
            <a:endParaRPr lang="de-CH" dirty="0"/>
          </a:p>
        </p:txBody>
      </p:sp>
      <p:sp>
        <p:nvSpPr>
          <p:cNvPr id="17" name="Textplatzhalter 7"/>
          <p:cNvSpPr>
            <a:spLocks noGrp="1"/>
          </p:cNvSpPr>
          <p:nvPr>
            <p:ph type="body" sz="quarter" idx="16" hasCustomPrompt="1"/>
            <p:custDataLst>
              <p:tags r:id="rId3"/>
            </p:custDataLst>
          </p:nvPr>
        </p:nvSpPr>
        <p:spPr>
          <a:xfrm>
            <a:off x="2965450" y="1766400"/>
            <a:ext cx="2320930" cy="246221"/>
          </a:xfrm>
        </p:spPr>
        <p:txBody>
          <a:bodyPr wrap="square">
            <a:spAutoFit/>
          </a:bodyPr>
          <a:lstStyle>
            <a:lvl1pPr>
              <a:defRPr sz="1600" b="1"/>
            </a:lvl1pPr>
          </a:lstStyle>
          <a:p>
            <a:pPr lvl="0"/>
            <a:r>
              <a:rPr lang="de-CH"/>
              <a:t>Titel</a:t>
            </a:r>
            <a:endParaRPr lang="de-CH" dirty="0"/>
          </a:p>
        </p:txBody>
      </p:sp>
      <p:sp>
        <p:nvSpPr>
          <p:cNvPr id="18" name="Textplatzhalter 7"/>
          <p:cNvSpPr>
            <a:spLocks noGrp="1"/>
          </p:cNvSpPr>
          <p:nvPr>
            <p:ph type="body" sz="quarter" idx="17" hasCustomPrompt="1"/>
            <p:custDataLst>
              <p:tags r:id="rId4"/>
            </p:custDataLst>
          </p:nvPr>
        </p:nvSpPr>
        <p:spPr>
          <a:xfrm>
            <a:off x="3921126" y="2126400"/>
            <a:ext cx="954088" cy="246221"/>
          </a:xfrm>
        </p:spPr>
        <p:txBody>
          <a:bodyPr wrap="square">
            <a:spAutoFit/>
          </a:bodyPr>
          <a:lstStyle>
            <a:lvl1pPr>
              <a:defRPr sz="1600" b="1"/>
            </a:lvl1pPr>
          </a:lstStyle>
          <a:p>
            <a:pPr lvl="0"/>
            <a:r>
              <a:rPr lang="de-CH"/>
              <a:t>Titel</a:t>
            </a:r>
            <a:endParaRPr lang="de-CH" dirty="0"/>
          </a:p>
        </p:txBody>
      </p:sp>
      <p:sp>
        <p:nvSpPr>
          <p:cNvPr id="20" name="Textplatzhalter 7"/>
          <p:cNvSpPr>
            <a:spLocks noGrp="1"/>
          </p:cNvSpPr>
          <p:nvPr>
            <p:ph type="body" sz="quarter" idx="19" hasCustomPrompt="1"/>
            <p:custDataLst>
              <p:tags r:id="rId5"/>
            </p:custDataLst>
          </p:nvPr>
        </p:nvSpPr>
        <p:spPr>
          <a:xfrm>
            <a:off x="4873626" y="2126400"/>
            <a:ext cx="954088" cy="246221"/>
          </a:xfrm>
        </p:spPr>
        <p:txBody>
          <a:bodyPr wrap="square">
            <a:spAutoFit/>
          </a:bodyPr>
          <a:lstStyle>
            <a:lvl1pPr>
              <a:defRPr sz="1600" b="1"/>
            </a:lvl1pPr>
          </a:lstStyle>
          <a:p>
            <a:pPr lvl="0"/>
            <a:r>
              <a:rPr lang="de-CH"/>
              <a:t>Titel</a:t>
            </a:r>
            <a:endParaRPr lang="de-CH" dirty="0"/>
          </a:p>
        </p:txBody>
      </p:sp>
      <p:sp>
        <p:nvSpPr>
          <p:cNvPr id="22" name="Textplatzhalter 7"/>
          <p:cNvSpPr>
            <a:spLocks noGrp="1"/>
          </p:cNvSpPr>
          <p:nvPr>
            <p:ph type="body" sz="quarter" idx="21" hasCustomPrompt="1"/>
            <p:custDataLst>
              <p:tags r:id="rId6"/>
            </p:custDataLst>
          </p:nvPr>
        </p:nvSpPr>
        <p:spPr>
          <a:xfrm>
            <a:off x="5832476" y="2126400"/>
            <a:ext cx="954088" cy="246221"/>
          </a:xfrm>
        </p:spPr>
        <p:txBody>
          <a:bodyPr wrap="square">
            <a:spAutoFit/>
          </a:bodyPr>
          <a:lstStyle>
            <a:lvl1pPr>
              <a:defRPr sz="1600" b="1"/>
            </a:lvl1pPr>
          </a:lstStyle>
          <a:p>
            <a:pPr lvl="0"/>
            <a:r>
              <a:rPr lang="de-CH"/>
              <a:t>Titel</a:t>
            </a:r>
            <a:endParaRPr lang="de-CH" dirty="0"/>
          </a:p>
        </p:txBody>
      </p:sp>
      <p:sp>
        <p:nvSpPr>
          <p:cNvPr id="24" name="Textplatzhalter 7"/>
          <p:cNvSpPr>
            <a:spLocks noGrp="1"/>
          </p:cNvSpPr>
          <p:nvPr>
            <p:ph type="body" sz="quarter" idx="23" hasCustomPrompt="1"/>
            <p:custDataLst>
              <p:tags r:id="rId7"/>
            </p:custDataLst>
          </p:nvPr>
        </p:nvSpPr>
        <p:spPr>
          <a:xfrm>
            <a:off x="6786564" y="2126400"/>
            <a:ext cx="954088" cy="246221"/>
          </a:xfrm>
        </p:spPr>
        <p:txBody>
          <a:bodyPr wrap="square">
            <a:spAutoFit/>
          </a:bodyPr>
          <a:lstStyle>
            <a:lvl1pPr>
              <a:defRPr sz="1600" b="1"/>
            </a:lvl1pPr>
          </a:lstStyle>
          <a:p>
            <a:pPr lvl="0"/>
            <a:r>
              <a:rPr lang="de-CH"/>
              <a:t>Titel</a:t>
            </a:r>
            <a:endParaRPr lang="de-CH" dirty="0"/>
          </a:p>
        </p:txBody>
      </p:sp>
      <p:sp>
        <p:nvSpPr>
          <p:cNvPr id="25" name="Textplatzhalter 7"/>
          <p:cNvSpPr>
            <a:spLocks noGrp="1"/>
          </p:cNvSpPr>
          <p:nvPr>
            <p:ph type="body" sz="quarter" idx="24" hasCustomPrompt="1"/>
            <p:custDataLst>
              <p:tags r:id="rId8"/>
            </p:custDataLst>
          </p:nvPr>
        </p:nvSpPr>
        <p:spPr>
          <a:xfrm>
            <a:off x="7745412" y="2126400"/>
            <a:ext cx="954088" cy="246221"/>
          </a:xfrm>
        </p:spPr>
        <p:txBody>
          <a:bodyPr wrap="square">
            <a:spAutoFit/>
          </a:bodyPr>
          <a:lstStyle>
            <a:lvl1pPr>
              <a:defRPr sz="1600" b="1"/>
            </a:lvl1pPr>
          </a:lstStyle>
          <a:p>
            <a:pPr lvl="0"/>
            <a:r>
              <a:rPr lang="de-CH"/>
              <a:t>Titel</a:t>
            </a:r>
            <a:endParaRPr lang="de-CH" dirty="0"/>
          </a:p>
        </p:txBody>
      </p:sp>
      <p:sp>
        <p:nvSpPr>
          <p:cNvPr id="14" name="Titel 1"/>
          <p:cNvSpPr>
            <a:spLocks noGrp="1"/>
          </p:cNvSpPr>
          <p:nvPr>
            <p:ph type="title" hasCustomPrompt="1"/>
            <p:custDataLst>
              <p:tags r:id="rId9"/>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19" name="Textplatzhalter 9"/>
          <p:cNvSpPr>
            <a:spLocks noGrp="1"/>
          </p:cNvSpPr>
          <p:nvPr>
            <p:ph type="body" sz="quarter" idx="13" hasCustomPrompt="1"/>
            <p:custDataLst>
              <p:tags r:id="rId10"/>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23" name="Textplatzhalter 22"/>
          <p:cNvSpPr>
            <a:spLocks noGrp="1"/>
          </p:cNvSpPr>
          <p:nvPr>
            <p:ph type="body" sz="quarter" idx="25"/>
          </p:nvPr>
        </p:nvSpPr>
        <p:spPr>
          <a:xfrm>
            <a:off x="457198" y="2492375"/>
            <a:ext cx="2386013" cy="1785104"/>
          </a:xfrm>
        </p:spPr>
        <p:txBody>
          <a:bodyPr>
            <a:sp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 imgW="0" imgH="0" progId="">
                  <p:embed/>
                </p:oleObj>
              </mc:Choice>
              <mc:Fallback>
                <p:oleObj name="think-cell Slide" r:id="rId2" imgW="0" imgH="0" progId="">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dirty="0"/>
              <a:t>Titel bearbeiten</a:t>
            </a:r>
            <a:br>
              <a:rPr lang="de-CH" dirty="0"/>
            </a:br>
            <a:r>
              <a:rPr lang="de-CH" dirty="0"/>
              <a:t>—</a:t>
            </a:r>
          </a:p>
        </p:txBody>
      </p:sp>
      <p:sp>
        <p:nvSpPr>
          <p:cNvPr id="3" name="Inhaltsplatzhalter 2"/>
          <p:cNvSpPr>
            <a:spLocks noGrp="1"/>
          </p:cNvSpPr>
          <p:nvPr>
            <p:ph idx="1"/>
            <p:custDataLst>
              <p:tags r:id="rId2"/>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dirty="0">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dirty="0">
                <a:latin typeface="Arial" charset="0"/>
              </a:rPr>
              <a:t>Deuxième niveau</a:t>
            </a:r>
          </a:p>
          <a:p>
            <a:pPr marL="358775" lvl="2" indent="-358775">
              <a:spcAft>
                <a:spcPct val="50000"/>
              </a:spcAft>
              <a:buClr>
                <a:schemeClr val="tx1"/>
              </a:buClr>
              <a:buFont typeface="Lucida Grande" pitchFamily="-112" charset="0"/>
              <a:buAutoNum type="arabicPeriod"/>
            </a:pPr>
            <a:r>
              <a:rPr lang="fr-FR" b="1" dirty="0">
                <a:latin typeface="Arial" charset="0"/>
              </a:rPr>
              <a:t>Troisième niveau</a:t>
            </a:r>
          </a:p>
          <a:p>
            <a:pPr marL="358775" lvl="3" indent="-358775">
              <a:spcAft>
                <a:spcPct val="50000"/>
              </a:spcAft>
              <a:buClr>
                <a:schemeClr val="tx1"/>
              </a:buClr>
              <a:buFont typeface="Lucida Grande" pitchFamily="-112" charset="0"/>
              <a:buAutoNum type="arabicPeriod"/>
            </a:pPr>
            <a:r>
              <a:rPr lang="fr-FR" b="1" dirty="0">
                <a:latin typeface="Arial" charset="0"/>
              </a:rPr>
              <a:t>Quatrième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7" name="Textplatzhalter 9"/>
          <p:cNvSpPr>
            <a:spLocks noGrp="1"/>
          </p:cNvSpPr>
          <p:nvPr>
            <p:ph type="body" sz="quarter" idx="13" hasCustomPrompt="1"/>
            <p:custDataLst>
              <p:tags r:id="rId3"/>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1477328"/>
          </a:xfrm>
        </p:spPr>
        <p:txBody>
          <a:bodyPr/>
          <a:lstStyle>
            <a:lvl1pPr>
              <a:defRPr/>
            </a:lvl1pPr>
          </a:lstStyle>
          <a:p>
            <a:r>
              <a:rPr lang="de-CH"/>
              <a:t>Titel bearbeiten</a:t>
            </a:r>
            <a:br>
              <a:rPr lang="de-CH"/>
            </a:br>
            <a:r>
              <a:rPr lang="de-CH"/>
              <a:t>ligne 2</a:t>
            </a:r>
            <a:br>
              <a:rPr lang="de-CH"/>
            </a:br>
            <a:r>
              <a:rPr lang="de-CH"/>
              <a:t>—</a:t>
            </a:r>
            <a:endParaRPr lang="de-CH" dirty="0"/>
          </a:p>
        </p:txBody>
      </p:sp>
      <p:sp>
        <p:nvSpPr>
          <p:cNvPr id="8" name="Textplatzhalter 7"/>
          <p:cNvSpPr>
            <a:spLocks noGrp="1"/>
          </p:cNvSpPr>
          <p:nvPr>
            <p:ph type="body" sz="quarter" idx="12"/>
            <p:custDataLst>
              <p:tags r:id="rId2"/>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0" name="Textplatzhalter 9"/>
          <p:cNvSpPr>
            <a:spLocks noGrp="1"/>
          </p:cNvSpPr>
          <p:nvPr>
            <p:ph type="body" sz="quarter" idx="13" hasCustomPrompt="1"/>
            <p:custDataLst>
              <p:tags r:id="rId3"/>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24" name="Objekt 2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51970"/>
          </a:xfrm>
        </p:spPr>
        <p:txBody>
          <a:bodyPr/>
          <a:lstStyle>
            <a:lvl1pPr>
              <a:defRPr baseline="0"/>
            </a:lvl1pPr>
          </a:lstStyle>
          <a:p>
            <a:r>
              <a:rPr lang="de-CH"/>
              <a:t>Titel bearbeiten</a:t>
            </a:r>
            <a:br>
              <a:rPr lang="de-CH"/>
            </a:br>
            <a:r>
              <a:rPr lang="de-CH"/>
              <a:t>—</a:t>
            </a:r>
            <a:endParaRPr lang="de-CH" dirty="0"/>
          </a:p>
        </p:txBody>
      </p:sp>
      <p:sp>
        <p:nvSpPr>
          <p:cNvPr id="25" name="Textplatzhalter 22"/>
          <p:cNvSpPr>
            <a:spLocks noGrp="1"/>
          </p:cNvSpPr>
          <p:nvPr>
            <p:ph type="body" sz="quarter" idx="13" hasCustomPrompt="1"/>
            <p:custDataLst>
              <p:tags r:id="rId2"/>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de-CH"/>
              <a:t>Titel</a:t>
            </a:r>
            <a:endParaRPr lang="de-CH" dirty="0"/>
          </a:p>
        </p:txBody>
      </p:sp>
      <p:sp>
        <p:nvSpPr>
          <p:cNvPr id="32" name="Textplatzhalter 31"/>
          <p:cNvSpPr>
            <a:spLocks noGrp="1"/>
          </p:cNvSpPr>
          <p:nvPr>
            <p:ph type="body" sz="quarter" idx="18" hasCustomPrompt="1"/>
            <p:custDataLst>
              <p:tags r:id="rId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34" name="Textplatzhalter 33"/>
          <p:cNvSpPr>
            <a:spLocks noGrp="1"/>
          </p:cNvSpPr>
          <p:nvPr>
            <p:ph type="body" sz="quarter" idx="19" hasCustomPrompt="1"/>
            <p:custDataLst>
              <p:tags r:id="rId4"/>
            </p:custDataLst>
          </p:nvPr>
        </p:nvSpPr>
        <p:spPr>
          <a:xfrm>
            <a:off x="457200" y="1858223"/>
            <a:ext cx="3632400" cy="307777"/>
          </a:xfrm>
        </p:spPr>
        <p:txBody>
          <a:bodyPr wrap="square">
            <a:spAutoFit/>
          </a:bodyPr>
          <a:lstStyle>
            <a:lvl1pPr>
              <a:defRPr b="1"/>
            </a:lvl1pPr>
          </a:lstStyle>
          <a:p>
            <a:pPr lvl="0"/>
            <a:r>
              <a:rPr lang="de-CH"/>
              <a:t>Titel</a:t>
            </a:r>
            <a:endParaRPr lang="de-CH" dirty="0"/>
          </a:p>
        </p:txBody>
      </p:sp>
      <p:sp>
        <p:nvSpPr>
          <p:cNvPr id="36" name="Textplatzhalter 35"/>
          <p:cNvSpPr>
            <a:spLocks noGrp="1"/>
          </p:cNvSpPr>
          <p:nvPr>
            <p:ph type="body" sz="quarter" idx="20"/>
            <p:custDataLst>
              <p:tags r:id="rId5"/>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40" name="Textplatzhalter 39"/>
          <p:cNvSpPr>
            <a:spLocks noGrp="1"/>
          </p:cNvSpPr>
          <p:nvPr>
            <p:ph type="body" sz="quarter" idx="22"/>
            <p:custDataLst>
              <p:tags r:id="rId6"/>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8" imgW="0" imgH="0" progId="">
                  <p:embed/>
                </p:oleObj>
              </mc:Choice>
              <mc:Fallback>
                <p:oleObj name="think-cell Slide" r:id="rId8" imgW="0" imgH="0" progId="">
                  <p:embed/>
                  <p:pic>
                    <p:nvPicPr>
                      <p:cNvPr id="13" name="Objekt 1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300" cy="948978"/>
          </a:xfrm>
        </p:spPr>
        <p:txBody>
          <a:bodyPr/>
          <a:lstStyle/>
          <a:p>
            <a:r>
              <a:rPr lang="de-CH"/>
              <a:t>Titelmasterformat bearbeiten</a:t>
            </a:r>
            <a:br>
              <a:rPr lang="de-CH"/>
            </a:br>
            <a:r>
              <a:rPr lang="de-CH"/>
              <a:t>—</a:t>
            </a:r>
            <a:endParaRPr lang="de-CH" dirty="0"/>
          </a:p>
        </p:txBody>
      </p:sp>
      <p:sp>
        <p:nvSpPr>
          <p:cNvPr id="19" name="Textplatzhalter 18"/>
          <p:cNvSpPr>
            <a:spLocks noGrp="1"/>
          </p:cNvSpPr>
          <p:nvPr>
            <p:ph type="body" sz="quarter" idx="16" hasCustomPrompt="1"/>
            <p:custDataLst>
              <p:tags r:id="rId2"/>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
        <p:nvSpPr>
          <p:cNvPr id="21" name="Textplatzhalter 20"/>
          <p:cNvSpPr>
            <a:spLocks noGrp="1"/>
          </p:cNvSpPr>
          <p:nvPr>
            <p:ph type="body" sz="quarter" idx="17" hasCustomPrompt="1"/>
            <p:custDataLst>
              <p:tags r:id="rId3"/>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de-CH"/>
              <a:t>Titel</a:t>
            </a:r>
            <a:endParaRPr lang="de-CH" dirty="0"/>
          </a:p>
        </p:txBody>
      </p:sp>
      <p:sp>
        <p:nvSpPr>
          <p:cNvPr id="23" name="Textplatzhalter 22"/>
          <p:cNvSpPr>
            <a:spLocks noGrp="1"/>
          </p:cNvSpPr>
          <p:nvPr>
            <p:ph type="body" sz="quarter" idx="18"/>
            <p:custDataLst>
              <p:tags r:id="rId4"/>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25" name="Textplatzhalter 24"/>
          <p:cNvSpPr>
            <a:spLocks noGrp="1"/>
          </p:cNvSpPr>
          <p:nvPr>
            <p:ph type="body" sz="quarter" idx="19" hasCustomPrompt="1"/>
            <p:custDataLst>
              <p:tags r:id="rId5"/>
            </p:custDataLst>
          </p:nvPr>
        </p:nvSpPr>
        <p:spPr>
          <a:xfrm>
            <a:off x="4979988" y="1857600"/>
            <a:ext cx="3680460" cy="307777"/>
          </a:xfrm>
        </p:spPr>
        <p:txBody>
          <a:bodyPr/>
          <a:lstStyle>
            <a:lvl1pPr>
              <a:defRPr b="1"/>
            </a:lvl1pPr>
          </a:lstStyle>
          <a:p>
            <a:pPr lvl="0"/>
            <a:r>
              <a:rPr lang="de-CH"/>
              <a:t>Titel</a:t>
            </a:r>
            <a:endParaRPr lang="de-CH" dirty="0"/>
          </a:p>
        </p:txBody>
      </p:sp>
      <p:sp>
        <p:nvSpPr>
          <p:cNvPr id="27" name="Textplatzhalter 26"/>
          <p:cNvSpPr>
            <a:spLocks noGrp="1"/>
          </p:cNvSpPr>
          <p:nvPr>
            <p:ph type="body" sz="quarter" idx="20"/>
            <p:custDataLst>
              <p:tags r:id="rId6"/>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4" imgW="0" imgH="0" progId="">
                  <p:embed/>
                </p:oleObj>
              </mc:Choice>
              <mc:Fallback>
                <p:oleObj name="think-cell Slide" r:id="rId24" imgW="0" imgH="0" progId="">
                  <p:embed/>
                  <p:pic>
                    <p:nvPicPr>
                      <p:cNvPr id="72" name="Objekt 7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1"/>
            </p:custDataLst>
          </p:nvPr>
        </p:nvSpPr>
        <p:spPr>
          <a:xfrm>
            <a:off x="457200" y="304800"/>
            <a:ext cx="8242298" cy="951970"/>
          </a:xfrm>
        </p:spPr>
        <p:txBody>
          <a:bodyPr/>
          <a:lstStyle/>
          <a:p>
            <a:r>
              <a:rPr lang="de-CH"/>
              <a:t>Titelmasterformat bearbeiten</a:t>
            </a:r>
            <a:br>
              <a:rPr lang="de-CH"/>
            </a:br>
            <a:r>
              <a:rPr lang="de-CH"/>
              <a:t>—</a:t>
            </a:r>
            <a:endParaRPr lang="de-CH" dirty="0"/>
          </a:p>
        </p:txBody>
      </p:sp>
      <p:sp>
        <p:nvSpPr>
          <p:cNvPr id="40" name="Textplatzhalter 39"/>
          <p:cNvSpPr>
            <a:spLocks noGrp="1"/>
          </p:cNvSpPr>
          <p:nvPr>
            <p:ph type="body" sz="quarter" idx="12" hasCustomPrompt="1"/>
            <p:custDataLst>
              <p:tags r:id="rId2"/>
            </p:custDataLst>
          </p:nvPr>
        </p:nvSpPr>
        <p:spPr>
          <a:xfrm>
            <a:off x="457200" y="1860000"/>
            <a:ext cx="1600200" cy="307777"/>
          </a:xfrm>
        </p:spPr>
        <p:txBody>
          <a:bodyPr/>
          <a:lstStyle>
            <a:lvl1pPr>
              <a:spcAft>
                <a:spcPts val="600"/>
              </a:spcAft>
              <a:defRPr b="1"/>
            </a:lvl1pPr>
          </a:lstStyle>
          <a:p>
            <a:pPr lvl="0"/>
            <a:r>
              <a:rPr lang="de-CH"/>
              <a:t>Titel</a:t>
            </a:r>
            <a:endParaRPr lang="de-CH" dirty="0"/>
          </a:p>
        </p:txBody>
      </p:sp>
      <p:sp>
        <p:nvSpPr>
          <p:cNvPr id="41" name="Textplatzhalter 39"/>
          <p:cNvSpPr>
            <a:spLocks noGrp="1"/>
          </p:cNvSpPr>
          <p:nvPr>
            <p:ph type="body" sz="quarter" idx="13" hasCustomPrompt="1"/>
            <p:custDataLst>
              <p:tags r:id="rId3"/>
            </p:custDataLst>
          </p:nvPr>
        </p:nvSpPr>
        <p:spPr>
          <a:xfrm>
            <a:off x="2268538" y="1860000"/>
            <a:ext cx="1602000" cy="307777"/>
          </a:xfrm>
        </p:spPr>
        <p:txBody>
          <a:bodyPr/>
          <a:lstStyle>
            <a:lvl1pPr>
              <a:spcAft>
                <a:spcPts val="600"/>
              </a:spcAft>
              <a:defRPr b="1"/>
            </a:lvl1pPr>
          </a:lstStyle>
          <a:p>
            <a:pPr lvl="0"/>
            <a:r>
              <a:rPr lang="de-CH"/>
              <a:t>Titel</a:t>
            </a:r>
            <a:endParaRPr lang="de-CH" dirty="0"/>
          </a:p>
        </p:txBody>
      </p:sp>
      <p:sp>
        <p:nvSpPr>
          <p:cNvPr id="42" name="Textplatzhalter 39"/>
          <p:cNvSpPr>
            <a:spLocks noGrp="1"/>
          </p:cNvSpPr>
          <p:nvPr>
            <p:ph type="body" sz="quarter" idx="14" hasCustomPrompt="1"/>
            <p:custDataLst>
              <p:tags r:id="rId4"/>
            </p:custDataLst>
          </p:nvPr>
        </p:nvSpPr>
        <p:spPr>
          <a:xfrm>
            <a:off x="4081462" y="1860000"/>
            <a:ext cx="2797175" cy="307777"/>
          </a:xfrm>
        </p:spPr>
        <p:txBody>
          <a:bodyPr/>
          <a:lstStyle>
            <a:lvl1pPr>
              <a:spcAft>
                <a:spcPts val="600"/>
              </a:spcAft>
              <a:defRPr b="1"/>
            </a:lvl1pPr>
          </a:lstStyle>
          <a:p>
            <a:pPr lvl="0"/>
            <a:r>
              <a:rPr lang="de-CH"/>
              <a:t>Titel</a:t>
            </a:r>
            <a:endParaRPr lang="de-CH" dirty="0"/>
          </a:p>
        </p:txBody>
      </p:sp>
      <p:sp>
        <p:nvSpPr>
          <p:cNvPr id="44" name="Textplatzhalter 39"/>
          <p:cNvSpPr>
            <a:spLocks noGrp="1"/>
          </p:cNvSpPr>
          <p:nvPr>
            <p:ph type="body" sz="quarter" idx="15" hasCustomPrompt="1"/>
            <p:custDataLst>
              <p:tags r:id="rId5"/>
            </p:custDataLst>
          </p:nvPr>
        </p:nvSpPr>
        <p:spPr>
          <a:xfrm>
            <a:off x="7072312" y="1860000"/>
            <a:ext cx="1627187" cy="307777"/>
          </a:xfrm>
        </p:spPr>
        <p:txBody>
          <a:bodyPr/>
          <a:lstStyle>
            <a:lvl1pPr>
              <a:spcAft>
                <a:spcPts val="600"/>
              </a:spcAft>
              <a:defRPr b="1"/>
            </a:lvl1pPr>
          </a:lstStyle>
          <a:p>
            <a:pPr lvl="0"/>
            <a:r>
              <a:rPr lang="de-CH"/>
              <a:t>Titel</a:t>
            </a:r>
            <a:endParaRPr lang="de-CH" dirty="0"/>
          </a:p>
        </p:txBody>
      </p:sp>
      <p:sp>
        <p:nvSpPr>
          <p:cNvPr id="50" name="Textplatzhalter 49"/>
          <p:cNvSpPr>
            <a:spLocks noGrp="1"/>
          </p:cNvSpPr>
          <p:nvPr>
            <p:ph type="body" sz="quarter" idx="16"/>
            <p:custDataLst>
              <p:tags r:id="rId6"/>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7"/>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8"/>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9"/>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10"/>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1"/>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2"/>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3"/>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4"/>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5"/>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6"/>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7"/>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8"/>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19"/>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20"/>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1"/>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de-CH" dirty="0"/>
              <a:t>Untertitel</a:t>
            </a:r>
          </a:p>
        </p:txBody>
      </p:sp>
      <p:sp>
        <p:nvSpPr>
          <p:cNvPr id="71" name="Textplatzhalter 70"/>
          <p:cNvSpPr>
            <a:spLocks noGrp="1"/>
          </p:cNvSpPr>
          <p:nvPr>
            <p:ph type="body" sz="quarter" idx="33"/>
            <p:custDataLst>
              <p:tags r:id="rId22"/>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12" name="Objekt 1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1"/>
            </p:custDataLst>
          </p:nvPr>
        </p:nvSpPr>
        <p:spPr>
          <a:xfrm>
            <a:off x="4800600" y="1327200"/>
            <a:ext cx="3900488" cy="615553"/>
          </a:xfrm>
        </p:spPr>
        <p:txBody>
          <a:bodyPr/>
          <a:lstStyle/>
          <a:p>
            <a:r>
              <a:rPr lang="fr-FR"/>
              <a:t>Cliquez sur l'icône pour ajouter une image</a:t>
            </a:r>
            <a:endParaRPr lang="de-CH"/>
          </a:p>
        </p:txBody>
      </p:sp>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de-CH"/>
              <a:t>Titel bearbeiten</a:t>
            </a:r>
            <a:br>
              <a:rPr lang="de-CH"/>
            </a:br>
            <a:r>
              <a:rPr lang="de-CH"/>
              <a:t>—</a:t>
            </a:r>
            <a:endParaRPr lang="de-CH" dirty="0"/>
          </a:p>
        </p:txBody>
      </p:sp>
      <p:sp>
        <p:nvSpPr>
          <p:cNvPr id="8" name="Textplatzhalter 7"/>
          <p:cNvSpPr>
            <a:spLocks noGrp="1"/>
          </p:cNvSpPr>
          <p:nvPr>
            <p:ph type="body" sz="quarter" idx="12"/>
            <p:custDataLst>
              <p:tags r:id="rId3"/>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dirty="0"/>
          </a:p>
        </p:txBody>
      </p:sp>
      <p:sp>
        <p:nvSpPr>
          <p:cNvPr id="10" name="Textplatzhalter 9"/>
          <p:cNvSpPr>
            <a:spLocks noGrp="1"/>
          </p:cNvSpPr>
          <p:nvPr>
            <p:ph type="body" sz="quarter" idx="13" hasCustomPrompt="1"/>
            <p:custDataLst>
              <p:tags r:id="rId4"/>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de-CH" dirty="0"/>
              <a:t>Untertitel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26" imgW="0" imgH="0" progId="">
                  <p:embed/>
                </p:oleObj>
              </mc:Choice>
              <mc:Fallback>
                <p:oleObj name="think-cell Slide" r:id="rId26" imgW="0" imgH="0" progId="">
                  <p:embed/>
                  <p:pic>
                    <p:nvPicPr>
                      <p:cNvPr id="1034"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0"/>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a:t>Titel bearbeiten</a:t>
            </a:r>
            <a:br>
              <a:rPr lang="de-CH"/>
            </a:br>
            <a:r>
              <a:rPr lang="de-CH"/>
              <a:t>—</a:t>
            </a:r>
            <a:endParaRPr lang="de-CH" dirty="0"/>
          </a:p>
        </p:txBody>
      </p:sp>
      <p:sp>
        <p:nvSpPr>
          <p:cNvPr id="1029" name="Text Placeholder 2"/>
          <p:cNvSpPr>
            <a:spLocks noGrp="1"/>
          </p:cNvSpPr>
          <p:nvPr>
            <p:ph type="body" idx="1"/>
            <p:custDataLst>
              <p:tags r:id="rId21"/>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CH"/>
              <a:t>Mastertextformat bearbeiten</a:t>
            </a:r>
          </a:p>
          <a:p>
            <a:pPr lvl="1"/>
            <a:r>
              <a:rPr lang="de-CH"/>
              <a:t>Erste Ebene</a:t>
            </a:r>
          </a:p>
          <a:p>
            <a:pPr lvl="2"/>
            <a:r>
              <a:rPr lang="de-CH"/>
              <a:t>Zweite Ebene</a:t>
            </a:r>
          </a:p>
          <a:p>
            <a:pPr lvl="3"/>
            <a:r>
              <a:rPr lang="de-CH"/>
              <a:t>Dritte Ebene</a:t>
            </a:r>
          </a:p>
          <a:p>
            <a:pPr lvl="4"/>
            <a:r>
              <a:rPr lang="de-CH"/>
              <a:t>Vierte Ebene</a:t>
            </a:r>
            <a:endParaRPr lang="de-CH" dirty="0"/>
          </a:p>
        </p:txBody>
      </p:sp>
      <p:sp>
        <p:nvSpPr>
          <p:cNvPr id="12" name="Rectangle 9"/>
          <p:cNvSpPr txBox="1">
            <a:spLocks noChangeArrowheads="1"/>
          </p:cNvSpPr>
          <p:nvPr>
            <p:custDataLst>
              <p:tags r:id="rId22"/>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de-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de-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23"/>
            </p:custDataLst>
          </p:nvPr>
        </p:nvPicPr>
        <p:blipFill>
          <a:blip r:embed="rId27"/>
          <a:stretch>
            <a:fillRect/>
          </a:stretch>
        </p:blipFill>
        <p:spPr>
          <a:xfrm>
            <a:off x="468000" y="6358200"/>
            <a:ext cx="756000" cy="290079"/>
          </a:xfrm>
          <a:prstGeom prst="rect">
            <a:avLst/>
          </a:prstGeom>
        </p:spPr>
      </p:pic>
      <p:sp>
        <p:nvSpPr>
          <p:cNvPr id="11" name="TextBox 10"/>
          <p:cNvSpPr txBox="1"/>
          <p:nvPr>
            <p:custDataLst>
              <p:tags r:id="rId24"/>
            </p:custDataLst>
          </p:nvPr>
        </p:nvSpPr>
        <p:spPr>
          <a:xfrm>
            <a:off x="6322208" y="6327357"/>
            <a:ext cx="1983592" cy="320922"/>
          </a:xfrm>
          <a:prstGeom prst="rect">
            <a:avLst/>
          </a:prstGeom>
        </p:spPr>
        <p:txBody>
          <a:bodyPr vert="horz" wrap="square" lIns="0" tIns="0" rIns="0" bIns="0" rtlCol="0">
            <a:spAutoFit/>
          </a:bodyPr>
          <a:lstStyle/>
          <a:p>
            <a:pPr algn="r">
              <a:lnSpc>
                <a:spcPts val="1345"/>
              </a:lnSpc>
              <a:spcAft>
                <a:spcPts val="0"/>
              </a:spcAft>
              <a:buClr>
                <a:srgbClr val="074EA1"/>
              </a:buClr>
            </a:pPr>
            <a:r>
              <a:rPr lang="de-CH" sz="1000" b="0" dirty="0"/>
              <a:t>Freiburger Gemeindeverband </a:t>
            </a:r>
            <a:r>
              <a:rPr lang="de-CH" sz="1000" b="1" dirty="0" err="1"/>
              <a:t>fgv</a:t>
            </a:r>
            <a:endParaRPr lang="de-CH" sz="1000" b="1" dirty="0"/>
          </a:p>
          <a:p>
            <a:pPr algn="r">
              <a:lnSpc>
                <a:spcPts val="1345"/>
              </a:lnSpc>
              <a:spcAft>
                <a:spcPts val="0"/>
              </a:spcAft>
              <a:buClr>
                <a:srgbClr val="074EA1"/>
              </a:buClr>
            </a:pPr>
            <a:r>
              <a:rPr lang="de-CH" sz="1000" b="0" dirty="0"/>
              <a:t>Oberamt des Seebezirks </a:t>
            </a:r>
            <a:r>
              <a:rPr lang="de-CH" sz="1000" b="1" dirty="0"/>
              <a:t>OASEE</a:t>
            </a:r>
          </a:p>
        </p:txBody>
      </p:sp>
      <p:cxnSp>
        <p:nvCxnSpPr>
          <p:cNvPr id="14" name="Straight Connector 13"/>
          <p:cNvCxnSpPr/>
          <p:nvPr>
            <p:custDataLst>
              <p:tags r:id="rId25"/>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2.jpeg"/><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r.ch/de/staat-und-recht/gemeinden/haeufige-rechtsfragen-ihre-fragen-unsere-antwort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www.fr.ch/de/staat-und-recht/gemeinden/musterreglemente" TargetMode="External"/><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fr.ch/de/staat-und-recht/gemeinden/gemeindereglemente-und-statuten-der-gemeindeverbaende" TargetMode="External"/><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oleObject" Target="../embeddings/oleObject20.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ch/de/staat-und-recht/gemeinden/gemeindereglemente-und-statuten-der-gemeindeverbaend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s://bdlf.fr.ch/app/de/texts_of_law/115.11" TargetMode="External"/><Relationship Id="rId3" Type="http://schemas.openxmlformats.org/officeDocument/2006/relationships/hyperlink" Target="https://bdlf.fr.ch/app/de/texts_of_law/140.1" TargetMode="External"/><Relationship Id="rId7" Type="http://schemas.openxmlformats.org/officeDocument/2006/relationships/hyperlink" Target="https://bdlf.fr.ch/app/de/texts_of_law/115.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bdlf.fr.ch/app/de/texts_of_law/140.61" TargetMode="External"/><Relationship Id="rId5" Type="http://schemas.openxmlformats.org/officeDocument/2006/relationships/hyperlink" Target="https://bdlf.fr.ch/app/de/texts_of_law/140.6" TargetMode="External"/><Relationship Id="rId4" Type="http://schemas.openxmlformats.org/officeDocument/2006/relationships/hyperlink" Target="https://bdlf.fr.ch/app/de/texts_of_law/140.1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edlex.admin.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fr.ch/de/staat-und-recht/gemeinden/uebergang-zur-legislaturperiode-2026-2031" TargetMode="External"/><Relationship Id="rId5" Type="http://schemas.openxmlformats.org/officeDocument/2006/relationships/hyperlink" Target="https://www.fr.ch/de/staat-und-recht/gemeinden/alle-infogema-des-amts-fuer-gemeinden" TargetMode="External"/><Relationship Id="rId4" Type="http://schemas.openxmlformats.org/officeDocument/2006/relationships/hyperlink" Target="https://bdlf.fr.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k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1"/>
            </p:custDataLst>
          </p:nvPr>
        </p:nvSpPr>
        <p:spPr>
          <a:xfrm>
            <a:off x="455613" y="1484784"/>
            <a:ext cx="8232774" cy="3795911"/>
          </a:xfrm>
        </p:spPr>
        <p:txBody>
          <a:bodyPr/>
          <a:lstStyle/>
          <a:p>
            <a:pPr algn="ctr" eaLnBrk="1" hangingPunct="1"/>
            <a:r>
              <a:rPr lang="de-CH" dirty="0"/>
              <a:t>Generalrat</a:t>
            </a:r>
            <a:br>
              <a:rPr lang="de-CH" dirty="0"/>
            </a:br>
            <a:r>
              <a:rPr lang="de-CH" sz="2000" dirty="0"/>
              <a:t>Modul 0I: Einführung</a:t>
            </a:r>
            <a:br>
              <a:rPr lang="de-CH" b="0" dirty="0"/>
            </a:br>
            <a:br>
              <a:rPr lang="de-CH" b="0" dirty="0"/>
            </a:br>
            <a:br>
              <a:rPr lang="de-CH" b="0" dirty="0"/>
            </a:br>
            <a:br>
              <a:rPr lang="de-CH" b="0" dirty="0"/>
            </a:br>
            <a:br>
              <a:rPr lang="de-CH" b="0" dirty="0"/>
            </a:br>
            <a:br>
              <a:rPr lang="de-CH" dirty="0"/>
            </a:br>
            <a:endParaRPr lang="de-CH" dirty="0"/>
          </a:p>
        </p:txBody>
      </p:sp>
      <p:sp>
        <p:nvSpPr>
          <p:cNvPr id="9220" name="Textplatzhalter 13"/>
          <p:cNvSpPr>
            <a:spLocks noGrp="1"/>
          </p:cNvSpPr>
          <p:nvPr>
            <p:ph type="subTitle" idx="1"/>
            <p:custDataLst>
              <p:tags r:id="rId2"/>
            </p:custDataLst>
          </p:nvPr>
        </p:nvSpPr>
        <p:spPr>
          <a:xfrm>
            <a:off x="398462" y="3363597"/>
            <a:ext cx="8289925" cy="553998"/>
          </a:xfrm>
        </p:spPr>
        <p:txBody>
          <a:bodyPr/>
          <a:lstStyle/>
          <a:p>
            <a:pPr algn="ctr" eaLnBrk="1" hangingPunct="1">
              <a:spcAft>
                <a:spcPct val="0"/>
              </a:spcAft>
            </a:pPr>
            <a:r>
              <a:rPr lang="de-CH" dirty="0"/>
              <a:t>Anlass vom 20. und 21. Mai 2026</a:t>
            </a:r>
          </a:p>
          <a:p>
            <a:pPr algn="ctr" eaLnBrk="1" hangingPunct="1">
              <a:spcAft>
                <a:spcPct val="0"/>
              </a:spcAft>
            </a:pPr>
            <a:r>
              <a:rPr lang="de-CH" dirty="0"/>
              <a:t>Ausbildung der Kommunalpolitiker 2026</a:t>
            </a:r>
          </a:p>
        </p:txBody>
      </p:sp>
      <p:pic>
        <p:nvPicPr>
          <p:cNvPr id="2" name="Image 1" descr="Une image contenant silhouette, panorama, noir et blanc, ciel&#10;&#10;Description générée automatiquement">
            <a:extLst>
              <a:ext uri="{FF2B5EF4-FFF2-40B4-BE49-F238E27FC236}">
                <a16:creationId xmlns:a16="http://schemas.microsoft.com/office/drawing/2014/main" id="{F8808706-3796-F8D1-1FD0-BC1330249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869160"/>
            <a:ext cx="9143999" cy="11962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DC96F-B3B4-704A-06E2-438CE61C93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D79E21-0E54-6941-DA87-FF40B37DFD9F}"/>
              </a:ext>
            </a:extLst>
          </p:cNvPr>
          <p:cNvSpPr>
            <a:spLocks noGrp="1"/>
          </p:cNvSpPr>
          <p:nvPr>
            <p:ph type="title"/>
          </p:nvPr>
        </p:nvSpPr>
        <p:spPr/>
        <p:txBody>
          <a:bodyPr/>
          <a:lstStyle/>
          <a:p>
            <a:r>
              <a:rPr lang="fr-CH" sz="2400" dirty="0"/>
              <a:t>3.	Organisation </a:t>
            </a:r>
            <a:r>
              <a:rPr lang="fr-CH" sz="2400" dirty="0" err="1"/>
              <a:t>Generalrat</a:t>
            </a:r>
            <a:br>
              <a:rPr lang="de-CH" sz="2400" i="1" dirty="0"/>
            </a:br>
            <a:r>
              <a:rPr lang="fr-CH" sz="2400" dirty="0"/>
              <a:t>—</a:t>
            </a:r>
          </a:p>
        </p:txBody>
      </p:sp>
      <p:sp>
        <p:nvSpPr>
          <p:cNvPr id="9" name="Espace réservé du texte 8">
            <a:extLst>
              <a:ext uri="{FF2B5EF4-FFF2-40B4-BE49-F238E27FC236}">
                <a16:creationId xmlns:a16="http://schemas.microsoft.com/office/drawing/2014/main" id="{247DD333-C125-3B54-287F-4C2A60993B24}"/>
              </a:ext>
            </a:extLst>
          </p:cNvPr>
          <p:cNvSpPr>
            <a:spLocks noGrp="1"/>
          </p:cNvSpPr>
          <p:nvPr>
            <p:ph type="body" sz="quarter" idx="13"/>
          </p:nvPr>
        </p:nvSpPr>
        <p:spPr>
          <a:xfrm>
            <a:off x="5067299" y="1714044"/>
            <a:ext cx="3632201" cy="276999"/>
          </a:xfrm>
        </p:spPr>
        <p:txBody>
          <a:bodyPr/>
          <a:lstStyle/>
          <a:p>
            <a:r>
              <a:rPr lang="de-CH" sz="1800" dirty="0"/>
              <a:t>Obligatorische Kommissionen</a:t>
            </a:r>
            <a:endParaRPr lang="fr-CH" sz="1800" dirty="0"/>
          </a:p>
        </p:txBody>
      </p:sp>
      <p:sp>
        <p:nvSpPr>
          <p:cNvPr id="11" name="Espace réservé du texte 10">
            <a:extLst>
              <a:ext uri="{FF2B5EF4-FFF2-40B4-BE49-F238E27FC236}">
                <a16:creationId xmlns:a16="http://schemas.microsoft.com/office/drawing/2014/main" id="{EDE103D7-9EE9-D8E8-6370-64136DBBF98D}"/>
              </a:ext>
            </a:extLst>
          </p:cNvPr>
          <p:cNvSpPr>
            <a:spLocks noGrp="1"/>
          </p:cNvSpPr>
          <p:nvPr>
            <p:ph type="body" sz="quarter" idx="19"/>
          </p:nvPr>
        </p:nvSpPr>
        <p:spPr>
          <a:xfrm>
            <a:off x="444500" y="1719723"/>
            <a:ext cx="3632400" cy="276999"/>
          </a:xfrm>
        </p:spPr>
        <p:txBody>
          <a:bodyPr/>
          <a:lstStyle/>
          <a:p>
            <a:r>
              <a:rPr lang="de-CH" sz="1800" dirty="0"/>
              <a:t>Allgemeines</a:t>
            </a:r>
            <a:endParaRPr lang="fr-CH" sz="1800" dirty="0"/>
          </a:p>
        </p:txBody>
      </p:sp>
      <p:sp>
        <p:nvSpPr>
          <p:cNvPr id="12" name="Espace réservé du texte 11">
            <a:extLst>
              <a:ext uri="{FF2B5EF4-FFF2-40B4-BE49-F238E27FC236}">
                <a16:creationId xmlns:a16="http://schemas.microsoft.com/office/drawing/2014/main" id="{D3FE75D0-D7A9-A910-95BE-6FD3F11A4070}"/>
              </a:ext>
            </a:extLst>
          </p:cNvPr>
          <p:cNvSpPr>
            <a:spLocks noGrp="1"/>
          </p:cNvSpPr>
          <p:nvPr>
            <p:ph type="body" sz="quarter" idx="20"/>
          </p:nvPr>
        </p:nvSpPr>
        <p:spPr>
          <a:xfrm>
            <a:off x="457200" y="2082534"/>
            <a:ext cx="4474840" cy="3831818"/>
          </a:xfrm>
        </p:spPr>
        <p:txBody>
          <a:bodyPr/>
          <a:lstStyle/>
          <a:p>
            <a:pPr marL="285750" indent="-285750">
              <a:buClr>
                <a:srgbClr val="C00000"/>
              </a:buClr>
              <a:buFont typeface="Wingdings" panose="05000000000000000000" pitchFamily="2" charset="2"/>
              <a:buChar char="Ø"/>
            </a:pPr>
            <a:r>
              <a:rPr lang="de-CH" sz="1800" dirty="0"/>
              <a:t>Mitglieder der Kommissionen bleiben bis zur Neukonstituierung der betreffenden Kommission im Amt </a:t>
            </a:r>
            <a:br>
              <a:rPr lang="de-CH" sz="1800" dirty="0"/>
            </a:br>
            <a:r>
              <a:rPr lang="de-CH" sz="1800" dirty="0"/>
              <a:t>(Art. 15</a:t>
            </a:r>
            <a:r>
              <a:rPr lang="de-CH" sz="1800" baseline="30000" dirty="0"/>
              <a:t>bis</a:t>
            </a:r>
            <a:r>
              <a:rPr lang="de-CH" sz="1800" dirty="0"/>
              <a:t> GG)</a:t>
            </a:r>
          </a:p>
          <a:p>
            <a:pPr marL="285750" indent="-285750">
              <a:buClr>
                <a:srgbClr val="C00000"/>
              </a:buClr>
              <a:buFont typeface="Wingdings" panose="05000000000000000000" pitchFamily="2" charset="2"/>
              <a:buChar char="Ø"/>
            </a:pPr>
            <a:r>
              <a:rPr lang="de-CH" sz="1800" dirty="0"/>
              <a:t>Spez. Bestimmungen über Kommissionen in </a:t>
            </a:r>
            <a:r>
              <a:rPr lang="de-CH" sz="1800" dirty="0" err="1"/>
              <a:t>Gemeindereglemente</a:t>
            </a:r>
            <a:endParaRPr lang="de-CH" sz="1800" dirty="0"/>
          </a:p>
          <a:p>
            <a:pPr marL="285750" indent="-285750">
              <a:buClr>
                <a:srgbClr val="C00000"/>
              </a:buClr>
              <a:buFont typeface="Wingdings" panose="05000000000000000000" pitchFamily="2" charset="2"/>
              <a:buChar char="Ø"/>
            </a:pPr>
            <a:r>
              <a:rPr lang="de-CH" sz="1800" dirty="0"/>
              <a:t>Strikte Einhaltung der Kompetenz-verteilung zw. Exekutive &amp; Legislative</a:t>
            </a:r>
          </a:p>
          <a:p>
            <a:pPr marL="285750" indent="-285750">
              <a:buClr>
                <a:srgbClr val="C00000"/>
              </a:buClr>
              <a:buFont typeface="Wingdings" panose="05000000000000000000" pitchFamily="2" charset="2"/>
              <a:buChar char="Ø"/>
            </a:pPr>
            <a:r>
              <a:rPr lang="de-CH" sz="1800" dirty="0"/>
              <a:t>Weiterführende Infos (insb. zur Wählbarkeit, etc.:</a:t>
            </a:r>
            <a:br>
              <a:rPr lang="de-CH" sz="1800" dirty="0"/>
            </a:br>
            <a:r>
              <a:rPr lang="de-DE" sz="1800" dirty="0">
                <a:hlinkClick r:id="rId3"/>
              </a:rPr>
              <a:t>https://www.fr.ch/de/staat-und-recht/gemeinden/haeufige-rechtsfragen-ihre-fragen-unsere-antworten</a:t>
            </a:r>
            <a:endParaRPr lang="fr-CH" sz="1800" dirty="0"/>
          </a:p>
        </p:txBody>
      </p:sp>
      <p:sp>
        <p:nvSpPr>
          <p:cNvPr id="13" name="Espace réservé du texte 12">
            <a:extLst>
              <a:ext uri="{FF2B5EF4-FFF2-40B4-BE49-F238E27FC236}">
                <a16:creationId xmlns:a16="http://schemas.microsoft.com/office/drawing/2014/main" id="{E73C460D-A701-7833-160E-D05849BBFF4D}"/>
              </a:ext>
            </a:extLst>
          </p:cNvPr>
          <p:cNvSpPr>
            <a:spLocks noGrp="1"/>
          </p:cNvSpPr>
          <p:nvPr>
            <p:ph type="body" sz="quarter" idx="22"/>
          </p:nvPr>
        </p:nvSpPr>
        <p:spPr>
          <a:xfrm>
            <a:off x="5056419" y="2082534"/>
            <a:ext cx="3824714" cy="1892826"/>
          </a:xfrm>
        </p:spPr>
        <p:txBody>
          <a:bodyPr/>
          <a:lstStyle/>
          <a:p>
            <a:pPr marL="285750" indent="-285750">
              <a:buClr>
                <a:srgbClr val="C00000"/>
              </a:buClr>
              <a:buFont typeface="Wingdings" panose="05000000000000000000" pitchFamily="2" charset="2"/>
              <a:buChar char="Ø"/>
            </a:pPr>
            <a:r>
              <a:rPr lang="de-CH" sz="1800" dirty="0"/>
              <a:t>Finanzkommission (Art. 70 GFHG)</a:t>
            </a:r>
          </a:p>
          <a:p>
            <a:pPr marL="285750" indent="-285750">
              <a:buClr>
                <a:srgbClr val="C00000"/>
              </a:buClr>
              <a:buFont typeface="Wingdings" panose="05000000000000000000" pitchFamily="2" charset="2"/>
              <a:buChar char="Ø"/>
            </a:pPr>
            <a:r>
              <a:rPr lang="de-CH" sz="1800" dirty="0"/>
              <a:t>Einbürgerungskommission </a:t>
            </a:r>
            <a:br>
              <a:rPr lang="de-CH" sz="1800" dirty="0"/>
            </a:br>
            <a:r>
              <a:rPr lang="de-CH" sz="1800" dirty="0"/>
              <a:t>(Art. 43 BRG)</a:t>
            </a:r>
          </a:p>
          <a:p>
            <a:pPr marL="285750" indent="-285750">
              <a:buClr>
                <a:srgbClr val="C00000"/>
              </a:buClr>
              <a:buFont typeface="Wingdings" panose="05000000000000000000" pitchFamily="2" charset="2"/>
              <a:buChar char="Ø"/>
            </a:pPr>
            <a:r>
              <a:rPr lang="de-CH" sz="1800" dirty="0"/>
              <a:t>Planungskommission </a:t>
            </a:r>
            <a:br>
              <a:rPr lang="de-CH" sz="1800" dirty="0"/>
            </a:br>
            <a:r>
              <a:rPr lang="de-CH" sz="1800" dirty="0"/>
              <a:t>(Art. 36 Abs. 2 RPBG)</a:t>
            </a:r>
          </a:p>
          <a:p>
            <a:pPr marL="285750" indent="-285750">
              <a:buClr>
                <a:srgbClr val="C00000"/>
              </a:buClr>
              <a:buFont typeface="Wingdings" panose="05000000000000000000" pitchFamily="2" charset="2"/>
              <a:buChar char="Ø"/>
            </a:pPr>
            <a:r>
              <a:rPr lang="de-CH" sz="1800" dirty="0"/>
              <a:t>Sozialkommission (Art. 47 SHG)</a:t>
            </a:r>
            <a:endParaRPr lang="fr-CH" sz="1800" dirty="0"/>
          </a:p>
        </p:txBody>
      </p:sp>
      <p:sp>
        <p:nvSpPr>
          <p:cNvPr id="7" name="Espace réservé du texte 3">
            <a:extLst>
              <a:ext uri="{FF2B5EF4-FFF2-40B4-BE49-F238E27FC236}">
                <a16:creationId xmlns:a16="http://schemas.microsoft.com/office/drawing/2014/main" id="{36531ABB-5C03-7C79-F779-9B26944673E8}"/>
              </a:ext>
            </a:extLst>
          </p:cNvPr>
          <p:cNvSpPr txBox="1">
            <a:spLocks/>
          </p:cNvSpPr>
          <p:nvPr/>
        </p:nvSpPr>
        <p:spPr bwMode="auto">
          <a:xfrm>
            <a:off x="457200" y="1288407"/>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Kommissionen</a:t>
            </a:r>
            <a:endParaRPr lang="fr-CH" dirty="0"/>
          </a:p>
        </p:txBody>
      </p:sp>
      <p:sp>
        <p:nvSpPr>
          <p:cNvPr id="14" name="Espace réservé du texte 8">
            <a:extLst>
              <a:ext uri="{FF2B5EF4-FFF2-40B4-BE49-F238E27FC236}">
                <a16:creationId xmlns:a16="http://schemas.microsoft.com/office/drawing/2014/main" id="{408B6E09-E1FB-9A46-AD9D-4AA5C65F2FC1}"/>
              </a:ext>
            </a:extLst>
          </p:cNvPr>
          <p:cNvSpPr txBox="1">
            <a:spLocks/>
          </p:cNvSpPr>
          <p:nvPr/>
        </p:nvSpPr>
        <p:spPr bwMode="auto">
          <a:xfrm>
            <a:off x="5067766" y="4440040"/>
            <a:ext cx="3632201"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1800" b="1"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1800" b="1"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1800" b="1"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1800" b="1"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a:t>Fakultative Kommissionen</a:t>
            </a:r>
            <a:endParaRPr lang="fr-CH" sz="1800" dirty="0"/>
          </a:p>
        </p:txBody>
      </p:sp>
      <p:sp>
        <p:nvSpPr>
          <p:cNvPr id="15" name="Espace réservé du texte 11">
            <a:extLst>
              <a:ext uri="{FF2B5EF4-FFF2-40B4-BE49-F238E27FC236}">
                <a16:creationId xmlns:a16="http://schemas.microsoft.com/office/drawing/2014/main" id="{7B1D60C3-15F1-0C13-7A36-74782715245D}"/>
              </a:ext>
            </a:extLst>
          </p:cNvPr>
          <p:cNvSpPr txBox="1">
            <a:spLocks/>
          </p:cNvSpPr>
          <p:nvPr/>
        </p:nvSpPr>
        <p:spPr bwMode="auto">
          <a:xfrm>
            <a:off x="5054599" y="4127873"/>
            <a:ext cx="3644902"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Ø"/>
            </a:pPr>
            <a:endParaRPr lang="fr-CH" sz="1800" dirty="0"/>
          </a:p>
        </p:txBody>
      </p:sp>
      <p:sp>
        <p:nvSpPr>
          <p:cNvPr id="16" name="Espace réservé du texte 12">
            <a:extLst>
              <a:ext uri="{FF2B5EF4-FFF2-40B4-BE49-F238E27FC236}">
                <a16:creationId xmlns:a16="http://schemas.microsoft.com/office/drawing/2014/main" id="{B356503C-F98C-A676-48F3-1713A73F555E}"/>
              </a:ext>
            </a:extLst>
          </p:cNvPr>
          <p:cNvSpPr txBox="1">
            <a:spLocks/>
          </p:cNvSpPr>
          <p:nvPr/>
        </p:nvSpPr>
        <p:spPr bwMode="auto">
          <a:xfrm>
            <a:off x="5049956" y="4767957"/>
            <a:ext cx="3824714"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Ø"/>
            </a:pPr>
            <a:r>
              <a:rPr lang="de-CH" sz="1800" dirty="0"/>
              <a:t>Dauerhaft oder zeitlich befristet </a:t>
            </a:r>
            <a:br>
              <a:rPr lang="de-CH" sz="1800" dirty="0"/>
            </a:br>
            <a:r>
              <a:rPr lang="de-CH" sz="1800" dirty="0"/>
              <a:t>(Art. 36 GG)</a:t>
            </a:r>
          </a:p>
        </p:txBody>
      </p:sp>
    </p:spTree>
    <p:extLst>
      <p:ext uri="{BB962C8B-B14F-4D97-AF65-F5344CB8AC3E}">
        <p14:creationId xmlns:p14="http://schemas.microsoft.com/office/powerpoint/2010/main" val="423638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a:t>
            </a:r>
            <a:r>
              <a:rPr lang="fr-CH" sz="2400" dirty="0" err="1"/>
              <a:t>Kompetenzen</a:t>
            </a:r>
            <a:r>
              <a:rPr lang="fr-CH" sz="2400" dirty="0"/>
              <a:t> des </a:t>
            </a:r>
            <a:r>
              <a:rPr lang="fr-CH" sz="2400" dirty="0" err="1"/>
              <a:t>Generalrates</a:t>
            </a:r>
            <a:br>
              <a:rPr lang="de-CH" i="1" dirty="0"/>
            </a:br>
            <a:r>
              <a:rPr lang="fr-CH" dirty="0"/>
              <a:t>—</a:t>
            </a:r>
          </a:p>
        </p:txBody>
      </p:sp>
      <p:sp>
        <p:nvSpPr>
          <p:cNvPr id="3" name="Espace réservé du texte 2">
            <a:extLst>
              <a:ext uri="{FF2B5EF4-FFF2-40B4-BE49-F238E27FC236}">
                <a16:creationId xmlns:a16="http://schemas.microsoft.com/office/drawing/2014/main" id="{EC7F4D61-BBC1-2F8C-7E23-97D59DA5F8F9}"/>
              </a:ext>
            </a:extLst>
          </p:cNvPr>
          <p:cNvSpPr>
            <a:spLocks noGrp="1"/>
          </p:cNvSpPr>
          <p:nvPr>
            <p:ph type="body" sz="quarter" idx="12"/>
          </p:nvPr>
        </p:nvSpPr>
        <p:spPr>
          <a:xfrm>
            <a:off x="450850" y="1844824"/>
            <a:ext cx="8242300" cy="2169825"/>
          </a:xfrm>
        </p:spPr>
        <p:txBody>
          <a:bodyPr/>
          <a:lstStyle/>
          <a:p>
            <a:r>
              <a:rPr lang="fr-CH" sz="1800" dirty="0"/>
              <a:t>Der </a:t>
            </a:r>
            <a:r>
              <a:rPr lang="fr-CH" sz="1800" dirty="0" err="1"/>
              <a:t>Generalrat</a:t>
            </a:r>
            <a:r>
              <a:rPr lang="fr-CH" sz="1800" dirty="0"/>
              <a:t> </a:t>
            </a:r>
            <a:r>
              <a:rPr lang="de-CH" sz="1800" dirty="0"/>
              <a:t>hat die Kompetenzen, die ihm das Gesetz zuweist.</a:t>
            </a:r>
            <a:endParaRPr lang="fr-CH" sz="1800" i="1" dirty="0"/>
          </a:p>
          <a:p>
            <a:pPr marL="342900" indent="-342900">
              <a:buClr>
                <a:srgbClr val="97233F"/>
              </a:buClr>
              <a:buFont typeface="Wingdings" panose="05000000000000000000" pitchFamily="2" charset="2"/>
              <a:buChar char="Ø"/>
            </a:pPr>
            <a:r>
              <a:rPr lang="de-DE" sz="1800" dirty="0">
                <a:solidFill>
                  <a:srgbClr val="97233F"/>
                </a:solidFill>
              </a:rPr>
              <a:t>Prinzip der Kompetenzzuweisung </a:t>
            </a:r>
            <a:r>
              <a:rPr lang="de-DE" sz="1800" dirty="0"/>
              <a:t>(insbesondere Art. 10a GG </a:t>
            </a:r>
            <a:r>
              <a:rPr lang="de-DE" sz="1800" dirty="0" err="1"/>
              <a:t>i.V.m</a:t>
            </a:r>
            <a:r>
              <a:rPr lang="de-DE" sz="1800" dirty="0"/>
              <a:t>. Art. 51</a:t>
            </a:r>
            <a:r>
              <a:rPr lang="de-DE" sz="1800" baseline="30000" dirty="0"/>
              <a:t>bis</a:t>
            </a:r>
            <a:r>
              <a:rPr lang="de-DE" sz="1800" dirty="0"/>
              <a:t> und Art. 67 GFHG </a:t>
            </a:r>
            <a:r>
              <a:rPr lang="de-DE" sz="1800" dirty="0" err="1"/>
              <a:t>i.V.m</a:t>
            </a:r>
            <a:r>
              <a:rPr lang="de-DE" sz="1800" dirty="0"/>
              <a:t>. Art. 68 GFHG).</a:t>
            </a:r>
            <a:br>
              <a:rPr lang="de-DE" sz="1800" dirty="0"/>
            </a:br>
            <a:endParaRPr lang="de-DE" sz="1800" dirty="0"/>
          </a:p>
          <a:p>
            <a:r>
              <a:rPr lang="de-DE" sz="1800" dirty="0"/>
              <a:t>Wenn das Gesetz nicht festlegt, welches Gemeindeorgan zuständig ist, ist es der Gemeinderat.</a:t>
            </a:r>
          </a:p>
          <a:p>
            <a:pPr marL="285750" indent="-285750">
              <a:buClr>
                <a:srgbClr val="C00000"/>
              </a:buClr>
              <a:buFont typeface="Wingdings" panose="05000000000000000000" pitchFamily="2" charset="2"/>
              <a:buChar char="Ø"/>
            </a:pPr>
            <a:r>
              <a:rPr lang="de-DE" sz="1800" dirty="0">
                <a:solidFill>
                  <a:srgbClr val="97233F"/>
                </a:solidFill>
              </a:rPr>
              <a:t>Prinzip der Restzuständigkeit </a:t>
            </a:r>
            <a:r>
              <a:rPr lang="de-DE" sz="1800" dirty="0"/>
              <a:t>(Art. 60 Abs. 2 GG und 73 GFHG)</a:t>
            </a:r>
          </a:p>
        </p:txBody>
      </p:sp>
      <p:sp>
        <p:nvSpPr>
          <p:cNvPr id="4" name="Espace réservé du texte 3">
            <a:extLst>
              <a:ext uri="{FF2B5EF4-FFF2-40B4-BE49-F238E27FC236}">
                <a16:creationId xmlns:a16="http://schemas.microsoft.com/office/drawing/2014/main" id="{115BEB20-5B84-88F7-5D79-1EA7B4EBCAEF}"/>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Allgemeines</a:t>
            </a:r>
            <a:endParaRPr lang="fr-CH" dirty="0"/>
          </a:p>
        </p:txBody>
      </p:sp>
    </p:spTree>
    <p:extLst>
      <p:ext uri="{BB962C8B-B14F-4D97-AF65-F5344CB8AC3E}">
        <p14:creationId xmlns:p14="http://schemas.microsoft.com/office/powerpoint/2010/main" val="298859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a:t>
            </a:r>
            <a:r>
              <a:rPr lang="fr-CH" sz="2400" dirty="0" err="1"/>
              <a:t>Kompetenzen</a:t>
            </a:r>
            <a:r>
              <a:rPr lang="fr-CH" sz="2400" dirty="0"/>
              <a:t> des </a:t>
            </a:r>
            <a:r>
              <a:rPr lang="fr-CH" sz="2400" dirty="0" err="1"/>
              <a:t>Generalrates</a:t>
            </a:r>
            <a:br>
              <a:rPr lang="de-CH" i="1" dirty="0"/>
            </a:br>
            <a:r>
              <a:rPr lang="fr-CH" dirty="0"/>
              <a:t>—</a:t>
            </a:r>
          </a:p>
        </p:txBody>
      </p:sp>
      <p:sp>
        <p:nvSpPr>
          <p:cNvPr id="3" name="Espace réservé du texte 2">
            <a:extLst>
              <a:ext uri="{FF2B5EF4-FFF2-40B4-BE49-F238E27FC236}">
                <a16:creationId xmlns:a16="http://schemas.microsoft.com/office/drawing/2014/main" id="{EC7F4D61-BBC1-2F8C-7E23-97D59DA5F8F9}"/>
              </a:ext>
            </a:extLst>
          </p:cNvPr>
          <p:cNvSpPr>
            <a:spLocks noGrp="1"/>
          </p:cNvSpPr>
          <p:nvPr>
            <p:ph type="body" sz="quarter" idx="12"/>
          </p:nvPr>
        </p:nvSpPr>
        <p:spPr>
          <a:xfrm>
            <a:off x="457200" y="1822723"/>
            <a:ext cx="8242300" cy="3308598"/>
          </a:xfrm>
        </p:spPr>
        <p:txBody>
          <a:bodyPr/>
          <a:lstStyle/>
          <a:p>
            <a:pPr algn="ctr"/>
            <a:endParaRPr lang="de-DE" sz="1600" dirty="0">
              <a:solidFill>
                <a:srgbClr val="97233F"/>
              </a:solidFill>
            </a:endParaRPr>
          </a:p>
          <a:p>
            <a:pPr algn="ctr"/>
            <a:endParaRPr lang="de-DE" sz="1600" dirty="0">
              <a:solidFill>
                <a:srgbClr val="97233F"/>
              </a:solidFill>
            </a:endParaRPr>
          </a:p>
          <a:p>
            <a:pPr algn="ctr"/>
            <a:endParaRPr lang="de-DE" sz="1600" dirty="0">
              <a:solidFill>
                <a:srgbClr val="97233F"/>
              </a:solidFill>
            </a:endParaRPr>
          </a:p>
          <a:p>
            <a:pPr algn="ctr"/>
            <a:endParaRPr lang="de-DE" sz="1800" dirty="0">
              <a:solidFill>
                <a:srgbClr val="97233F"/>
              </a:solidFill>
            </a:endParaRPr>
          </a:p>
          <a:p>
            <a:pPr algn="ctr"/>
            <a:r>
              <a:rPr lang="de-DE" sz="1800" dirty="0">
                <a:solidFill>
                  <a:srgbClr val="97233F"/>
                </a:solidFill>
              </a:rPr>
              <a:t>Das kantonale Recht enthält keine </a:t>
            </a:r>
            <a:r>
              <a:rPr lang="de-DE" sz="1800" dirty="0" err="1">
                <a:solidFill>
                  <a:srgbClr val="97233F"/>
                </a:solidFill>
              </a:rPr>
              <a:t>abschliessende</a:t>
            </a:r>
            <a:r>
              <a:rPr lang="de-DE" sz="1800" dirty="0">
                <a:solidFill>
                  <a:srgbClr val="97233F"/>
                </a:solidFill>
              </a:rPr>
              <a:t> Aufzählung der kommunalen Aufgaben/Kompetenzen </a:t>
            </a:r>
            <a:r>
              <a:rPr lang="de-DE" sz="1800" dirty="0"/>
              <a:t>(vgl. </a:t>
            </a:r>
            <a:r>
              <a:rPr lang="de-DE" sz="1800" u="sng" dirty="0"/>
              <a:t>TGR 1979 S. 962 ff.</a:t>
            </a:r>
            <a:r>
              <a:rPr lang="de-DE" sz="1800" dirty="0"/>
              <a:t>; vgl. auch Art. 5 Abs. 1 GG).</a:t>
            </a:r>
            <a:br>
              <a:rPr lang="fr-CH" sz="1600" dirty="0"/>
            </a:br>
            <a:endParaRPr lang="fr-CH" sz="1600" i="1" dirty="0"/>
          </a:p>
          <a:p>
            <a:pPr algn="ctr"/>
            <a:r>
              <a:rPr lang="fr-CH" sz="1800" dirty="0" err="1"/>
              <a:t>Nebst</a:t>
            </a:r>
            <a:r>
              <a:rPr lang="fr-CH" sz="1800" dirty="0"/>
              <a:t> den </a:t>
            </a:r>
            <a:r>
              <a:rPr lang="fr-CH" sz="1800" dirty="0" err="1"/>
              <a:t>gesetzlich</a:t>
            </a:r>
            <a:r>
              <a:rPr lang="fr-CH" sz="1800" dirty="0"/>
              <a:t> </a:t>
            </a:r>
            <a:r>
              <a:rPr lang="fr-CH" sz="1800" dirty="0" err="1"/>
              <a:t>geregelten</a:t>
            </a:r>
            <a:r>
              <a:rPr lang="fr-CH" sz="1800" dirty="0"/>
              <a:t> </a:t>
            </a:r>
            <a:r>
              <a:rPr lang="fr-CH" sz="1800" dirty="0" err="1"/>
              <a:t>Kompetenzen</a:t>
            </a:r>
            <a:r>
              <a:rPr lang="fr-CH" sz="1800" dirty="0"/>
              <a:t> (</a:t>
            </a:r>
            <a:r>
              <a:rPr lang="fr-CH" sz="1800" dirty="0" err="1"/>
              <a:t>vgl</a:t>
            </a:r>
            <a:r>
              <a:rPr lang="fr-CH" sz="1800" dirty="0"/>
              <a:t>. </a:t>
            </a:r>
            <a:r>
              <a:rPr lang="fr-CH" sz="1800" dirty="0" err="1"/>
              <a:t>nachfolgend</a:t>
            </a:r>
            <a:r>
              <a:rPr lang="fr-CH" sz="1800" dirty="0"/>
              <a:t>) </a:t>
            </a:r>
            <a:r>
              <a:rPr lang="fr-CH" sz="1800" dirty="0" err="1">
                <a:solidFill>
                  <a:srgbClr val="97233F"/>
                </a:solidFill>
              </a:rPr>
              <a:t>müssen</a:t>
            </a:r>
            <a:r>
              <a:rPr lang="fr-CH" sz="1800" dirty="0">
                <a:solidFill>
                  <a:srgbClr val="97233F"/>
                </a:solidFill>
              </a:rPr>
              <a:t> </a:t>
            </a:r>
            <a:r>
              <a:rPr lang="fr-CH" sz="1800" dirty="0" err="1">
                <a:solidFill>
                  <a:srgbClr val="97233F"/>
                </a:solidFill>
              </a:rPr>
              <a:t>das</a:t>
            </a:r>
            <a:r>
              <a:rPr lang="fr-CH" sz="1800" dirty="0">
                <a:solidFill>
                  <a:srgbClr val="97233F"/>
                </a:solidFill>
              </a:rPr>
              <a:t> GG </a:t>
            </a:r>
            <a:r>
              <a:rPr lang="fr-CH" sz="1800" dirty="0" err="1">
                <a:solidFill>
                  <a:srgbClr val="97233F"/>
                </a:solidFill>
              </a:rPr>
              <a:t>und</a:t>
            </a:r>
            <a:r>
              <a:rPr lang="fr-CH" sz="1800" dirty="0">
                <a:solidFill>
                  <a:srgbClr val="97233F"/>
                </a:solidFill>
              </a:rPr>
              <a:t> die </a:t>
            </a:r>
            <a:r>
              <a:rPr lang="fr-CH" sz="1800" dirty="0" err="1">
                <a:solidFill>
                  <a:srgbClr val="97233F"/>
                </a:solidFill>
              </a:rPr>
              <a:t>anderen</a:t>
            </a:r>
            <a:r>
              <a:rPr lang="fr-CH" sz="1800" dirty="0">
                <a:solidFill>
                  <a:srgbClr val="97233F"/>
                </a:solidFill>
              </a:rPr>
              <a:t> </a:t>
            </a:r>
            <a:r>
              <a:rPr lang="fr-CH" sz="1800" dirty="0" err="1">
                <a:solidFill>
                  <a:srgbClr val="97233F"/>
                </a:solidFill>
              </a:rPr>
              <a:t>kantonalen</a:t>
            </a:r>
            <a:r>
              <a:rPr lang="fr-CH" sz="1800" dirty="0">
                <a:solidFill>
                  <a:srgbClr val="97233F"/>
                </a:solidFill>
              </a:rPr>
              <a:t> </a:t>
            </a:r>
            <a:r>
              <a:rPr lang="fr-CH" sz="1800" dirty="0" err="1">
                <a:solidFill>
                  <a:srgbClr val="97233F"/>
                </a:solidFill>
              </a:rPr>
              <a:t>Rechtsvorschriften</a:t>
            </a:r>
            <a:r>
              <a:rPr lang="fr-CH" sz="1800" dirty="0">
                <a:solidFill>
                  <a:srgbClr val="97233F"/>
                </a:solidFill>
              </a:rPr>
              <a:t> </a:t>
            </a:r>
            <a:r>
              <a:rPr lang="fr-CH" sz="1800" dirty="0" err="1">
                <a:solidFill>
                  <a:srgbClr val="97233F"/>
                </a:solidFill>
              </a:rPr>
              <a:t>ausgelegt</a:t>
            </a:r>
            <a:r>
              <a:rPr lang="fr-CH" sz="1800" dirty="0">
                <a:solidFill>
                  <a:srgbClr val="97233F"/>
                </a:solidFill>
              </a:rPr>
              <a:t> </a:t>
            </a:r>
            <a:r>
              <a:rPr lang="fr-CH" sz="1800" dirty="0" err="1">
                <a:solidFill>
                  <a:srgbClr val="97233F"/>
                </a:solidFill>
              </a:rPr>
              <a:t>werden</a:t>
            </a:r>
            <a:r>
              <a:rPr lang="fr-CH" sz="1800" dirty="0">
                <a:solidFill>
                  <a:srgbClr val="97233F"/>
                </a:solidFill>
              </a:rPr>
              <a:t>, </a:t>
            </a:r>
            <a:r>
              <a:rPr lang="fr-CH" sz="1800" dirty="0"/>
              <a:t>um </a:t>
            </a:r>
            <a:r>
              <a:rPr lang="fr-CH" sz="1800" dirty="0" err="1"/>
              <a:t>zu</a:t>
            </a:r>
            <a:r>
              <a:rPr lang="fr-CH" sz="1800" dirty="0"/>
              <a:t> </a:t>
            </a:r>
            <a:r>
              <a:rPr lang="fr-CH" sz="1800" dirty="0" err="1"/>
              <a:t>bestimmen</a:t>
            </a:r>
            <a:r>
              <a:rPr lang="fr-CH" sz="1800" dirty="0"/>
              <a:t>, </a:t>
            </a:r>
            <a:r>
              <a:rPr lang="fr-CH" sz="1800" dirty="0" err="1"/>
              <a:t>ob</a:t>
            </a:r>
            <a:r>
              <a:rPr lang="fr-CH" sz="1800" dirty="0"/>
              <a:t> </a:t>
            </a:r>
            <a:r>
              <a:rPr lang="fr-CH" sz="1800" dirty="0" err="1"/>
              <a:t>eine</a:t>
            </a:r>
            <a:r>
              <a:rPr lang="fr-CH" sz="1800" dirty="0"/>
              <a:t> </a:t>
            </a:r>
            <a:r>
              <a:rPr lang="fr-CH" sz="1800" dirty="0" err="1"/>
              <a:t>bestimmte</a:t>
            </a:r>
            <a:r>
              <a:rPr lang="fr-CH" sz="1800" dirty="0"/>
              <a:t> </a:t>
            </a:r>
            <a:r>
              <a:rPr lang="fr-CH" sz="1800" dirty="0" err="1"/>
              <a:t>Tätigkeit</a:t>
            </a:r>
            <a:r>
              <a:rPr lang="fr-CH" sz="1800" dirty="0"/>
              <a:t> in die </a:t>
            </a:r>
            <a:r>
              <a:rPr lang="fr-CH" sz="1800" dirty="0" err="1"/>
              <a:t>Zuständigkeit</a:t>
            </a:r>
            <a:r>
              <a:rPr lang="fr-CH" sz="1800" dirty="0"/>
              <a:t> der </a:t>
            </a:r>
            <a:r>
              <a:rPr lang="fr-CH" sz="1800" dirty="0" err="1"/>
              <a:t>Exekutive</a:t>
            </a:r>
            <a:r>
              <a:rPr lang="fr-CH" sz="1800" dirty="0"/>
              <a:t> </a:t>
            </a:r>
            <a:r>
              <a:rPr lang="fr-CH" sz="1800" dirty="0" err="1"/>
              <a:t>oder</a:t>
            </a:r>
            <a:r>
              <a:rPr lang="fr-CH" sz="1800" dirty="0"/>
              <a:t> der </a:t>
            </a:r>
            <a:r>
              <a:rPr lang="fr-CH" sz="1800" dirty="0" err="1"/>
              <a:t>Legislative</a:t>
            </a:r>
            <a:r>
              <a:rPr lang="fr-CH" sz="1800" dirty="0"/>
              <a:t> </a:t>
            </a:r>
            <a:r>
              <a:rPr lang="fr-CH" sz="1800" dirty="0" err="1"/>
              <a:t>fällt</a:t>
            </a:r>
            <a:r>
              <a:rPr lang="fr-CH" sz="1600" dirty="0"/>
              <a:t>.</a:t>
            </a:r>
            <a:endParaRPr lang="fr-CH" sz="1600" i="1" dirty="0"/>
          </a:p>
        </p:txBody>
      </p:sp>
      <p:pic>
        <p:nvPicPr>
          <p:cNvPr id="4" name="Graphique 3" descr="Avertissement contour">
            <a:extLst>
              <a:ext uri="{FF2B5EF4-FFF2-40B4-BE49-F238E27FC236}">
                <a16:creationId xmlns:a16="http://schemas.microsoft.com/office/drawing/2014/main" id="{A227771A-2597-3227-C87E-41B4052D688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43958" y="1822723"/>
            <a:ext cx="856084" cy="856084"/>
          </a:xfrm>
          <a:prstGeom prst="rect">
            <a:avLst/>
          </a:prstGeom>
        </p:spPr>
      </p:pic>
      <p:sp>
        <p:nvSpPr>
          <p:cNvPr id="5" name="Espace réservé du texte 3">
            <a:extLst>
              <a:ext uri="{FF2B5EF4-FFF2-40B4-BE49-F238E27FC236}">
                <a16:creationId xmlns:a16="http://schemas.microsoft.com/office/drawing/2014/main" id="{550F0F0C-3E2C-5EDE-79C0-8AFDA432336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Allgemeines</a:t>
            </a:r>
            <a:endParaRPr lang="fr-CH" dirty="0"/>
          </a:p>
        </p:txBody>
      </p:sp>
    </p:spTree>
    <p:extLst>
      <p:ext uri="{BB962C8B-B14F-4D97-AF65-F5344CB8AC3E}">
        <p14:creationId xmlns:p14="http://schemas.microsoft.com/office/powerpoint/2010/main" val="164674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4F410-2FCB-BF93-25F5-B817FEB2FF6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775DDA-ACE4-F246-5748-0DE01E2ADC38}"/>
              </a:ext>
            </a:extLst>
          </p:cNvPr>
          <p:cNvSpPr>
            <a:spLocks noGrp="1"/>
          </p:cNvSpPr>
          <p:nvPr>
            <p:ph type="title"/>
          </p:nvPr>
        </p:nvSpPr>
        <p:spPr>
          <a:xfrm>
            <a:off x="457200" y="304801"/>
            <a:ext cx="8242300" cy="948978"/>
          </a:xfrm>
        </p:spPr>
        <p:txBody>
          <a:bodyPr/>
          <a:lstStyle/>
          <a:p>
            <a:r>
              <a:rPr lang="fr-CH" sz="2400" dirty="0"/>
              <a:t>4.	</a:t>
            </a:r>
            <a:r>
              <a:rPr lang="fr-CH" sz="2400" dirty="0" err="1"/>
              <a:t>Kompetenzen</a:t>
            </a:r>
            <a:r>
              <a:rPr lang="fr-CH" sz="2400" dirty="0"/>
              <a:t> des </a:t>
            </a:r>
            <a:r>
              <a:rPr lang="fr-CH" sz="2400" dirty="0" err="1"/>
              <a:t>Generalrates</a:t>
            </a:r>
            <a:br>
              <a:rPr lang="de-CH" i="1" dirty="0"/>
            </a:br>
            <a:r>
              <a:rPr lang="fr-CH" dirty="0"/>
              <a:t>—</a:t>
            </a:r>
          </a:p>
        </p:txBody>
      </p:sp>
      <p:graphicFrame>
        <p:nvGraphicFramePr>
          <p:cNvPr id="8" name="Diagramme 7">
            <a:extLst>
              <a:ext uri="{FF2B5EF4-FFF2-40B4-BE49-F238E27FC236}">
                <a16:creationId xmlns:a16="http://schemas.microsoft.com/office/drawing/2014/main" id="{69FF72AF-69BB-20A0-0568-B81F134E087F}"/>
              </a:ext>
            </a:extLst>
          </p:cNvPr>
          <p:cNvGraphicFramePr/>
          <p:nvPr>
            <p:extLst>
              <p:ext uri="{D42A27DB-BD31-4B8C-83A1-F6EECF244321}">
                <p14:modId xmlns:p14="http://schemas.microsoft.com/office/powerpoint/2010/main" val="930091125"/>
              </p:ext>
            </p:extLst>
          </p:nvPr>
        </p:nvGraphicFramePr>
        <p:xfrm>
          <a:off x="21429" y="1716832"/>
          <a:ext cx="9144000" cy="4400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7DA5C464-0458-FD9D-427B-C0695A6CF70B}"/>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Kompetenzen nach Art. 10a GG</a:t>
            </a:r>
            <a:endParaRPr lang="fr-CH" dirty="0"/>
          </a:p>
        </p:txBody>
      </p:sp>
    </p:spTree>
    <p:extLst>
      <p:ext uri="{BB962C8B-B14F-4D97-AF65-F5344CB8AC3E}">
        <p14:creationId xmlns:p14="http://schemas.microsoft.com/office/powerpoint/2010/main" val="201613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0BB14-2B40-1786-6F80-A70EA138F212}"/>
              </a:ext>
            </a:extLst>
          </p:cNvPr>
          <p:cNvSpPr>
            <a:spLocks noGrp="1"/>
          </p:cNvSpPr>
          <p:nvPr>
            <p:ph type="title"/>
          </p:nvPr>
        </p:nvSpPr>
        <p:spPr>
          <a:xfrm>
            <a:off x="457200" y="304801"/>
            <a:ext cx="8242300" cy="948978"/>
          </a:xfrm>
        </p:spPr>
        <p:txBody>
          <a:bodyPr/>
          <a:lstStyle/>
          <a:p>
            <a:r>
              <a:rPr lang="fr-CH" sz="2400" dirty="0"/>
              <a:t>4.	</a:t>
            </a:r>
            <a:r>
              <a:rPr lang="de-CH" sz="2400" dirty="0"/>
              <a:t>Kompetenzen des Generalrates</a:t>
            </a:r>
            <a:br>
              <a:rPr lang="de-CH" i="1" dirty="0"/>
            </a:br>
            <a:r>
              <a:rPr lang="fr-CH" dirty="0"/>
              <a:t>—</a:t>
            </a:r>
          </a:p>
        </p:txBody>
      </p:sp>
      <p:sp>
        <p:nvSpPr>
          <p:cNvPr id="4" name="Espace réservé du texte 3">
            <a:extLst>
              <a:ext uri="{FF2B5EF4-FFF2-40B4-BE49-F238E27FC236}">
                <a16:creationId xmlns:a16="http://schemas.microsoft.com/office/drawing/2014/main" id="{B22B505B-1F3F-6696-4291-1EE61EEE20FC}"/>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Erlass von Reglementen</a:t>
            </a:r>
            <a:endParaRPr lang="fr-CH" dirty="0"/>
          </a:p>
        </p:txBody>
      </p:sp>
      <p:sp>
        <p:nvSpPr>
          <p:cNvPr id="3" name="ZoneTexte 2">
            <a:extLst>
              <a:ext uri="{FF2B5EF4-FFF2-40B4-BE49-F238E27FC236}">
                <a16:creationId xmlns:a16="http://schemas.microsoft.com/office/drawing/2014/main" id="{26DF865B-E7F7-EB64-197C-E57A53BE8C19}"/>
              </a:ext>
            </a:extLst>
          </p:cNvPr>
          <p:cNvSpPr txBox="1"/>
          <p:nvPr/>
        </p:nvSpPr>
        <p:spPr>
          <a:xfrm>
            <a:off x="457200" y="1691516"/>
            <a:ext cx="8108628" cy="807913"/>
          </a:xfrm>
          <a:prstGeom prst="rect">
            <a:avLst/>
          </a:prstGeom>
        </p:spPr>
        <p:txBody>
          <a:bodyPr vert="horz" wrap="square" lIns="0" tIns="0" rIns="0" bIns="0" rtlCol="0">
            <a:spAutoFit/>
          </a:bodyPr>
          <a:lstStyle/>
          <a:p>
            <a:pPr algn="l">
              <a:lnSpc>
                <a:spcPts val="1900"/>
              </a:lnSpc>
              <a:spcAft>
                <a:spcPts val="600"/>
              </a:spcAft>
              <a:buClr>
                <a:srgbClr val="074EA1"/>
              </a:buClr>
            </a:pPr>
            <a:r>
              <a:rPr lang="de-CH" sz="1800" dirty="0"/>
              <a:t>Für die wichtigsten Aufgabenbereiche wurden </a:t>
            </a:r>
            <a:r>
              <a:rPr lang="de-CH" sz="1800" dirty="0" err="1">
                <a:solidFill>
                  <a:srgbClr val="C00000"/>
                </a:solidFill>
              </a:rPr>
              <a:t>Musterreglemente</a:t>
            </a:r>
            <a:r>
              <a:rPr lang="de-CH" sz="1800" dirty="0"/>
              <a:t> ausgearbeitet. Diese können in veränderbarer (</a:t>
            </a:r>
            <a:r>
              <a:rPr lang="de-CH" sz="1800" dirty="0" err="1"/>
              <a:t>doc</a:t>
            </a:r>
            <a:r>
              <a:rPr lang="de-CH" sz="1800" dirty="0"/>
              <a:t>) Version heruntergeladen werden unter:</a:t>
            </a:r>
          </a:p>
          <a:p>
            <a:pPr>
              <a:lnSpc>
                <a:spcPts val="1900"/>
              </a:lnSpc>
              <a:spcAft>
                <a:spcPts val="600"/>
              </a:spcAft>
              <a:buClr>
                <a:srgbClr val="074EA1"/>
              </a:buClr>
            </a:pPr>
            <a:r>
              <a:rPr lang="fr-CH" sz="1800" dirty="0">
                <a:hlinkClick r:id="rId3"/>
              </a:rPr>
              <a:t>https://www.fr.ch/de/staat-und-recht/gemeinden/musterreglemente</a:t>
            </a:r>
            <a:endParaRPr lang="fr-CH" sz="1800" dirty="0"/>
          </a:p>
        </p:txBody>
      </p:sp>
      <p:sp>
        <p:nvSpPr>
          <p:cNvPr id="5" name="ZoneTexte 4">
            <a:extLst>
              <a:ext uri="{FF2B5EF4-FFF2-40B4-BE49-F238E27FC236}">
                <a16:creationId xmlns:a16="http://schemas.microsoft.com/office/drawing/2014/main" id="{3EADFC09-5C63-A842-47FE-73CB1E9E4FCC}"/>
              </a:ext>
            </a:extLst>
          </p:cNvPr>
          <p:cNvSpPr txBox="1"/>
          <p:nvPr/>
        </p:nvSpPr>
        <p:spPr>
          <a:xfrm>
            <a:off x="457200" y="5200570"/>
            <a:ext cx="8402118" cy="1051570"/>
          </a:xfrm>
          <a:prstGeom prst="rect">
            <a:avLst/>
          </a:prstGeom>
        </p:spPr>
        <p:txBody>
          <a:bodyPr vert="horz" wrap="square" lIns="0" tIns="0" rIns="0" bIns="0" rtlCol="0">
            <a:spAutoFit/>
          </a:bodyPr>
          <a:lstStyle/>
          <a:p>
            <a:pPr algn="l">
              <a:lnSpc>
                <a:spcPts val="1900"/>
              </a:lnSpc>
              <a:spcAft>
                <a:spcPts val="600"/>
              </a:spcAft>
              <a:buClr>
                <a:srgbClr val="074EA1"/>
              </a:buClr>
            </a:pPr>
            <a:r>
              <a:rPr lang="de-DE" sz="1800" dirty="0" err="1">
                <a:solidFill>
                  <a:srgbClr val="C00000"/>
                </a:solidFill>
              </a:rPr>
              <a:t>info'GemA</a:t>
            </a:r>
            <a:r>
              <a:rPr lang="de-DE" sz="1800" dirty="0">
                <a:solidFill>
                  <a:srgbClr val="C00000"/>
                </a:solidFill>
              </a:rPr>
              <a:t> 23/2021</a:t>
            </a:r>
            <a:r>
              <a:rPr lang="de-DE" sz="1800" dirty="0"/>
              <a:t>:</a:t>
            </a:r>
            <a:r>
              <a:rPr lang="de-DE" sz="1800" dirty="0">
                <a:solidFill>
                  <a:srgbClr val="C00000"/>
                </a:solidFill>
              </a:rPr>
              <a:t> </a:t>
            </a:r>
            <a:r>
              <a:rPr lang="de-DE" sz="1800" dirty="0"/>
              <a:t>Auskunft über Verfahren zur Prüfung &amp; Genehmigung der Reglemente durch die zuständigen Direktionen und kantonalen Dienststellen:</a:t>
            </a:r>
          </a:p>
          <a:p>
            <a:pPr>
              <a:lnSpc>
                <a:spcPts val="1900"/>
              </a:lnSpc>
              <a:spcAft>
                <a:spcPts val="600"/>
              </a:spcAft>
              <a:buClr>
                <a:srgbClr val="074EA1"/>
              </a:buClr>
            </a:pPr>
            <a:r>
              <a:rPr lang="de-DE" sz="1800" dirty="0">
                <a:hlinkClick r:id="rId4"/>
              </a:rPr>
              <a:t>https://www.fr.ch/de/staat-und-recht/gemeinden/gemeindereglemente-und-statuten-der-gemeindeverbaende</a:t>
            </a:r>
            <a:endParaRPr lang="fr-CH" sz="1800" dirty="0" err="1"/>
          </a:p>
        </p:txBody>
      </p:sp>
      <p:graphicFrame>
        <p:nvGraphicFramePr>
          <p:cNvPr id="10" name="Diagramme 9">
            <a:extLst>
              <a:ext uri="{FF2B5EF4-FFF2-40B4-BE49-F238E27FC236}">
                <a16:creationId xmlns:a16="http://schemas.microsoft.com/office/drawing/2014/main" id="{9555F937-BA77-B4EA-761F-C034EA145B51}"/>
              </a:ext>
            </a:extLst>
          </p:cNvPr>
          <p:cNvGraphicFramePr/>
          <p:nvPr>
            <p:extLst>
              <p:ext uri="{D42A27DB-BD31-4B8C-83A1-F6EECF244321}">
                <p14:modId xmlns:p14="http://schemas.microsoft.com/office/powerpoint/2010/main" val="4081441764"/>
              </p:ext>
            </p:extLst>
          </p:nvPr>
        </p:nvGraphicFramePr>
        <p:xfrm>
          <a:off x="255058" y="2617843"/>
          <a:ext cx="8379240" cy="2505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7167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FE5B6-20F4-1F30-EB75-B763561A87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B8ACB4-1411-E12F-8C12-7AA80986D191}"/>
              </a:ext>
            </a:extLst>
          </p:cNvPr>
          <p:cNvSpPr>
            <a:spLocks noGrp="1"/>
          </p:cNvSpPr>
          <p:nvPr>
            <p:ph type="title"/>
          </p:nvPr>
        </p:nvSpPr>
        <p:spPr>
          <a:xfrm>
            <a:off x="457200" y="304801"/>
            <a:ext cx="8242300" cy="948978"/>
          </a:xfrm>
        </p:spPr>
        <p:txBody>
          <a:bodyPr/>
          <a:lstStyle/>
          <a:p>
            <a:r>
              <a:rPr lang="fr-CH" sz="2400" dirty="0"/>
              <a:t>4.	</a:t>
            </a:r>
            <a:r>
              <a:rPr lang="de-CH" sz="2400" dirty="0"/>
              <a:t>Kompetenzen des Generalrates</a:t>
            </a:r>
            <a:br>
              <a:rPr lang="de-CH" i="1" dirty="0"/>
            </a:br>
            <a:r>
              <a:rPr lang="fr-CH" dirty="0"/>
              <a:t>—</a:t>
            </a:r>
          </a:p>
        </p:txBody>
      </p:sp>
      <p:sp>
        <p:nvSpPr>
          <p:cNvPr id="4" name="Espace réservé du texte 3">
            <a:extLst>
              <a:ext uri="{FF2B5EF4-FFF2-40B4-BE49-F238E27FC236}">
                <a16:creationId xmlns:a16="http://schemas.microsoft.com/office/drawing/2014/main" id="{9D23AC9B-FCC8-14BB-6589-8D3FF2292E4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Beziehung &amp; Abgrenzung zum Gemeinderat</a:t>
            </a:r>
            <a:endParaRPr lang="fr-CH" dirty="0"/>
          </a:p>
        </p:txBody>
      </p:sp>
      <p:graphicFrame>
        <p:nvGraphicFramePr>
          <p:cNvPr id="6" name="Tableau 5">
            <a:extLst>
              <a:ext uri="{FF2B5EF4-FFF2-40B4-BE49-F238E27FC236}">
                <a16:creationId xmlns:a16="http://schemas.microsoft.com/office/drawing/2014/main" id="{00296761-9810-8ED4-7A24-CE10FA5A4CA3}"/>
              </a:ext>
            </a:extLst>
          </p:cNvPr>
          <p:cNvGraphicFramePr>
            <a:graphicFrameLocks noGrp="1"/>
          </p:cNvGraphicFramePr>
          <p:nvPr/>
        </p:nvGraphicFramePr>
        <p:xfrm>
          <a:off x="427476" y="1688451"/>
          <a:ext cx="8242299" cy="4552115"/>
        </p:xfrm>
        <a:graphic>
          <a:graphicData uri="http://schemas.openxmlformats.org/drawingml/2006/table">
            <a:tbl>
              <a:tblPr firstRow="1" bandRow="1">
                <a:tableStyleId>{21E4AEA4-8DFA-4A89-87EB-49C32662AFE0}</a:tableStyleId>
              </a:tblPr>
              <a:tblGrid>
                <a:gridCol w="2632356">
                  <a:extLst>
                    <a:ext uri="{9D8B030D-6E8A-4147-A177-3AD203B41FA5}">
                      <a16:colId xmlns:a16="http://schemas.microsoft.com/office/drawing/2014/main" val="4126224786"/>
                    </a:ext>
                  </a:extLst>
                </a:gridCol>
                <a:gridCol w="3024336">
                  <a:extLst>
                    <a:ext uri="{9D8B030D-6E8A-4147-A177-3AD203B41FA5}">
                      <a16:colId xmlns:a16="http://schemas.microsoft.com/office/drawing/2014/main" val="2327890335"/>
                    </a:ext>
                  </a:extLst>
                </a:gridCol>
                <a:gridCol w="2585607">
                  <a:extLst>
                    <a:ext uri="{9D8B030D-6E8A-4147-A177-3AD203B41FA5}">
                      <a16:colId xmlns:a16="http://schemas.microsoft.com/office/drawing/2014/main" val="3727730501"/>
                    </a:ext>
                  </a:extLst>
                </a:gridCol>
              </a:tblGrid>
              <a:tr h="398359">
                <a:tc>
                  <a:txBody>
                    <a:bodyPr/>
                    <a:lstStyle/>
                    <a:p>
                      <a:pPr algn="l"/>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Exekutive</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Legislative</a:t>
                      </a:r>
                      <a:endParaRPr lang="fr-CH" sz="1600" dirty="0">
                        <a:solidFill>
                          <a:sysClr val="windowText" lastClr="000000"/>
                        </a:solidFill>
                      </a:endParaRPr>
                    </a:p>
                  </a:txBody>
                  <a:tcPr anchor="ctr"/>
                </a:tc>
                <a:extLst>
                  <a:ext uri="{0D108BD9-81ED-4DB2-BD59-A6C34878D82A}">
                    <a16:rowId xmlns:a16="http://schemas.microsoft.com/office/drawing/2014/main" val="3486726500"/>
                  </a:ext>
                </a:extLst>
              </a:tr>
              <a:tr h="398359">
                <a:tc>
                  <a:txBody>
                    <a:bodyPr/>
                    <a:lstStyle/>
                    <a:p>
                      <a:pPr algn="l"/>
                      <a:r>
                        <a:rPr lang="de-CH" sz="1600" dirty="0">
                          <a:solidFill>
                            <a:sysClr val="windowText" lastClr="000000"/>
                          </a:solidFill>
                        </a:rPr>
                        <a:t>Reglemente</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Bereitet vor, begutachtet und vollzieht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Schlägt Änderungen vor, stimmt ab</a:t>
                      </a:r>
                      <a:endParaRPr lang="fr-CH" sz="1600" dirty="0">
                        <a:solidFill>
                          <a:sysClr val="windowText" lastClr="000000"/>
                        </a:solidFill>
                      </a:endParaRPr>
                    </a:p>
                  </a:txBody>
                  <a:tcPr anchor="ctr"/>
                </a:tc>
                <a:extLst>
                  <a:ext uri="{0D108BD9-81ED-4DB2-BD59-A6C34878D82A}">
                    <a16:rowId xmlns:a16="http://schemas.microsoft.com/office/drawing/2014/main" val="3564994382"/>
                  </a:ext>
                </a:extLst>
              </a:tr>
              <a:tr h="398359">
                <a:tc>
                  <a:txBody>
                    <a:bodyPr/>
                    <a:lstStyle/>
                    <a:p>
                      <a:pPr algn="l"/>
                      <a:r>
                        <a:rPr lang="de-CH" sz="1600" dirty="0">
                          <a:solidFill>
                            <a:sysClr val="windowText" lastClr="000000"/>
                          </a:solidFill>
                        </a:rPr>
                        <a:t>Statuten der Gemeindeverbände</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Begutachtet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Nimmt an</a:t>
                      </a:r>
                      <a:endParaRPr lang="fr-CH" sz="1600" dirty="0">
                        <a:solidFill>
                          <a:sysClr val="windowText" lastClr="000000"/>
                        </a:solidFill>
                      </a:endParaRPr>
                    </a:p>
                  </a:txBody>
                  <a:tcPr anchor="ctr"/>
                </a:tc>
                <a:extLst>
                  <a:ext uri="{0D108BD9-81ED-4DB2-BD59-A6C34878D82A}">
                    <a16:rowId xmlns:a16="http://schemas.microsoft.com/office/drawing/2014/main" val="3441713559"/>
                  </a:ext>
                </a:extLst>
              </a:tr>
              <a:tr h="398359">
                <a:tc>
                  <a:txBody>
                    <a:bodyPr/>
                    <a:lstStyle/>
                    <a:p>
                      <a:pPr algn="l"/>
                      <a:r>
                        <a:rPr lang="de-CH" sz="1600" dirty="0">
                          <a:solidFill>
                            <a:sysClr val="windowText" lastClr="000000"/>
                          </a:solidFill>
                        </a:rPr>
                        <a:t>Leitung Gemeindepersonal</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Verwaltet &amp; stellt an</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a:t>
                      </a:r>
                      <a:endParaRPr lang="fr-CH" sz="1600" dirty="0">
                        <a:solidFill>
                          <a:sysClr val="windowText" lastClr="000000"/>
                        </a:solidFill>
                      </a:endParaRPr>
                    </a:p>
                  </a:txBody>
                  <a:tcPr anchor="ctr"/>
                </a:tc>
                <a:extLst>
                  <a:ext uri="{0D108BD9-81ED-4DB2-BD59-A6C34878D82A}">
                    <a16:rowId xmlns:a16="http://schemas.microsoft.com/office/drawing/2014/main" val="2265409648"/>
                  </a:ext>
                </a:extLst>
              </a:tr>
              <a:tr h="398359">
                <a:tc>
                  <a:txBody>
                    <a:bodyPr/>
                    <a:lstStyle/>
                    <a:p>
                      <a:pPr algn="l"/>
                      <a:r>
                        <a:rPr lang="de-CH" sz="1600" dirty="0">
                          <a:solidFill>
                            <a:sysClr val="windowText" lastClr="000000"/>
                          </a:solidFill>
                        </a:rPr>
                        <a:t>Gemeindefusionen</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fr-CH" sz="1600" dirty="0" err="1">
                          <a:solidFill>
                            <a:sysClr val="windowText" lastClr="000000"/>
                          </a:solidFill>
                        </a:rPr>
                        <a:t>Schlägt</a:t>
                      </a:r>
                      <a:r>
                        <a:rPr lang="fr-CH" sz="1600" dirty="0">
                          <a:solidFill>
                            <a:sysClr val="windowText" lastClr="000000"/>
                          </a:solidFill>
                        </a:rPr>
                        <a:t> vor</a:t>
                      </a:r>
                    </a:p>
                    <a:p>
                      <a:pPr algn="l"/>
                      <a:r>
                        <a:rPr lang="fr-CH" sz="1600" dirty="0" err="1">
                          <a:solidFill>
                            <a:sysClr val="windowText" lastClr="000000"/>
                          </a:solidFill>
                        </a:rPr>
                        <a:t>Führt</a:t>
                      </a:r>
                      <a:r>
                        <a:rPr lang="fr-CH" sz="1600" dirty="0">
                          <a:solidFill>
                            <a:sysClr val="windowText" lastClr="000000"/>
                          </a:solidFill>
                        </a:rPr>
                        <a:t> </a:t>
                      </a:r>
                      <a:r>
                        <a:rPr lang="fr-CH" sz="1600" dirty="0" err="1">
                          <a:solidFill>
                            <a:sysClr val="windowText" lastClr="000000"/>
                          </a:solidFill>
                        </a:rPr>
                        <a:t>Verhandlungen</a:t>
                      </a:r>
                      <a:endParaRPr lang="fr-CH" sz="1600" dirty="0">
                        <a:solidFill>
                          <a:sysClr val="windowText" lastClr="000000"/>
                        </a:solidFill>
                      </a:endParaRPr>
                    </a:p>
                    <a:p>
                      <a:pPr algn="l"/>
                      <a:r>
                        <a:rPr lang="fr-CH" sz="1600" dirty="0" err="1">
                          <a:solidFill>
                            <a:sysClr val="windowText" lastClr="000000"/>
                          </a:solidFill>
                        </a:rPr>
                        <a:t>Erarbeitet</a:t>
                      </a:r>
                      <a:r>
                        <a:rPr lang="fr-CH" sz="1600" dirty="0">
                          <a:solidFill>
                            <a:sysClr val="windowText" lastClr="000000"/>
                          </a:solidFill>
                        </a:rPr>
                        <a:t> </a:t>
                      </a:r>
                      <a:r>
                        <a:rPr lang="fr-CH" sz="1600" dirty="0" err="1">
                          <a:solidFill>
                            <a:sysClr val="windowText" lastClr="000000"/>
                          </a:solidFill>
                        </a:rPr>
                        <a:t>Fusionsvereinbarung</a:t>
                      </a:r>
                      <a:endParaRPr lang="fr-CH" sz="1600" dirty="0">
                        <a:solidFill>
                          <a:sysClr val="windowText" lastClr="000000"/>
                        </a:solidFill>
                      </a:endParaRPr>
                    </a:p>
                  </a:txBody>
                  <a:tcPr anchor="ctr"/>
                </a:tc>
                <a:tc>
                  <a:txBody>
                    <a:bodyPr/>
                    <a:lstStyle/>
                    <a:p>
                      <a:pPr algn="l"/>
                      <a:r>
                        <a:rPr lang="fr-CH" sz="1600" dirty="0" err="1">
                          <a:solidFill>
                            <a:sysClr val="windowText" lastClr="000000"/>
                          </a:solidFill>
                        </a:rPr>
                        <a:t>Schlägt</a:t>
                      </a:r>
                      <a:r>
                        <a:rPr lang="fr-CH" sz="1600" dirty="0">
                          <a:solidFill>
                            <a:sysClr val="windowText" lastClr="000000"/>
                          </a:solidFill>
                        </a:rPr>
                        <a:t> vor</a:t>
                      </a:r>
                    </a:p>
                    <a:p>
                      <a:pPr algn="l"/>
                      <a:r>
                        <a:rPr lang="fr-CH" sz="1600" dirty="0" err="1">
                          <a:solidFill>
                            <a:sysClr val="windowText" lastClr="000000"/>
                          </a:solidFill>
                        </a:rPr>
                        <a:t>Trifft</a:t>
                      </a:r>
                      <a:r>
                        <a:rPr lang="fr-CH" sz="1600" dirty="0">
                          <a:solidFill>
                            <a:sysClr val="windowText" lastClr="000000"/>
                          </a:solidFill>
                        </a:rPr>
                        <a:t> </a:t>
                      </a:r>
                      <a:r>
                        <a:rPr lang="fr-CH" sz="1600" dirty="0" err="1">
                          <a:solidFill>
                            <a:sysClr val="windowText" lastClr="000000"/>
                          </a:solidFill>
                        </a:rPr>
                        <a:t>Grundsatzentscheid</a:t>
                      </a:r>
                      <a:endParaRPr lang="fr-CH" sz="1600" dirty="0">
                        <a:solidFill>
                          <a:sysClr val="windowText" lastClr="000000"/>
                        </a:solidFill>
                      </a:endParaRPr>
                    </a:p>
                  </a:txBody>
                  <a:tcPr anchor="ctr"/>
                </a:tc>
                <a:extLst>
                  <a:ext uri="{0D108BD9-81ED-4DB2-BD59-A6C34878D82A}">
                    <a16:rowId xmlns:a16="http://schemas.microsoft.com/office/drawing/2014/main" val="1757747233"/>
                  </a:ext>
                </a:extLst>
              </a:tr>
              <a:tr h="398359">
                <a:tc>
                  <a:txBody>
                    <a:bodyPr/>
                    <a:lstStyle/>
                    <a:p>
                      <a:pPr algn="l"/>
                      <a:r>
                        <a:rPr lang="de-CH" sz="1600" dirty="0">
                          <a:solidFill>
                            <a:sysClr val="windowText" lastClr="000000"/>
                          </a:solidFill>
                        </a:rPr>
                        <a:t>Abfalldeponie</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Verwaltet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a:t>
                      </a:r>
                      <a:endParaRPr lang="fr-CH" sz="1600" dirty="0">
                        <a:solidFill>
                          <a:sysClr val="windowText" lastClr="000000"/>
                        </a:solidFill>
                      </a:endParaRPr>
                    </a:p>
                  </a:txBody>
                  <a:tcPr anchor="ctr"/>
                </a:tc>
                <a:extLst>
                  <a:ext uri="{0D108BD9-81ED-4DB2-BD59-A6C34878D82A}">
                    <a16:rowId xmlns:a16="http://schemas.microsoft.com/office/drawing/2014/main" val="4228918896"/>
                  </a:ext>
                </a:extLst>
              </a:tr>
              <a:tr h="398359">
                <a:tc>
                  <a:txBody>
                    <a:bodyPr/>
                    <a:lstStyle/>
                    <a:p>
                      <a:pPr algn="l"/>
                      <a:r>
                        <a:rPr lang="de-CH" sz="1600" dirty="0">
                          <a:solidFill>
                            <a:sysClr val="windowText" lastClr="000000"/>
                          </a:solidFill>
                        </a:rPr>
                        <a:t>Budget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Bereitet und schlägt vor</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Beschliesst</a:t>
                      </a:r>
                      <a:endParaRPr lang="fr-CH" sz="1600" dirty="0">
                        <a:solidFill>
                          <a:sysClr val="windowText" lastClr="000000"/>
                        </a:solidFill>
                      </a:endParaRPr>
                    </a:p>
                  </a:txBody>
                  <a:tcPr anchor="ctr"/>
                </a:tc>
                <a:extLst>
                  <a:ext uri="{0D108BD9-81ED-4DB2-BD59-A6C34878D82A}">
                    <a16:rowId xmlns:a16="http://schemas.microsoft.com/office/drawing/2014/main" val="2037829988"/>
                  </a:ext>
                </a:extLst>
              </a:tr>
              <a:tr h="398359">
                <a:tc>
                  <a:txBody>
                    <a:bodyPr/>
                    <a:lstStyle/>
                    <a:p>
                      <a:pPr algn="l"/>
                      <a:r>
                        <a:rPr lang="de-CH" sz="1600" dirty="0">
                          <a:solidFill>
                            <a:sysClr val="windowText" lastClr="000000"/>
                          </a:solidFill>
                        </a:rPr>
                        <a:t>Steuern und andere öffentliche Abgaben</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Beschliesst</a:t>
                      </a:r>
                      <a:endParaRPr lang="fr-CH" sz="1600" dirty="0">
                        <a:solidFill>
                          <a:sysClr val="windowText" lastClr="000000"/>
                        </a:solidFill>
                      </a:endParaRPr>
                    </a:p>
                  </a:txBody>
                  <a:tcPr anchor="ctr"/>
                </a:tc>
                <a:extLst>
                  <a:ext uri="{0D108BD9-81ED-4DB2-BD59-A6C34878D82A}">
                    <a16:rowId xmlns:a16="http://schemas.microsoft.com/office/drawing/2014/main" val="2341531411"/>
                  </a:ext>
                </a:extLst>
              </a:tr>
              <a:tr h="398359">
                <a:tc>
                  <a:txBody>
                    <a:bodyPr/>
                    <a:lstStyle/>
                    <a:p>
                      <a:pPr algn="l"/>
                      <a:r>
                        <a:rPr lang="de-CH" sz="1600" dirty="0">
                          <a:solidFill>
                            <a:sysClr val="windowText" lastClr="000000"/>
                          </a:solidFill>
                        </a:rPr>
                        <a:t>Ortsplanung</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Verantwortlich</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Mitglied </a:t>
                      </a:r>
                      <a:r>
                        <a:rPr lang="de-CH" sz="1600" dirty="0" err="1">
                          <a:solidFill>
                            <a:sysClr val="windowText" lastClr="000000"/>
                          </a:solidFill>
                        </a:rPr>
                        <a:t>PlaKo</a:t>
                      </a:r>
                      <a:endParaRPr lang="fr-CH" sz="1600" dirty="0">
                        <a:solidFill>
                          <a:sysClr val="windowText" lastClr="000000"/>
                        </a:solidFill>
                      </a:endParaRPr>
                    </a:p>
                  </a:txBody>
                  <a:tcPr anchor="ctr"/>
                </a:tc>
                <a:extLst>
                  <a:ext uri="{0D108BD9-81ED-4DB2-BD59-A6C34878D82A}">
                    <a16:rowId xmlns:a16="http://schemas.microsoft.com/office/drawing/2014/main" val="1115275997"/>
                  </a:ext>
                </a:extLst>
              </a:tr>
            </a:tbl>
          </a:graphicData>
        </a:graphic>
      </p:graphicFrame>
    </p:spTree>
    <p:extLst>
      <p:ext uri="{BB962C8B-B14F-4D97-AF65-F5344CB8AC3E}">
        <p14:creationId xmlns:p14="http://schemas.microsoft.com/office/powerpoint/2010/main" val="33308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075E5-E3B9-96DE-A2BF-B0AE67B873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8C43E5-8EA4-EBAF-5D0C-EA5D3E45989E}"/>
              </a:ext>
            </a:extLst>
          </p:cNvPr>
          <p:cNvSpPr>
            <a:spLocks noGrp="1"/>
          </p:cNvSpPr>
          <p:nvPr>
            <p:ph type="title"/>
          </p:nvPr>
        </p:nvSpPr>
        <p:spPr>
          <a:xfrm>
            <a:off x="457200" y="304801"/>
            <a:ext cx="8242300" cy="948978"/>
          </a:xfrm>
        </p:spPr>
        <p:txBody>
          <a:bodyPr/>
          <a:lstStyle/>
          <a:p>
            <a:r>
              <a:rPr lang="fr-CH" sz="2400" dirty="0"/>
              <a:t>4.	</a:t>
            </a:r>
            <a:r>
              <a:rPr lang="de-CH" sz="2400" dirty="0"/>
              <a:t>Kompetenzen des Generalrates</a:t>
            </a:r>
            <a:br>
              <a:rPr lang="de-CH" i="1" dirty="0"/>
            </a:br>
            <a:r>
              <a:rPr lang="fr-CH" dirty="0"/>
              <a:t>—</a:t>
            </a:r>
          </a:p>
        </p:txBody>
      </p:sp>
      <p:sp>
        <p:nvSpPr>
          <p:cNvPr id="3" name="Espace réservé du texte 2">
            <a:extLst>
              <a:ext uri="{FF2B5EF4-FFF2-40B4-BE49-F238E27FC236}">
                <a16:creationId xmlns:a16="http://schemas.microsoft.com/office/drawing/2014/main" id="{6A36BAA9-74B3-ED1F-9D16-20BBF5E91B06}"/>
              </a:ext>
            </a:extLst>
          </p:cNvPr>
          <p:cNvSpPr>
            <a:spLocks noGrp="1"/>
          </p:cNvSpPr>
          <p:nvPr>
            <p:ph type="body" sz="quarter" idx="12"/>
          </p:nvPr>
        </p:nvSpPr>
        <p:spPr>
          <a:xfrm>
            <a:off x="457200" y="1844824"/>
            <a:ext cx="8242300" cy="4585871"/>
          </a:xfrm>
        </p:spPr>
        <p:txBody>
          <a:bodyPr/>
          <a:lstStyle/>
          <a:p>
            <a:pPr marL="342900" indent="-342900">
              <a:buClr>
                <a:srgbClr val="97233F"/>
              </a:buClr>
              <a:buFont typeface="Wingdings" panose="05000000000000000000" pitchFamily="2" charset="2"/>
              <a:buChar char="Ø"/>
            </a:pPr>
            <a:r>
              <a:rPr lang="de-DE" sz="1800" dirty="0"/>
              <a:t>Das öffentliche Interesse erfordert, dass die Organe der Gemeinde in gutem Einvernehmen zusammenarbeiten. Die Achtung der Zuständigkeiten der einzelnen Organe ist von </a:t>
            </a:r>
            <a:r>
              <a:rPr lang="de-DE" sz="1800" dirty="0" err="1"/>
              <a:t>grösster</a:t>
            </a:r>
            <a:r>
              <a:rPr lang="de-DE" sz="1800" dirty="0"/>
              <a:t> Bedeutung.</a:t>
            </a:r>
            <a:endParaRPr lang="fr-CH" sz="1800" i="1" dirty="0"/>
          </a:p>
          <a:p>
            <a:pPr marL="342900" indent="-342900">
              <a:buClr>
                <a:srgbClr val="97233F"/>
              </a:buClr>
              <a:buFont typeface="Wingdings" panose="05000000000000000000" pitchFamily="2" charset="2"/>
              <a:buChar char="Ø"/>
            </a:pPr>
            <a:r>
              <a:rPr lang="de-DE" sz="1800" dirty="0"/>
              <a:t>Das Vertrauen zwischen den Organen entwickeln und pflegen; Den Dialog bevorzugen und nicht zögern, sich bei Zweifeln an das Oberamt (allgemeine Fragen) oder an das Amt für Gemeinden (Fragen im Zusammenhang mit dem GFHG) zu wenden.</a:t>
            </a:r>
            <a:endParaRPr lang="fr-CH" sz="1800" i="1" dirty="0"/>
          </a:p>
          <a:p>
            <a:pPr marL="342900" indent="-342900">
              <a:buClr>
                <a:srgbClr val="97233F"/>
              </a:buClr>
              <a:buFont typeface="Wingdings" panose="05000000000000000000" pitchFamily="2" charset="2"/>
              <a:buChar char="Ø"/>
            </a:pPr>
            <a:r>
              <a:rPr lang="de-DE" sz="1800" dirty="0"/>
              <a:t>Im Falle eines unlösbaren Konflikts zwischen den Organen die Situation dem Oberamt melden (Verwaltungsstreitigkeiten, Art. 157 GG)</a:t>
            </a:r>
            <a:endParaRPr lang="fr-CH" sz="1800" dirty="0"/>
          </a:p>
          <a:p>
            <a:pPr marL="342900" indent="-342900">
              <a:buClr>
                <a:srgbClr val="97233F"/>
              </a:buClr>
              <a:buFont typeface="Wingdings" panose="05000000000000000000" pitchFamily="2" charset="2"/>
              <a:buChar char="Ø"/>
            </a:pPr>
            <a:r>
              <a:rPr lang="fr-CH" sz="1800" dirty="0" err="1"/>
              <a:t>Pflicht</a:t>
            </a:r>
            <a:r>
              <a:rPr lang="fr-CH" sz="1800" dirty="0"/>
              <a:t> des </a:t>
            </a:r>
            <a:r>
              <a:rPr lang="fr-CH" sz="1800" dirty="0" err="1"/>
              <a:t>Gemeinderats</a:t>
            </a:r>
            <a:r>
              <a:rPr lang="fr-CH" sz="1800" dirty="0"/>
              <a:t>, den </a:t>
            </a:r>
            <a:r>
              <a:rPr lang="fr-CH" sz="1800" dirty="0" err="1"/>
              <a:t>Generalrat</a:t>
            </a:r>
            <a:r>
              <a:rPr lang="fr-CH" sz="1800" dirty="0"/>
              <a:t> </a:t>
            </a:r>
            <a:r>
              <a:rPr lang="fr-CH" sz="1800" dirty="0" err="1"/>
              <a:t>zu</a:t>
            </a:r>
            <a:r>
              <a:rPr lang="fr-CH" sz="1800" dirty="0"/>
              <a:t> </a:t>
            </a:r>
            <a:r>
              <a:rPr lang="fr-CH" sz="1800" dirty="0" err="1"/>
              <a:t>informieren</a:t>
            </a:r>
            <a:endParaRPr lang="fr-CH" sz="1800" i="1" dirty="0"/>
          </a:p>
          <a:p>
            <a:pPr marL="715963" lvl="1" indent="-352425">
              <a:buClr>
                <a:srgbClr val="97233F"/>
              </a:buClr>
              <a:buFont typeface="Wingdings" panose="05000000000000000000" pitchFamily="2" charset="2"/>
              <a:buChar char="Ø"/>
            </a:pPr>
            <a:r>
              <a:rPr lang="de-DE" sz="1800" dirty="0"/>
              <a:t>Durch seine </a:t>
            </a:r>
            <a:r>
              <a:rPr lang="de-DE" sz="1800" b="1" dirty="0">
                <a:solidFill>
                  <a:srgbClr val="97233F"/>
                </a:solidFill>
              </a:rPr>
              <a:t>Anwesenheit bei den Sitzungen </a:t>
            </a:r>
            <a:r>
              <a:rPr lang="de-DE" sz="1800" dirty="0"/>
              <a:t>des Generalrats (Art. 40 Abs. 1 GG)</a:t>
            </a:r>
            <a:endParaRPr lang="fr-CH" sz="1800" i="1" dirty="0"/>
          </a:p>
          <a:p>
            <a:pPr marL="715963" lvl="1" indent="-352425">
              <a:buClr>
                <a:srgbClr val="97233F"/>
              </a:buClr>
              <a:buFont typeface="Wingdings" panose="05000000000000000000" pitchFamily="2" charset="2"/>
              <a:buChar char="Ø"/>
            </a:pPr>
            <a:r>
              <a:rPr lang="de-DE" sz="1800" dirty="0"/>
              <a:t>Durch seine </a:t>
            </a:r>
            <a:r>
              <a:rPr lang="de-DE" sz="1800" b="1" dirty="0">
                <a:solidFill>
                  <a:srgbClr val="97233F"/>
                </a:solidFill>
              </a:rPr>
              <a:t>Antworten auf Fragen </a:t>
            </a:r>
            <a:r>
              <a:rPr lang="de-DE" sz="1800" dirty="0"/>
              <a:t>der Mitglieder des Generalrats </a:t>
            </a:r>
            <a:br>
              <a:rPr lang="de-DE" sz="1800" dirty="0"/>
            </a:br>
            <a:r>
              <a:rPr lang="de-DE" sz="1800" dirty="0"/>
              <a:t>(Art. 17 Abs. 2 GG </a:t>
            </a:r>
            <a:r>
              <a:rPr lang="de-DE" sz="1800" dirty="0" err="1"/>
              <a:t>i.V.m</a:t>
            </a:r>
            <a:r>
              <a:rPr lang="de-DE" sz="1800" dirty="0"/>
              <a:t>. 51</a:t>
            </a:r>
            <a:r>
              <a:rPr lang="de-DE" sz="1800" baseline="30000" dirty="0"/>
              <a:t>bis</a:t>
            </a:r>
            <a:r>
              <a:rPr lang="de-DE" sz="1800" dirty="0"/>
              <a:t> GG)</a:t>
            </a:r>
            <a:endParaRPr lang="fr-CH" sz="1800" dirty="0"/>
          </a:p>
          <a:p>
            <a:pPr lvl="1" indent="0">
              <a:buClr>
                <a:srgbClr val="97233F"/>
              </a:buClr>
              <a:buNone/>
            </a:pPr>
            <a:endParaRPr lang="fr-CH" sz="1600" dirty="0"/>
          </a:p>
        </p:txBody>
      </p:sp>
      <p:sp>
        <p:nvSpPr>
          <p:cNvPr id="4" name="Espace réservé du texte 3">
            <a:extLst>
              <a:ext uri="{FF2B5EF4-FFF2-40B4-BE49-F238E27FC236}">
                <a16:creationId xmlns:a16="http://schemas.microsoft.com/office/drawing/2014/main" id="{1355B62C-175F-6673-AA80-EEFD83F2DB8F}"/>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Beziehung &amp; Abgrenzung zum Gemeinderat</a:t>
            </a:r>
            <a:endParaRPr lang="fr-CH" dirty="0"/>
          </a:p>
        </p:txBody>
      </p:sp>
    </p:spTree>
    <p:extLst>
      <p:ext uri="{BB962C8B-B14F-4D97-AF65-F5344CB8AC3E}">
        <p14:creationId xmlns:p14="http://schemas.microsoft.com/office/powerpoint/2010/main" val="665824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102-23D0-A154-EEB7-196769E90CF9}"/>
            </a:ext>
          </a:extLst>
        </p:cNvPr>
        <p:cNvGrpSpPr/>
        <p:nvPr/>
      </p:nvGrpSpPr>
      <p:grpSpPr>
        <a:xfrm>
          <a:off x="0" y="0"/>
          <a:ext cx="0" cy="0"/>
          <a:chOff x="0" y="0"/>
          <a:chExt cx="0" cy="0"/>
        </a:xfrm>
      </p:grpSpPr>
      <p:pic>
        <p:nvPicPr>
          <p:cNvPr id="12" name="Image 11">
            <a:extLst>
              <a:ext uri="{FF2B5EF4-FFF2-40B4-BE49-F238E27FC236}">
                <a16:creationId xmlns:a16="http://schemas.microsoft.com/office/drawing/2014/main" id="{864BDB71-456D-C4EF-0A4B-642F6D2593E6}"/>
              </a:ext>
            </a:extLst>
          </p:cNvPr>
          <p:cNvPicPr>
            <a:picLocks noChangeAspect="1"/>
          </p:cNvPicPr>
          <p:nvPr/>
        </p:nvPicPr>
        <p:blipFill>
          <a:blip r:embed="rId3"/>
          <a:stretch>
            <a:fillRect/>
          </a:stretch>
        </p:blipFill>
        <p:spPr>
          <a:xfrm>
            <a:off x="457201" y="901923"/>
            <a:ext cx="8242300" cy="4387404"/>
          </a:xfrm>
          <a:prstGeom prst="rect">
            <a:avLst/>
          </a:prstGeom>
          <a:noFill/>
        </p:spPr>
      </p:pic>
    </p:spTree>
    <p:extLst>
      <p:ext uri="{BB962C8B-B14F-4D97-AF65-F5344CB8AC3E}">
        <p14:creationId xmlns:p14="http://schemas.microsoft.com/office/powerpoint/2010/main" val="316107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14A5-A8FE-5B99-6594-FA1610478E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CEF167-C5E6-125F-31E6-28762D5D3AE9}"/>
              </a:ext>
            </a:extLst>
          </p:cNvPr>
          <p:cNvSpPr>
            <a:spLocks noGrp="1"/>
          </p:cNvSpPr>
          <p:nvPr>
            <p:ph type="title"/>
          </p:nvPr>
        </p:nvSpPr>
        <p:spPr>
          <a:xfrm>
            <a:off x="457200" y="304801"/>
            <a:ext cx="8242300" cy="948978"/>
          </a:xfrm>
        </p:spPr>
        <p:txBody>
          <a:bodyPr/>
          <a:lstStyle/>
          <a:p>
            <a:r>
              <a:rPr lang="fr-CH" sz="2400" dirty="0"/>
              <a:t>5.	</a:t>
            </a:r>
            <a:r>
              <a:rPr lang="fr-CH" sz="2400" dirty="0" err="1"/>
              <a:t>Finanzk</a:t>
            </a:r>
            <a:r>
              <a:rPr lang="de-CH" sz="2400" dirty="0" err="1"/>
              <a:t>ompetenzen</a:t>
            </a:r>
            <a:r>
              <a:rPr lang="de-CH" sz="2400" dirty="0"/>
              <a:t> des Generalrates</a:t>
            </a:r>
            <a:br>
              <a:rPr lang="de-CH" i="1" dirty="0"/>
            </a:br>
            <a:r>
              <a:rPr lang="fr-CH" dirty="0"/>
              <a:t>—</a:t>
            </a:r>
          </a:p>
        </p:txBody>
      </p:sp>
      <p:sp>
        <p:nvSpPr>
          <p:cNvPr id="3" name="Espace réservé du texte 2">
            <a:extLst>
              <a:ext uri="{FF2B5EF4-FFF2-40B4-BE49-F238E27FC236}">
                <a16:creationId xmlns:a16="http://schemas.microsoft.com/office/drawing/2014/main" id="{AB48AB4B-3F1B-FC93-81A9-EFA970A3BF9D}"/>
              </a:ext>
            </a:extLst>
          </p:cNvPr>
          <p:cNvSpPr>
            <a:spLocks noGrp="1"/>
          </p:cNvSpPr>
          <p:nvPr>
            <p:ph type="body" sz="quarter" idx="12"/>
          </p:nvPr>
        </p:nvSpPr>
        <p:spPr>
          <a:xfrm>
            <a:off x="457200" y="1844824"/>
            <a:ext cx="8242300" cy="2046714"/>
          </a:xfrm>
        </p:spPr>
        <p:txBody>
          <a:bodyPr/>
          <a:lstStyle/>
          <a:p>
            <a:pPr marL="342900" indent="-342900">
              <a:buClr>
                <a:srgbClr val="97233F"/>
              </a:buClr>
              <a:buFont typeface="Wingdings" panose="05000000000000000000" pitchFamily="2" charset="2"/>
              <a:buChar char="Ø"/>
            </a:pPr>
            <a:r>
              <a:rPr lang="de-DE" sz="1800" dirty="0"/>
              <a:t>Rechtsgrundlagen: GFHG und GFHV</a:t>
            </a:r>
          </a:p>
          <a:p>
            <a:pPr marL="342900" indent="-342900">
              <a:buClr>
                <a:srgbClr val="97233F"/>
              </a:buClr>
              <a:buFont typeface="Wingdings" panose="05000000000000000000" pitchFamily="2" charset="2"/>
              <a:buChar char="Ø"/>
            </a:pPr>
            <a:r>
              <a:rPr lang="de-DE" sz="1800" dirty="0"/>
              <a:t>Finanzhoheit der Gemeinde</a:t>
            </a:r>
          </a:p>
          <a:p>
            <a:pPr marL="715963" lvl="1" indent="-352425">
              <a:buClr>
                <a:srgbClr val="97233F"/>
              </a:buClr>
              <a:buFont typeface="Arial" panose="020B0604020202020204" pitchFamily="34" charset="0"/>
              <a:buChar char="•"/>
            </a:pPr>
            <a:r>
              <a:rPr lang="de-DE" sz="1800" dirty="0"/>
              <a:t>Einnahmehoheit</a:t>
            </a:r>
          </a:p>
          <a:p>
            <a:pPr marL="715963" lvl="1" indent="-352425">
              <a:buClr>
                <a:srgbClr val="97233F"/>
              </a:buClr>
              <a:buFont typeface="Arial" panose="020B0604020202020204" pitchFamily="34" charset="0"/>
              <a:buChar char="•"/>
            </a:pPr>
            <a:r>
              <a:rPr lang="de-DE" sz="1800" dirty="0"/>
              <a:t>Ausgabenhoheit</a:t>
            </a:r>
          </a:p>
          <a:p>
            <a:pPr marL="715963" lvl="1" indent="-352425">
              <a:buClr>
                <a:srgbClr val="97233F"/>
              </a:buClr>
              <a:buFont typeface="Arial" panose="020B0604020202020204" pitchFamily="34" charset="0"/>
              <a:buChar char="•"/>
            </a:pPr>
            <a:r>
              <a:rPr lang="de-DE" sz="1800" dirty="0"/>
              <a:t>Budgetrecht</a:t>
            </a:r>
          </a:p>
          <a:p>
            <a:pPr marL="715963" lvl="1" indent="-352425">
              <a:buClr>
                <a:srgbClr val="97233F"/>
              </a:buClr>
              <a:buFont typeface="Arial" panose="020B0604020202020204" pitchFamily="34" charset="0"/>
              <a:buChar char="•"/>
            </a:pPr>
            <a:r>
              <a:rPr lang="de-DE" sz="1800" dirty="0"/>
              <a:t>Kreditrecht</a:t>
            </a:r>
          </a:p>
        </p:txBody>
      </p:sp>
      <p:sp>
        <p:nvSpPr>
          <p:cNvPr id="4" name="Espace réservé du texte 3">
            <a:extLst>
              <a:ext uri="{FF2B5EF4-FFF2-40B4-BE49-F238E27FC236}">
                <a16:creationId xmlns:a16="http://schemas.microsoft.com/office/drawing/2014/main" id="{A174A810-E0B5-6A8B-3356-ED3225A9967D}"/>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Allgemeines</a:t>
            </a:r>
            <a:endParaRPr lang="fr-CH" dirty="0"/>
          </a:p>
        </p:txBody>
      </p:sp>
    </p:spTree>
    <p:extLst>
      <p:ext uri="{BB962C8B-B14F-4D97-AF65-F5344CB8AC3E}">
        <p14:creationId xmlns:p14="http://schemas.microsoft.com/office/powerpoint/2010/main" val="387110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D7CD-E0C7-A333-D702-BE729BD16F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49E5D3-7696-1611-A6D9-DF695A9DE23C}"/>
              </a:ext>
            </a:extLst>
          </p:cNvPr>
          <p:cNvSpPr>
            <a:spLocks noGrp="1"/>
          </p:cNvSpPr>
          <p:nvPr>
            <p:ph type="title"/>
          </p:nvPr>
        </p:nvSpPr>
        <p:spPr>
          <a:xfrm>
            <a:off x="457200" y="304801"/>
            <a:ext cx="8242300" cy="948978"/>
          </a:xfrm>
        </p:spPr>
        <p:txBody>
          <a:bodyPr/>
          <a:lstStyle/>
          <a:p>
            <a:r>
              <a:rPr lang="fr-CH" sz="2400" dirty="0"/>
              <a:t>5.	</a:t>
            </a:r>
            <a:r>
              <a:rPr lang="fr-CH" sz="2400" dirty="0" err="1"/>
              <a:t>Finanzk</a:t>
            </a:r>
            <a:r>
              <a:rPr lang="de-CH" sz="2400" dirty="0" err="1"/>
              <a:t>ompetenzen</a:t>
            </a:r>
            <a:r>
              <a:rPr lang="de-CH" sz="2400" dirty="0"/>
              <a:t> des Generalrates</a:t>
            </a:r>
            <a:br>
              <a:rPr lang="de-CH" i="1" dirty="0"/>
            </a:br>
            <a:r>
              <a:rPr lang="fr-CH" dirty="0"/>
              <a:t>—</a:t>
            </a:r>
          </a:p>
        </p:txBody>
      </p:sp>
      <p:sp>
        <p:nvSpPr>
          <p:cNvPr id="3" name="Espace réservé du texte 2">
            <a:extLst>
              <a:ext uri="{FF2B5EF4-FFF2-40B4-BE49-F238E27FC236}">
                <a16:creationId xmlns:a16="http://schemas.microsoft.com/office/drawing/2014/main" id="{EB3070E8-6F5D-B1E3-9FF8-6A53E0189C67}"/>
              </a:ext>
            </a:extLst>
          </p:cNvPr>
          <p:cNvSpPr>
            <a:spLocks noGrp="1"/>
          </p:cNvSpPr>
          <p:nvPr>
            <p:ph type="body" sz="quarter" idx="12"/>
          </p:nvPr>
        </p:nvSpPr>
        <p:spPr>
          <a:xfrm>
            <a:off x="457201" y="1837268"/>
            <a:ext cx="8242300" cy="1184940"/>
          </a:xfrm>
        </p:spPr>
        <p:txBody>
          <a:bodyPr/>
          <a:lstStyle/>
          <a:p>
            <a:pPr marL="342900" indent="-342900">
              <a:buClr>
                <a:srgbClr val="97233F"/>
              </a:buClr>
              <a:buFont typeface="Wingdings" panose="05000000000000000000" pitchFamily="2" charset="2"/>
              <a:buChar char="Ø"/>
            </a:pPr>
            <a:r>
              <a:rPr lang="de-DE" sz="1800" dirty="0">
                <a:solidFill>
                  <a:srgbClr val="C00000"/>
                </a:solidFill>
              </a:rPr>
              <a:t>Finanzplan (Art. 5 f. GFHG)</a:t>
            </a:r>
            <a:r>
              <a:rPr lang="de-DE" sz="1800" dirty="0"/>
              <a:t>: dient der mittelfristigen (5 J.) Planung und Steuerung der Finanzen und Leistungen.</a:t>
            </a:r>
          </a:p>
          <a:p>
            <a:pPr marL="342900" indent="-342900">
              <a:buClr>
                <a:srgbClr val="97233F"/>
              </a:buClr>
              <a:buFont typeface="Wingdings" panose="05000000000000000000" pitchFamily="2" charset="2"/>
              <a:buChar char="Ø"/>
            </a:pPr>
            <a:r>
              <a:rPr lang="de-DE" sz="1800" dirty="0">
                <a:solidFill>
                  <a:srgbClr val="C00000"/>
                </a:solidFill>
              </a:rPr>
              <a:t>Budget (Art. 7 f. GFHG)</a:t>
            </a:r>
            <a:r>
              <a:rPr lang="de-DE" sz="1800" dirty="0"/>
              <a:t>: dient der kurzfristigen (1 J.) Steuerung von Finanzen und Leistungen. </a:t>
            </a:r>
          </a:p>
        </p:txBody>
      </p:sp>
      <p:sp>
        <p:nvSpPr>
          <p:cNvPr id="4" name="Espace réservé du texte 3">
            <a:extLst>
              <a:ext uri="{FF2B5EF4-FFF2-40B4-BE49-F238E27FC236}">
                <a16:creationId xmlns:a16="http://schemas.microsoft.com/office/drawing/2014/main" id="{F87AD38C-A00C-CCDC-824D-68232D560F2A}"/>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Budgetrecht im Besonderen</a:t>
            </a:r>
            <a:endParaRPr lang="fr-CH" dirty="0"/>
          </a:p>
        </p:txBody>
      </p:sp>
      <p:graphicFrame>
        <p:nvGraphicFramePr>
          <p:cNvPr id="5" name="Tableau 4">
            <a:extLst>
              <a:ext uri="{FF2B5EF4-FFF2-40B4-BE49-F238E27FC236}">
                <a16:creationId xmlns:a16="http://schemas.microsoft.com/office/drawing/2014/main" id="{280C0B3A-92D1-BC73-13C5-E851803C9036}"/>
              </a:ext>
            </a:extLst>
          </p:cNvPr>
          <p:cNvGraphicFramePr>
            <a:graphicFrameLocks noGrp="1"/>
          </p:cNvGraphicFramePr>
          <p:nvPr>
            <p:extLst>
              <p:ext uri="{D42A27DB-BD31-4B8C-83A1-F6EECF244321}">
                <p14:modId xmlns:p14="http://schemas.microsoft.com/office/powerpoint/2010/main" val="487452098"/>
              </p:ext>
            </p:extLst>
          </p:nvPr>
        </p:nvGraphicFramePr>
        <p:xfrm>
          <a:off x="457202" y="4077233"/>
          <a:ext cx="8242299" cy="1556599"/>
        </p:xfrm>
        <a:graphic>
          <a:graphicData uri="http://schemas.openxmlformats.org/drawingml/2006/table">
            <a:tbl>
              <a:tblPr firstRow="1" bandRow="1">
                <a:tableStyleId>{21E4AEA4-8DFA-4A89-87EB-49C32662AFE0}</a:tableStyleId>
              </a:tblPr>
              <a:tblGrid>
                <a:gridCol w="2446800">
                  <a:extLst>
                    <a:ext uri="{9D8B030D-6E8A-4147-A177-3AD203B41FA5}">
                      <a16:colId xmlns:a16="http://schemas.microsoft.com/office/drawing/2014/main" val="4126224786"/>
                    </a:ext>
                  </a:extLst>
                </a:gridCol>
                <a:gridCol w="3209892">
                  <a:extLst>
                    <a:ext uri="{9D8B030D-6E8A-4147-A177-3AD203B41FA5}">
                      <a16:colId xmlns:a16="http://schemas.microsoft.com/office/drawing/2014/main" val="2327890335"/>
                    </a:ext>
                  </a:extLst>
                </a:gridCol>
                <a:gridCol w="2585607">
                  <a:extLst>
                    <a:ext uri="{9D8B030D-6E8A-4147-A177-3AD203B41FA5}">
                      <a16:colId xmlns:a16="http://schemas.microsoft.com/office/drawing/2014/main" val="3727730501"/>
                    </a:ext>
                  </a:extLst>
                </a:gridCol>
              </a:tblGrid>
              <a:tr h="398359">
                <a:tc>
                  <a:txBody>
                    <a:bodyPr/>
                    <a:lstStyle/>
                    <a:p>
                      <a:pPr algn="l"/>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Exekutive</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Legislative</a:t>
                      </a:r>
                      <a:endParaRPr lang="fr-CH" sz="1600" dirty="0">
                        <a:solidFill>
                          <a:sysClr val="windowText" lastClr="000000"/>
                        </a:solidFill>
                      </a:endParaRPr>
                    </a:p>
                  </a:txBody>
                  <a:tcPr anchor="ctr"/>
                </a:tc>
                <a:extLst>
                  <a:ext uri="{0D108BD9-81ED-4DB2-BD59-A6C34878D82A}">
                    <a16:rowId xmlns:a16="http://schemas.microsoft.com/office/drawing/2014/main" val="3486726500"/>
                  </a:ext>
                </a:extLst>
              </a:tr>
              <a:tr h="398359">
                <a:tc>
                  <a:txBody>
                    <a:bodyPr/>
                    <a:lstStyle/>
                    <a:p>
                      <a:pPr algn="l"/>
                      <a:r>
                        <a:rPr lang="de-CH" sz="1600" dirty="0">
                          <a:solidFill>
                            <a:sysClr val="windowText" lastClr="000000"/>
                          </a:solidFill>
                        </a:rPr>
                        <a:t>Finanzplan &amp; Nachführungen</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Beschliesst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z.K.</a:t>
                      </a:r>
                      <a:endParaRPr lang="fr-CH" sz="1600" dirty="0">
                        <a:solidFill>
                          <a:sysClr val="windowText" lastClr="000000"/>
                        </a:solidFill>
                      </a:endParaRPr>
                    </a:p>
                  </a:txBody>
                  <a:tcPr anchor="ctr"/>
                </a:tc>
                <a:extLst>
                  <a:ext uri="{0D108BD9-81ED-4DB2-BD59-A6C34878D82A}">
                    <a16:rowId xmlns:a16="http://schemas.microsoft.com/office/drawing/2014/main" val="3564994382"/>
                  </a:ext>
                </a:extLst>
              </a:tr>
              <a:tr h="398359">
                <a:tc>
                  <a:txBody>
                    <a:bodyPr/>
                    <a:lstStyle/>
                    <a:p>
                      <a:pPr algn="l"/>
                      <a:r>
                        <a:rPr lang="de-CH" sz="1600" dirty="0">
                          <a:solidFill>
                            <a:sysClr val="windowText" lastClr="000000"/>
                          </a:solidFill>
                        </a:rPr>
                        <a:t>Budget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Entwirft samt begleitender Botschaft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Beschliesst</a:t>
                      </a:r>
                      <a:endParaRPr lang="fr-CH" sz="1600" dirty="0">
                        <a:solidFill>
                          <a:sysClr val="windowText" lastClr="000000"/>
                        </a:solidFill>
                      </a:endParaRPr>
                    </a:p>
                  </a:txBody>
                  <a:tcPr anchor="ctr"/>
                </a:tc>
                <a:extLst>
                  <a:ext uri="{0D108BD9-81ED-4DB2-BD59-A6C34878D82A}">
                    <a16:rowId xmlns:a16="http://schemas.microsoft.com/office/drawing/2014/main" val="3441713559"/>
                  </a:ext>
                </a:extLst>
              </a:tr>
            </a:tbl>
          </a:graphicData>
        </a:graphic>
      </p:graphicFrame>
      <p:sp>
        <p:nvSpPr>
          <p:cNvPr id="6" name="Espace réservé du texte 3">
            <a:extLst>
              <a:ext uri="{FF2B5EF4-FFF2-40B4-BE49-F238E27FC236}">
                <a16:creationId xmlns:a16="http://schemas.microsoft.com/office/drawing/2014/main" id="{2BA191D6-A0AC-07F4-5A6B-9625A5A82C55}"/>
              </a:ext>
            </a:extLst>
          </p:cNvPr>
          <p:cNvSpPr txBox="1">
            <a:spLocks/>
          </p:cNvSpPr>
          <p:nvPr/>
        </p:nvSpPr>
        <p:spPr bwMode="auto">
          <a:xfrm>
            <a:off x="457201" y="3586696"/>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Beziehung &amp; Abgrenzung zum Gemeinderat</a:t>
            </a:r>
            <a:endParaRPr lang="fr-CH" dirty="0"/>
          </a:p>
        </p:txBody>
      </p:sp>
    </p:spTree>
    <p:extLst>
      <p:ext uri="{BB962C8B-B14F-4D97-AF65-F5344CB8AC3E}">
        <p14:creationId xmlns:p14="http://schemas.microsoft.com/office/powerpoint/2010/main" val="42867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E922-C766-F065-7721-8B72CEEFD046}"/>
            </a:ext>
          </a:extLst>
        </p:cNvPr>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FB5760A-1E5B-1B05-5DBF-6CED6D515881}"/>
              </a:ext>
            </a:extLst>
          </p:cNvPr>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8" name="Objekt 7" hidden="1">
                        <a:extLst>
                          <a:ext uri="{FF2B5EF4-FFF2-40B4-BE49-F238E27FC236}">
                            <a16:creationId xmlns:a16="http://schemas.microsoft.com/office/drawing/2014/main" id="{9FB5760A-1E5B-1B05-5DBF-6CED6D515881}"/>
                          </a:ext>
                        </a:extLst>
                      </p:cNvPr>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a:extLst>
              <a:ext uri="{FF2B5EF4-FFF2-40B4-BE49-F238E27FC236}">
                <a16:creationId xmlns:a16="http://schemas.microsoft.com/office/drawing/2014/main" id="{AE95FEE5-FDAF-756E-C758-AC1FEA02F778}"/>
              </a:ext>
            </a:extLst>
          </p:cNvPr>
          <p:cNvSpPr>
            <a:spLocks noGrp="1"/>
          </p:cNvSpPr>
          <p:nvPr>
            <p:ph type="title"/>
            <p:custDataLst>
              <p:tags r:id="rId1"/>
            </p:custDataLst>
          </p:nvPr>
        </p:nvSpPr>
        <p:spPr>
          <a:xfrm>
            <a:off x="457200" y="304800"/>
            <a:ext cx="8242300" cy="948978"/>
          </a:xfrm>
        </p:spPr>
        <p:txBody>
          <a:bodyPr/>
          <a:lstStyle/>
          <a:p>
            <a:r>
              <a:rPr lang="de-CH" dirty="0"/>
              <a:t>Programm</a:t>
            </a:r>
            <a:br>
              <a:rPr lang="de-CH" dirty="0"/>
            </a:br>
            <a:r>
              <a:rPr lang="de-CH" dirty="0"/>
              <a:t>—</a:t>
            </a:r>
          </a:p>
        </p:txBody>
      </p:sp>
      <p:sp>
        <p:nvSpPr>
          <p:cNvPr id="51203" name="Rectangle 3">
            <a:extLst>
              <a:ext uri="{FF2B5EF4-FFF2-40B4-BE49-F238E27FC236}">
                <a16:creationId xmlns:a16="http://schemas.microsoft.com/office/drawing/2014/main" id="{0FBD9EE4-D786-CB74-0DC9-B8FD48BA4195}"/>
              </a:ext>
            </a:extLst>
          </p:cNvPr>
          <p:cNvSpPr>
            <a:spLocks noGrp="1"/>
          </p:cNvSpPr>
          <p:nvPr>
            <p:ph idx="1"/>
            <p:custDataLst>
              <p:tags r:id="rId2"/>
            </p:custDataLst>
          </p:nvPr>
        </p:nvSpPr>
        <p:spPr>
          <a:xfrm>
            <a:off x="457200" y="1628800"/>
            <a:ext cx="8242300" cy="3816429"/>
          </a:xfrm>
        </p:spPr>
        <p:txBody>
          <a:bodyPr/>
          <a:lstStyle/>
          <a:p>
            <a:pPr>
              <a:spcAft>
                <a:spcPts val="600"/>
              </a:spcAft>
            </a:pPr>
            <a:r>
              <a:rPr lang="de-CH" sz="1800" dirty="0"/>
              <a:t>Begrüssung und Allgemeines</a:t>
            </a:r>
          </a:p>
          <a:p>
            <a:pPr>
              <a:spcAft>
                <a:spcPts val="600"/>
              </a:spcAft>
            </a:pPr>
            <a:r>
              <a:rPr lang="de-CH" sz="1800" dirty="0"/>
              <a:t>Institutioneller Rahmen: Gemeinde im Staatsgefüge</a:t>
            </a:r>
            <a:endParaRPr lang="de-CH" sz="1800" i="1" dirty="0"/>
          </a:p>
          <a:p>
            <a:pPr>
              <a:spcAft>
                <a:spcPts val="600"/>
              </a:spcAft>
            </a:pPr>
            <a:r>
              <a:rPr lang="de-CH" sz="1800" dirty="0"/>
              <a:t>Organisation Generalrat</a:t>
            </a:r>
            <a:endParaRPr lang="de-CH" sz="1800" i="1" dirty="0"/>
          </a:p>
          <a:p>
            <a:pPr>
              <a:spcAft>
                <a:spcPts val="600"/>
              </a:spcAft>
            </a:pPr>
            <a:r>
              <a:rPr lang="de-CH" sz="1800" dirty="0"/>
              <a:t>Kompetenzen Generalrat</a:t>
            </a:r>
          </a:p>
          <a:p>
            <a:pPr indent="0">
              <a:spcAft>
                <a:spcPts val="600"/>
              </a:spcAft>
              <a:buNone/>
            </a:pPr>
            <a:endParaRPr lang="de-CH" sz="1800" i="1" dirty="0"/>
          </a:p>
          <a:p>
            <a:pPr indent="0">
              <a:spcAft>
                <a:spcPts val="600"/>
              </a:spcAft>
              <a:buNone/>
            </a:pPr>
            <a:r>
              <a:rPr lang="de-CH" sz="1800" i="1" dirty="0"/>
              <a:t>PAUSE</a:t>
            </a:r>
          </a:p>
          <a:p>
            <a:pPr indent="0">
              <a:spcAft>
                <a:spcPts val="600"/>
              </a:spcAft>
              <a:buNone/>
            </a:pPr>
            <a:endParaRPr lang="de-CH" sz="1800" i="1" dirty="0"/>
          </a:p>
          <a:p>
            <a:pPr>
              <a:spcAft>
                <a:spcPts val="600"/>
              </a:spcAft>
              <a:buAutoNum type="arabicPeriod" startAt="5"/>
              <a:tabLst>
                <a:tab pos="363538" algn="l"/>
              </a:tabLst>
            </a:pPr>
            <a:r>
              <a:rPr lang="de-CH" sz="1800" dirty="0"/>
              <a:t>Finanzkompetenzen Generalrat</a:t>
            </a:r>
            <a:endParaRPr lang="de-CH" sz="1800" i="1" dirty="0"/>
          </a:p>
          <a:p>
            <a:pPr>
              <a:spcAft>
                <a:spcPts val="600"/>
              </a:spcAft>
              <a:buAutoNum type="arabicPeriod" startAt="5"/>
              <a:tabLst>
                <a:tab pos="363538" algn="l"/>
              </a:tabLst>
            </a:pPr>
            <a:r>
              <a:rPr lang="de-CH" sz="1800" dirty="0"/>
              <a:t>Reglement Generalrat</a:t>
            </a:r>
            <a:endParaRPr lang="de-CH" sz="1800" i="1" dirty="0"/>
          </a:p>
          <a:p>
            <a:pPr>
              <a:spcAft>
                <a:spcPts val="600"/>
              </a:spcAft>
              <a:buAutoNum type="arabicPeriod" startAt="5"/>
              <a:tabLst>
                <a:tab pos="363538" algn="l"/>
              </a:tabLst>
            </a:pPr>
            <a:r>
              <a:rPr lang="de-CH" sz="1800" dirty="0"/>
              <a:t>Rechte und Pflichten Generalrat</a:t>
            </a:r>
          </a:p>
          <a:p>
            <a:pPr>
              <a:spcAft>
                <a:spcPts val="600"/>
              </a:spcAft>
              <a:buAutoNum type="arabicPeriod" startAt="5"/>
              <a:tabLst>
                <a:tab pos="363538" algn="l"/>
              </a:tabLst>
            </a:pPr>
            <a:r>
              <a:rPr lang="de-CH" sz="1800" dirty="0"/>
              <a:t>Fragerunde und Abschluss</a:t>
            </a:r>
          </a:p>
        </p:txBody>
      </p:sp>
    </p:spTree>
    <p:extLst>
      <p:ext uri="{BB962C8B-B14F-4D97-AF65-F5344CB8AC3E}">
        <p14:creationId xmlns:p14="http://schemas.microsoft.com/office/powerpoint/2010/main" val="178025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62E3-4FCF-F3FD-D147-FB8001FA85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F60EDD-8D8E-432B-3FE7-D540FCB0D1E2}"/>
              </a:ext>
            </a:extLst>
          </p:cNvPr>
          <p:cNvSpPr>
            <a:spLocks noGrp="1"/>
          </p:cNvSpPr>
          <p:nvPr>
            <p:ph type="title"/>
          </p:nvPr>
        </p:nvSpPr>
        <p:spPr>
          <a:xfrm>
            <a:off x="457200" y="304801"/>
            <a:ext cx="8242300" cy="948978"/>
          </a:xfrm>
        </p:spPr>
        <p:txBody>
          <a:bodyPr/>
          <a:lstStyle/>
          <a:p>
            <a:r>
              <a:rPr lang="fr-CH" sz="2400" dirty="0"/>
              <a:t>5.	</a:t>
            </a:r>
            <a:r>
              <a:rPr lang="fr-CH" sz="2400" dirty="0" err="1"/>
              <a:t>Finanzk</a:t>
            </a:r>
            <a:r>
              <a:rPr lang="de-CH" sz="2400" dirty="0" err="1"/>
              <a:t>ompetenzen</a:t>
            </a:r>
            <a:r>
              <a:rPr lang="de-CH" sz="2400" dirty="0"/>
              <a:t> des Generalrates</a:t>
            </a:r>
            <a:br>
              <a:rPr lang="de-CH" i="1" dirty="0"/>
            </a:br>
            <a:r>
              <a:rPr lang="fr-CH" dirty="0"/>
              <a:t>—</a:t>
            </a:r>
          </a:p>
        </p:txBody>
      </p:sp>
      <p:sp>
        <p:nvSpPr>
          <p:cNvPr id="3" name="Espace réservé du texte 2">
            <a:extLst>
              <a:ext uri="{FF2B5EF4-FFF2-40B4-BE49-F238E27FC236}">
                <a16:creationId xmlns:a16="http://schemas.microsoft.com/office/drawing/2014/main" id="{44E261FF-6063-7AF5-B77C-45C3C2E439D4}"/>
              </a:ext>
            </a:extLst>
          </p:cNvPr>
          <p:cNvSpPr>
            <a:spLocks noGrp="1"/>
          </p:cNvSpPr>
          <p:nvPr>
            <p:ph type="body" sz="quarter" idx="12"/>
          </p:nvPr>
        </p:nvSpPr>
        <p:spPr>
          <a:xfrm>
            <a:off x="457200" y="1844824"/>
            <a:ext cx="8242300" cy="4216539"/>
          </a:xfrm>
        </p:spPr>
        <p:txBody>
          <a:bodyPr/>
          <a:lstStyle/>
          <a:p>
            <a:pPr marL="342900" indent="-342900">
              <a:buClr>
                <a:srgbClr val="97233F"/>
              </a:buClr>
              <a:buFont typeface="Wingdings" panose="05000000000000000000" pitchFamily="2" charset="2"/>
              <a:buChar char="Ø"/>
            </a:pPr>
            <a:r>
              <a:rPr lang="de-DE" sz="1800" dirty="0"/>
              <a:t>Ein Kredit ist eine Ermächtigung, für einen bestimmten Zweck bis zu einem festgelegten Betrag finanzielle Verpflichtungen einzugehen.</a:t>
            </a:r>
          </a:p>
          <a:p>
            <a:pPr marL="342900" indent="-342900">
              <a:buClr>
                <a:srgbClr val="97233F"/>
              </a:buClr>
              <a:buFont typeface="Wingdings" panose="05000000000000000000" pitchFamily="2" charset="2"/>
              <a:buChar char="Ø"/>
            </a:pPr>
            <a:r>
              <a:rPr lang="de-DE" sz="1800" dirty="0"/>
              <a:t>Kredite müssen vor dem Eingehen neuer Verpflichtungen eingeholt werden.</a:t>
            </a:r>
          </a:p>
          <a:p>
            <a:pPr marL="342900" indent="-342900">
              <a:buClr>
                <a:srgbClr val="97233F"/>
              </a:buClr>
              <a:buFont typeface="Wingdings" panose="05000000000000000000" pitchFamily="2" charset="2"/>
              <a:buChar char="Ø"/>
            </a:pPr>
            <a:r>
              <a:rPr lang="de-DE" sz="1800" dirty="0"/>
              <a:t>Sie sind zweckgebunden.</a:t>
            </a:r>
          </a:p>
          <a:p>
            <a:pPr marL="342900" indent="-342900">
              <a:buClr>
                <a:srgbClr val="97233F"/>
              </a:buClr>
              <a:buFont typeface="Wingdings" panose="05000000000000000000" pitchFamily="2" charset="2"/>
              <a:buChar char="Ø"/>
            </a:pPr>
            <a:r>
              <a:rPr lang="de-DE" sz="1800" dirty="0"/>
              <a:t>Schätzung des voraussichtlichen Bedarfs</a:t>
            </a:r>
          </a:p>
          <a:p>
            <a:pPr marL="342900" indent="-342900">
              <a:buClr>
                <a:srgbClr val="97233F"/>
              </a:buClr>
              <a:buFont typeface="Wingdings" panose="05000000000000000000" pitchFamily="2" charset="2"/>
              <a:buChar char="Ø"/>
            </a:pPr>
            <a:r>
              <a:rPr lang="de-DE" sz="1800" dirty="0"/>
              <a:t>Kreditarten:</a:t>
            </a:r>
          </a:p>
          <a:p>
            <a:pPr marL="715963" lvl="1" indent="-352425">
              <a:buClr>
                <a:srgbClr val="97233F"/>
              </a:buClr>
              <a:buFont typeface="Wingdings" panose="05000000000000000000" pitchFamily="2" charset="2"/>
              <a:buChar char="§"/>
            </a:pPr>
            <a:r>
              <a:rPr lang="de-DE" sz="1800" dirty="0">
                <a:solidFill>
                  <a:srgbClr val="C00000"/>
                </a:solidFill>
              </a:rPr>
              <a:t>Verpflichtungskredit</a:t>
            </a:r>
            <a:r>
              <a:rPr lang="de-DE" sz="1800" dirty="0"/>
              <a:t>: Ermächtigung, einmalige/wiederkehrende neue Ausgabe für bestimmten Zweck vorzunehmen, deren Betrag die im Finanzreglement der Gemeinde festgelegte Grenze übersteigt.</a:t>
            </a:r>
          </a:p>
          <a:p>
            <a:pPr marL="715963" lvl="1" indent="-352425">
              <a:buClr>
                <a:srgbClr val="97233F"/>
              </a:buClr>
              <a:buFont typeface="Wingdings" panose="05000000000000000000" pitchFamily="2" charset="2"/>
              <a:buChar char="§"/>
            </a:pPr>
            <a:r>
              <a:rPr lang="de-DE" sz="1800" dirty="0">
                <a:solidFill>
                  <a:srgbClr val="C00000"/>
                </a:solidFill>
              </a:rPr>
              <a:t>Zusatzkredit</a:t>
            </a:r>
            <a:r>
              <a:rPr lang="de-DE" sz="1800" dirty="0"/>
              <a:t>: Ergänzung eines nicht ausreichenden Verpflichtungskredit.</a:t>
            </a:r>
          </a:p>
          <a:p>
            <a:pPr marL="715963" lvl="1" indent="-352425">
              <a:buClr>
                <a:srgbClr val="97233F"/>
              </a:buClr>
              <a:buFont typeface="Wingdings" panose="05000000000000000000" pitchFamily="2" charset="2"/>
              <a:buChar char="§"/>
            </a:pPr>
            <a:r>
              <a:rPr lang="de-DE" sz="1800" dirty="0">
                <a:solidFill>
                  <a:srgbClr val="C00000"/>
                </a:solidFill>
              </a:rPr>
              <a:t>Budgetkredit</a:t>
            </a:r>
            <a:r>
              <a:rPr lang="de-DE" sz="1800" dirty="0"/>
              <a:t>: Ermächtigung, Jahresrechnung für best. Zweck bis zum festgelegten Betrag zu belasten.</a:t>
            </a:r>
            <a:endParaRPr lang="de-DE" sz="1800" dirty="0">
              <a:solidFill>
                <a:srgbClr val="C00000"/>
              </a:solidFill>
            </a:endParaRPr>
          </a:p>
          <a:p>
            <a:pPr marL="715963" lvl="1" indent="-352425">
              <a:buClr>
                <a:srgbClr val="97233F"/>
              </a:buClr>
              <a:buFont typeface="Wingdings" panose="05000000000000000000" pitchFamily="2" charset="2"/>
              <a:buChar char="§"/>
            </a:pPr>
            <a:r>
              <a:rPr lang="de-DE" sz="1800" dirty="0">
                <a:solidFill>
                  <a:srgbClr val="C00000"/>
                </a:solidFill>
              </a:rPr>
              <a:t>Nachtragskredit</a:t>
            </a:r>
            <a:r>
              <a:rPr lang="de-DE" sz="1800" dirty="0"/>
              <a:t>: Ergänzung eines nicht ausreichenden Budgetkredits.</a:t>
            </a:r>
          </a:p>
        </p:txBody>
      </p:sp>
      <p:sp>
        <p:nvSpPr>
          <p:cNvPr id="4" name="Espace réservé du texte 3">
            <a:extLst>
              <a:ext uri="{FF2B5EF4-FFF2-40B4-BE49-F238E27FC236}">
                <a16:creationId xmlns:a16="http://schemas.microsoft.com/office/drawing/2014/main" id="{3ADBC614-2EF7-7F67-D589-668FC7AD5181}"/>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Kreditrecht im Besonderen </a:t>
            </a:r>
            <a:r>
              <a:rPr lang="de-DE" dirty="0"/>
              <a:t>(Art. 24 ff GFHG)</a:t>
            </a:r>
            <a:endParaRPr lang="fr-CH" dirty="0"/>
          </a:p>
        </p:txBody>
      </p:sp>
    </p:spTree>
    <p:extLst>
      <p:ext uri="{BB962C8B-B14F-4D97-AF65-F5344CB8AC3E}">
        <p14:creationId xmlns:p14="http://schemas.microsoft.com/office/powerpoint/2010/main" val="307881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96A0-6552-F2B1-AD86-9ED73125F32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9DC8FF-51FE-9824-4AE8-EBE63DA5022E}"/>
              </a:ext>
            </a:extLst>
          </p:cNvPr>
          <p:cNvSpPr>
            <a:spLocks noGrp="1"/>
          </p:cNvSpPr>
          <p:nvPr>
            <p:ph type="title"/>
          </p:nvPr>
        </p:nvSpPr>
        <p:spPr>
          <a:xfrm>
            <a:off x="457200" y="304801"/>
            <a:ext cx="8242300" cy="948978"/>
          </a:xfrm>
        </p:spPr>
        <p:txBody>
          <a:bodyPr/>
          <a:lstStyle/>
          <a:p>
            <a:r>
              <a:rPr lang="fr-CH" sz="2400" dirty="0"/>
              <a:t>5.	</a:t>
            </a:r>
            <a:r>
              <a:rPr lang="fr-CH" sz="2400" dirty="0" err="1"/>
              <a:t>Finanzk</a:t>
            </a:r>
            <a:r>
              <a:rPr lang="de-CH" sz="2400" dirty="0" err="1"/>
              <a:t>ompetenzen</a:t>
            </a:r>
            <a:r>
              <a:rPr lang="de-CH" sz="2400" dirty="0"/>
              <a:t> des Generalrates</a:t>
            </a:r>
            <a:br>
              <a:rPr lang="de-CH" i="1" dirty="0"/>
            </a:br>
            <a:r>
              <a:rPr lang="fr-CH" dirty="0"/>
              <a:t>—</a:t>
            </a:r>
          </a:p>
        </p:txBody>
      </p:sp>
      <p:sp>
        <p:nvSpPr>
          <p:cNvPr id="4" name="Espace réservé du texte 3">
            <a:extLst>
              <a:ext uri="{FF2B5EF4-FFF2-40B4-BE49-F238E27FC236}">
                <a16:creationId xmlns:a16="http://schemas.microsoft.com/office/drawing/2014/main" id="{FC4FB741-B56D-528B-C19D-434E9364F8AA}"/>
              </a:ext>
            </a:extLst>
          </p:cNvPr>
          <p:cNvSpPr txBox="1">
            <a:spLocks/>
          </p:cNvSpPr>
          <p:nvPr/>
        </p:nvSpPr>
        <p:spPr bwMode="auto">
          <a:xfrm>
            <a:off x="457200" y="1251761"/>
            <a:ext cx="8242300"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Kreditrecht im Besonderen</a:t>
            </a:r>
            <a:br>
              <a:rPr lang="de-CH" dirty="0"/>
            </a:br>
            <a:r>
              <a:rPr lang="de-CH" dirty="0"/>
              <a:t>Beziehung &amp; Abgrenzung zum Gemeinderat</a:t>
            </a:r>
            <a:endParaRPr lang="fr-CH" dirty="0"/>
          </a:p>
        </p:txBody>
      </p:sp>
      <p:graphicFrame>
        <p:nvGraphicFramePr>
          <p:cNvPr id="6" name="Tableau 5">
            <a:extLst>
              <a:ext uri="{FF2B5EF4-FFF2-40B4-BE49-F238E27FC236}">
                <a16:creationId xmlns:a16="http://schemas.microsoft.com/office/drawing/2014/main" id="{8D4E3D78-08DC-91C0-852F-137D4EC6A331}"/>
              </a:ext>
            </a:extLst>
          </p:cNvPr>
          <p:cNvGraphicFramePr>
            <a:graphicFrameLocks noGrp="1"/>
          </p:cNvGraphicFramePr>
          <p:nvPr>
            <p:extLst>
              <p:ext uri="{D42A27DB-BD31-4B8C-83A1-F6EECF244321}">
                <p14:modId xmlns:p14="http://schemas.microsoft.com/office/powerpoint/2010/main" val="713694471"/>
              </p:ext>
            </p:extLst>
          </p:nvPr>
        </p:nvGraphicFramePr>
        <p:xfrm>
          <a:off x="397008" y="2200739"/>
          <a:ext cx="8242299" cy="3690199"/>
        </p:xfrm>
        <a:graphic>
          <a:graphicData uri="http://schemas.openxmlformats.org/drawingml/2006/table">
            <a:tbl>
              <a:tblPr firstRow="1" bandRow="1">
                <a:tableStyleId>{21E4AEA4-8DFA-4A89-87EB-49C32662AFE0}</a:tableStyleId>
              </a:tblPr>
              <a:tblGrid>
                <a:gridCol w="2446800">
                  <a:extLst>
                    <a:ext uri="{9D8B030D-6E8A-4147-A177-3AD203B41FA5}">
                      <a16:colId xmlns:a16="http://schemas.microsoft.com/office/drawing/2014/main" val="4126224786"/>
                    </a:ext>
                  </a:extLst>
                </a:gridCol>
                <a:gridCol w="3209892">
                  <a:extLst>
                    <a:ext uri="{9D8B030D-6E8A-4147-A177-3AD203B41FA5}">
                      <a16:colId xmlns:a16="http://schemas.microsoft.com/office/drawing/2014/main" val="2327890335"/>
                    </a:ext>
                  </a:extLst>
                </a:gridCol>
                <a:gridCol w="2585607">
                  <a:extLst>
                    <a:ext uri="{9D8B030D-6E8A-4147-A177-3AD203B41FA5}">
                      <a16:colId xmlns:a16="http://schemas.microsoft.com/office/drawing/2014/main" val="3727730501"/>
                    </a:ext>
                  </a:extLst>
                </a:gridCol>
              </a:tblGrid>
              <a:tr h="398359">
                <a:tc>
                  <a:txBody>
                    <a:bodyPr/>
                    <a:lstStyle/>
                    <a:p>
                      <a:pPr algn="l"/>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Exekutive</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Legislative</a:t>
                      </a:r>
                      <a:endParaRPr lang="fr-CH" sz="1600" dirty="0">
                        <a:solidFill>
                          <a:sysClr val="windowText" lastClr="000000"/>
                        </a:solidFill>
                      </a:endParaRPr>
                    </a:p>
                  </a:txBody>
                  <a:tcPr anchor="ctr"/>
                </a:tc>
                <a:extLst>
                  <a:ext uri="{0D108BD9-81ED-4DB2-BD59-A6C34878D82A}">
                    <a16:rowId xmlns:a16="http://schemas.microsoft.com/office/drawing/2014/main" val="3486726500"/>
                  </a:ext>
                </a:extLst>
              </a:tr>
              <a:tr h="398359">
                <a:tc>
                  <a:txBody>
                    <a:bodyPr/>
                    <a:lstStyle/>
                    <a:p>
                      <a:pPr algn="l"/>
                      <a:r>
                        <a:rPr lang="de-CH" sz="1600" dirty="0">
                          <a:solidFill>
                            <a:sysClr val="windowText" lastClr="000000"/>
                          </a:solidFill>
                        </a:rPr>
                        <a:t>Verpflichtungskredit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Bereitet samt Botschaft vor, vollzieht, Verpflichtungskontrolle</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Genehmigt, z.K. Schlussabrechnung</a:t>
                      </a:r>
                      <a:endParaRPr lang="fr-CH" sz="1600" dirty="0">
                        <a:solidFill>
                          <a:sysClr val="windowText" lastClr="000000"/>
                        </a:solidFill>
                      </a:endParaRPr>
                    </a:p>
                  </a:txBody>
                  <a:tcPr anchor="ctr"/>
                </a:tc>
                <a:extLst>
                  <a:ext uri="{0D108BD9-81ED-4DB2-BD59-A6C34878D82A}">
                    <a16:rowId xmlns:a16="http://schemas.microsoft.com/office/drawing/2014/main" val="3564994382"/>
                  </a:ext>
                </a:extLst>
              </a:tr>
              <a:tr h="398359">
                <a:tc>
                  <a:txBody>
                    <a:bodyPr/>
                    <a:lstStyle/>
                    <a:p>
                      <a:pPr algn="l"/>
                      <a:r>
                        <a:rPr lang="de-CH" sz="1600" dirty="0">
                          <a:solidFill>
                            <a:sysClr val="windowText" lastClr="000000"/>
                          </a:solidFill>
                        </a:rPr>
                        <a:t>Zusatzkredit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Beantragt ohne Verzug, </a:t>
                      </a:r>
                      <a:br>
                        <a:rPr lang="de-CH" sz="1600" dirty="0">
                          <a:solidFill>
                            <a:sysClr val="windowText" lastClr="000000"/>
                          </a:solidFill>
                        </a:rPr>
                      </a:br>
                      <a:r>
                        <a:rPr lang="de-CH" sz="1600" dirty="0">
                          <a:solidFill>
                            <a:sysClr val="windowText" lastClr="000000"/>
                          </a:solidFill>
                        </a:rPr>
                        <a:t>bei gebundenen Ausgaben welche die finanzielle Kompetenz des Gemeinderates übersteigen, </a:t>
                      </a:r>
                      <a:r>
                        <a:rPr lang="de-CH" sz="1600" dirty="0" err="1">
                          <a:solidFill>
                            <a:sysClr val="windowText" lastClr="000000"/>
                          </a:solidFill>
                        </a:rPr>
                        <a:t>FiKo</a:t>
                      </a:r>
                      <a:r>
                        <a:rPr lang="de-CH" sz="1600" dirty="0">
                          <a:solidFill>
                            <a:sysClr val="windowText" lastClr="000000"/>
                          </a:solidFill>
                        </a:rPr>
                        <a:t> informieren</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Genehmigt, ausser, es handelt sich um gebundene Ausgaben</a:t>
                      </a:r>
                      <a:endParaRPr lang="fr-CH" sz="1600" dirty="0">
                        <a:solidFill>
                          <a:sysClr val="windowText" lastClr="000000"/>
                        </a:solidFill>
                      </a:endParaRPr>
                    </a:p>
                  </a:txBody>
                  <a:tcPr anchor="ctr"/>
                </a:tc>
                <a:extLst>
                  <a:ext uri="{0D108BD9-81ED-4DB2-BD59-A6C34878D82A}">
                    <a16:rowId xmlns:a16="http://schemas.microsoft.com/office/drawing/2014/main" val="3441713559"/>
                  </a:ext>
                </a:extLst>
              </a:tr>
              <a:tr h="398359">
                <a:tc>
                  <a:txBody>
                    <a:bodyPr/>
                    <a:lstStyle/>
                    <a:p>
                      <a:pPr algn="l"/>
                      <a:r>
                        <a:rPr lang="de-CH" sz="1600" dirty="0">
                          <a:solidFill>
                            <a:sysClr val="windowText" lastClr="000000"/>
                          </a:solidFill>
                        </a:rPr>
                        <a:t>Budgetkredit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Bereitet vor und verabschiedet Entwurf zum Budget, vollzieht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Beschliesst Budget und damit automatisch Budgetkredite</a:t>
                      </a:r>
                      <a:endParaRPr lang="fr-CH" sz="1600" dirty="0">
                        <a:solidFill>
                          <a:sysClr val="windowText" lastClr="000000"/>
                        </a:solidFill>
                      </a:endParaRPr>
                    </a:p>
                  </a:txBody>
                  <a:tcPr anchor="ctr"/>
                </a:tc>
                <a:extLst>
                  <a:ext uri="{0D108BD9-81ED-4DB2-BD59-A6C34878D82A}">
                    <a16:rowId xmlns:a16="http://schemas.microsoft.com/office/drawing/2014/main" val="2265409648"/>
                  </a:ext>
                </a:extLst>
              </a:tr>
              <a:tr h="398359">
                <a:tc>
                  <a:txBody>
                    <a:bodyPr/>
                    <a:lstStyle/>
                    <a:p>
                      <a:pPr algn="l"/>
                      <a:r>
                        <a:rPr lang="de-CH" sz="1600" dirty="0">
                          <a:solidFill>
                            <a:sysClr val="windowText" lastClr="000000"/>
                          </a:solidFill>
                        </a:rPr>
                        <a:t>Nachtragskredit</a:t>
                      </a:r>
                      <a:endParaRPr lang="fr-CH" sz="1600" dirty="0">
                        <a:solidFill>
                          <a:sysClr val="windowText" lastClr="000000"/>
                        </a:solidFill>
                      </a:endParaRPr>
                    </a:p>
                  </a:txBody>
                  <a:tcPr anchor="ctr">
                    <a:solidFill>
                      <a:schemeClr val="accent3">
                        <a:lumMod val="60000"/>
                        <a:lumOff val="40000"/>
                      </a:schemeClr>
                    </a:solidFill>
                  </a:tcPr>
                </a:tc>
                <a:tc>
                  <a:txBody>
                    <a:bodyPr/>
                    <a:lstStyle/>
                    <a:p>
                      <a:pPr algn="l"/>
                      <a:r>
                        <a:rPr lang="de-CH" sz="1600" dirty="0">
                          <a:solidFill>
                            <a:sysClr val="windowText" lastClr="000000"/>
                          </a:solidFill>
                        </a:rPr>
                        <a:t>Beantragt ohne Verzug, vollzieht</a:t>
                      </a:r>
                      <a:endParaRPr lang="fr-CH" sz="1600" dirty="0">
                        <a:solidFill>
                          <a:sysClr val="windowText" lastClr="000000"/>
                        </a:solidFill>
                      </a:endParaRPr>
                    </a:p>
                  </a:txBody>
                  <a:tcPr anchor="ctr"/>
                </a:tc>
                <a:tc>
                  <a:txBody>
                    <a:bodyPr/>
                    <a:lstStyle/>
                    <a:p>
                      <a:pPr algn="l"/>
                      <a:r>
                        <a:rPr lang="de-CH" sz="1600" dirty="0">
                          <a:solidFill>
                            <a:sysClr val="windowText" lastClr="000000"/>
                          </a:solidFill>
                        </a:rPr>
                        <a:t>Genehmigt im Rahmen einer Budgetänderung</a:t>
                      </a:r>
                      <a:endParaRPr lang="fr-CH" sz="1600" dirty="0">
                        <a:solidFill>
                          <a:sysClr val="windowText" lastClr="000000"/>
                        </a:solidFill>
                      </a:endParaRPr>
                    </a:p>
                  </a:txBody>
                  <a:tcPr anchor="ctr"/>
                </a:tc>
                <a:extLst>
                  <a:ext uri="{0D108BD9-81ED-4DB2-BD59-A6C34878D82A}">
                    <a16:rowId xmlns:a16="http://schemas.microsoft.com/office/drawing/2014/main" val="1757747233"/>
                  </a:ext>
                </a:extLst>
              </a:tr>
            </a:tbl>
          </a:graphicData>
        </a:graphic>
      </p:graphicFrame>
    </p:spTree>
    <p:extLst>
      <p:ext uri="{BB962C8B-B14F-4D97-AF65-F5344CB8AC3E}">
        <p14:creationId xmlns:p14="http://schemas.microsoft.com/office/powerpoint/2010/main" val="145018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6561-55B3-5DB1-276F-F060DF8C2D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08A73D8-A655-17DD-9DA1-B2EF70E3BAA0}"/>
              </a:ext>
            </a:extLst>
          </p:cNvPr>
          <p:cNvSpPr>
            <a:spLocks noGrp="1"/>
          </p:cNvSpPr>
          <p:nvPr>
            <p:ph type="title"/>
          </p:nvPr>
        </p:nvSpPr>
        <p:spPr>
          <a:xfrm>
            <a:off x="457200" y="304801"/>
            <a:ext cx="8242300" cy="948978"/>
          </a:xfrm>
        </p:spPr>
        <p:txBody>
          <a:bodyPr/>
          <a:lstStyle/>
          <a:p>
            <a:r>
              <a:rPr lang="fr-CH" sz="2400" dirty="0"/>
              <a:t>5.	</a:t>
            </a:r>
            <a:r>
              <a:rPr lang="fr-CH" sz="2400" dirty="0" err="1"/>
              <a:t>Finanzkompetenzen</a:t>
            </a:r>
            <a:r>
              <a:rPr lang="fr-CH" sz="2400" dirty="0"/>
              <a:t> des </a:t>
            </a:r>
            <a:r>
              <a:rPr lang="fr-CH" sz="2400" dirty="0" err="1"/>
              <a:t>Generalrates</a:t>
            </a:r>
            <a:br>
              <a:rPr lang="de-CH" i="1" dirty="0"/>
            </a:br>
            <a:r>
              <a:rPr lang="fr-CH" dirty="0"/>
              <a:t>—</a:t>
            </a:r>
          </a:p>
        </p:txBody>
      </p:sp>
      <p:graphicFrame>
        <p:nvGraphicFramePr>
          <p:cNvPr id="8" name="Diagramme 7">
            <a:extLst>
              <a:ext uri="{FF2B5EF4-FFF2-40B4-BE49-F238E27FC236}">
                <a16:creationId xmlns:a16="http://schemas.microsoft.com/office/drawing/2014/main" id="{4886A596-6B54-C905-4495-81038884C9D4}"/>
              </a:ext>
            </a:extLst>
          </p:cNvPr>
          <p:cNvGraphicFramePr/>
          <p:nvPr>
            <p:extLst>
              <p:ext uri="{D42A27DB-BD31-4B8C-83A1-F6EECF244321}">
                <p14:modId xmlns:p14="http://schemas.microsoft.com/office/powerpoint/2010/main" val="1876702981"/>
              </p:ext>
            </p:extLst>
          </p:nvPr>
        </p:nvGraphicFramePr>
        <p:xfrm>
          <a:off x="201285" y="1826794"/>
          <a:ext cx="8741430" cy="427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AA1C865B-0CCD-57EA-EB5A-8DB29D608970}"/>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Kompetenzen nach Art. 67 GFHG</a:t>
            </a:r>
            <a:endParaRPr lang="fr-CH" dirty="0"/>
          </a:p>
        </p:txBody>
      </p:sp>
    </p:spTree>
    <p:extLst>
      <p:ext uri="{BB962C8B-B14F-4D97-AF65-F5344CB8AC3E}">
        <p14:creationId xmlns:p14="http://schemas.microsoft.com/office/powerpoint/2010/main" val="151914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E878-053F-2E4B-CA84-E9615BFDA6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438F4F-5FE9-91EA-1D1B-4E85D3B2BA16}"/>
              </a:ext>
            </a:extLst>
          </p:cNvPr>
          <p:cNvSpPr>
            <a:spLocks noGrp="1"/>
          </p:cNvSpPr>
          <p:nvPr>
            <p:ph type="title"/>
          </p:nvPr>
        </p:nvSpPr>
        <p:spPr>
          <a:xfrm>
            <a:off x="457200" y="304801"/>
            <a:ext cx="8242300" cy="948978"/>
          </a:xfrm>
        </p:spPr>
        <p:txBody>
          <a:bodyPr/>
          <a:lstStyle/>
          <a:p>
            <a:r>
              <a:rPr lang="fr-CH" sz="2400" dirty="0"/>
              <a:t>5.	</a:t>
            </a:r>
            <a:r>
              <a:rPr lang="fr-CH" sz="2400" dirty="0" err="1"/>
              <a:t>Finanzkompetenzen</a:t>
            </a:r>
            <a:r>
              <a:rPr lang="fr-CH" sz="2400" dirty="0"/>
              <a:t> des </a:t>
            </a:r>
            <a:r>
              <a:rPr lang="fr-CH" sz="2400" dirty="0" err="1"/>
              <a:t>Generalrates</a:t>
            </a:r>
            <a:br>
              <a:rPr lang="de-CH" i="1" dirty="0"/>
            </a:br>
            <a:r>
              <a:rPr lang="fr-CH" dirty="0"/>
              <a:t>—</a:t>
            </a:r>
          </a:p>
        </p:txBody>
      </p:sp>
      <p:graphicFrame>
        <p:nvGraphicFramePr>
          <p:cNvPr id="8" name="Diagramme 7">
            <a:extLst>
              <a:ext uri="{FF2B5EF4-FFF2-40B4-BE49-F238E27FC236}">
                <a16:creationId xmlns:a16="http://schemas.microsoft.com/office/drawing/2014/main" id="{6FDCF853-11D1-6D1D-CF99-52A0D8041E60}"/>
              </a:ext>
            </a:extLst>
          </p:cNvPr>
          <p:cNvGraphicFramePr/>
          <p:nvPr>
            <p:extLst>
              <p:ext uri="{D42A27DB-BD31-4B8C-83A1-F6EECF244321}">
                <p14:modId xmlns:p14="http://schemas.microsoft.com/office/powerpoint/2010/main" val="2029847086"/>
              </p:ext>
            </p:extLst>
          </p:nvPr>
        </p:nvGraphicFramePr>
        <p:xfrm>
          <a:off x="201285" y="1826794"/>
          <a:ext cx="8741430" cy="427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Espace réservé du texte 3">
            <a:extLst>
              <a:ext uri="{FF2B5EF4-FFF2-40B4-BE49-F238E27FC236}">
                <a16:creationId xmlns:a16="http://schemas.microsoft.com/office/drawing/2014/main" id="{53F54012-3EEA-1789-9D60-DE86F4746888}"/>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Kompetenzen nach Art. 67 GFHG</a:t>
            </a:r>
            <a:endParaRPr lang="fr-CH" dirty="0"/>
          </a:p>
        </p:txBody>
      </p:sp>
    </p:spTree>
    <p:extLst>
      <p:ext uri="{BB962C8B-B14F-4D97-AF65-F5344CB8AC3E}">
        <p14:creationId xmlns:p14="http://schemas.microsoft.com/office/powerpoint/2010/main" val="177348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28F3-F5F0-D9EF-EFD0-8205555A9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FF216A-5E8E-E059-CCFF-9DCBF3F8BDFA}"/>
              </a:ext>
            </a:extLst>
          </p:cNvPr>
          <p:cNvSpPr>
            <a:spLocks noGrp="1"/>
          </p:cNvSpPr>
          <p:nvPr>
            <p:ph type="title"/>
          </p:nvPr>
        </p:nvSpPr>
        <p:spPr>
          <a:xfrm>
            <a:off x="457200" y="304801"/>
            <a:ext cx="8242300" cy="948978"/>
          </a:xfrm>
        </p:spPr>
        <p:txBody>
          <a:bodyPr/>
          <a:lstStyle/>
          <a:p>
            <a:r>
              <a:rPr lang="fr-CH" sz="2400" dirty="0"/>
              <a:t>5.	</a:t>
            </a:r>
            <a:r>
              <a:rPr lang="fr-CH" sz="2400" dirty="0" err="1"/>
              <a:t>Finanzkompetenzen</a:t>
            </a:r>
            <a:r>
              <a:rPr lang="fr-CH" sz="2400" dirty="0"/>
              <a:t> des </a:t>
            </a:r>
            <a:r>
              <a:rPr lang="fr-CH" sz="2400" dirty="0" err="1"/>
              <a:t>Generalrates</a:t>
            </a:r>
            <a:br>
              <a:rPr lang="de-CH" i="1" dirty="0"/>
            </a:br>
            <a:r>
              <a:rPr lang="fr-CH" dirty="0"/>
              <a:t>—</a:t>
            </a:r>
          </a:p>
        </p:txBody>
      </p:sp>
      <p:sp>
        <p:nvSpPr>
          <p:cNvPr id="13" name="Espace réservé du texte 3">
            <a:extLst>
              <a:ext uri="{FF2B5EF4-FFF2-40B4-BE49-F238E27FC236}">
                <a16:creationId xmlns:a16="http://schemas.microsoft.com/office/drawing/2014/main" id="{11B8F867-F26B-2DAE-BA55-1B9BBFC00A37}"/>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Rollen</a:t>
            </a:r>
            <a:endParaRPr lang="fr-CH" dirty="0"/>
          </a:p>
        </p:txBody>
      </p:sp>
      <p:sp>
        <p:nvSpPr>
          <p:cNvPr id="3" name="ZoneTexte 2">
            <a:extLst>
              <a:ext uri="{FF2B5EF4-FFF2-40B4-BE49-F238E27FC236}">
                <a16:creationId xmlns:a16="http://schemas.microsoft.com/office/drawing/2014/main" id="{FA72CAE7-5F1E-7DF7-5A87-4D36F95E41EC}"/>
              </a:ext>
            </a:extLst>
          </p:cNvPr>
          <p:cNvSpPr txBox="1"/>
          <p:nvPr/>
        </p:nvSpPr>
        <p:spPr>
          <a:xfrm rot="10800000" flipH="1" flipV="1">
            <a:off x="457200" y="1922445"/>
            <a:ext cx="8147248" cy="4103688"/>
          </a:xfrm>
          <a:prstGeom prst="rect">
            <a:avLst/>
          </a:prstGeom>
        </p:spPr>
        <p:txBody>
          <a:bodyPr vert="horz" wrap="square" lIns="0" tIns="0" rIns="0" bIns="0" rtlCol="0">
            <a:spAutoFit/>
          </a:bodyPr>
          <a:lstStyle/>
          <a:p>
            <a:pPr marL="285750" indent="-285750" algn="l">
              <a:lnSpc>
                <a:spcPts val="1900"/>
              </a:lnSpc>
              <a:spcAft>
                <a:spcPts val="600"/>
              </a:spcAft>
              <a:buClr>
                <a:srgbClr val="C00000"/>
              </a:buClr>
              <a:buFont typeface="Wingdings" panose="05000000000000000000" pitchFamily="2" charset="2"/>
              <a:buChar char="Ø"/>
            </a:pPr>
            <a:r>
              <a:rPr lang="fr-CH" sz="1600" dirty="0" err="1">
                <a:solidFill>
                  <a:srgbClr val="C00000"/>
                </a:solidFill>
              </a:rPr>
              <a:t>FiKo</a:t>
            </a:r>
            <a:r>
              <a:rPr lang="fr-CH" sz="1600" dirty="0">
                <a:solidFill>
                  <a:srgbClr val="C00000"/>
                </a:solidFill>
              </a:rPr>
              <a:t> </a:t>
            </a:r>
            <a:r>
              <a:rPr lang="fr-CH" sz="1600" dirty="0"/>
              <a:t>(Art. 70 </a:t>
            </a:r>
            <a:r>
              <a:rPr lang="fr-CH" sz="1600" dirty="0" err="1"/>
              <a:t>ff</a:t>
            </a:r>
            <a:r>
              <a:rPr lang="fr-CH" sz="1600" dirty="0"/>
              <a:t>. GFHG):</a:t>
            </a:r>
          </a:p>
          <a:p>
            <a:pPr marL="742950" lvl="1" indent="-285750" algn="l">
              <a:lnSpc>
                <a:spcPts val="1900"/>
              </a:lnSpc>
              <a:spcAft>
                <a:spcPts val="600"/>
              </a:spcAft>
              <a:buClr>
                <a:srgbClr val="C00000"/>
              </a:buClr>
              <a:buFont typeface="Wingdings" panose="05000000000000000000" pitchFamily="2" charset="2"/>
              <a:buChar char="Ø"/>
            </a:pPr>
            <a:r>
              <a:rPr lang="fr-CH" sz="1600" dirty="0" err="1"/>
              <a:t>Prüft</a:t>
            </a:r>
            <a:r>
              <a:rPr lang="fr-CH" sz="1600" dirty="0"/>
              <a:t> </a:t>
            </a:r>
            <a:r>
              <a:rPr lang="fr-CH" sz="1600" dirty="0" err="1"/>
              <a:t>Finanzplan</a:t>
            </a:r>
            <a:r>
              <a:rPr lang="fr-CH" sz="1600" dirty="0"/>
              <a:t>, seine </a:t>
            </a:r>
            <a:r>
              <a:rPr lang="fr-CH" sz="1600" dirty="0" err="1"/>
              <a:t>Nachführungen</a:t>
            </a:r>
            <a:r>
              <a:rPr lang="fr-CH" sz="1600" dirty="0"/>
              <a:t> </a:t>
            </a:r>
            <a:r>
              <a:rPr lang="fr-CH" sz="1600" dirty="0" err="1"/>
              <a:t>und</a:t>
            </a:r>
            <a:r>
              <a:rPr lang="fr-CH" sz="1600" dirty="0"/>
              <a:t> </a:t>
            </a:r>
            <a:r>
              <a:rPr lang="fr-CH" sz="1600" dirty="0" err="1"/>
              <a:t>das</a:t>
            </a:r>
            <a:r>
              <a:rPr lang="fr-CH" sz="1600" dirty="0"/>
              <a:t> Budget</a:t>
            </a:r>
          </a:p>
          <a:p>
            <a:pPr marL="742950" lvl="1" indent="-285750" algn="l">
              <a:lnSpc>
                <a:spcPts val="1900"/>
              </a:lnSpc>
              <a:spcAft>
                <a:spcPts val="600"/>
              </a:spcAft>
              <a:buClr>
                <a:srgbClr val="C00000"/>
              </a:buClr>
              <a:buFont typeface="Wingdings" panose="05000000000000000000" pitchFamily="2" charset="2"/>
              <a:buChar char="Ø"/>
            </a:pPr>
            <a:r>
              <a:rPr lang="fr-CH" sz="1600" dirty="0" err="1"/>
              <a:t>Prüft</a:t>
            </a:r>
            <a:r>
              <a:rPr lang="fr-CH" sz="1600" dirty="0"/>
              <a:t> </a:t>
            </a:r>
            <a:r>
              <a:rPr lang="fr-CH" sz="1600" dirty="0" err="1"/>
              <a:t>Kredite</a:t>
            </a:r>
            <a:r>
              <a:rPr lang="fr-CH" sz="1600" dirty="0"/>
              <a:t> </a:t>
            </a:r>
            <a:r>
              <a:rPr lang="fr-CH" sz="1600" dirty="0" err="1"/>
              <a:t>und</a:t>
            </a:r>
            <a:r>
              <a:rPr lang="fr-CH" sz="1600" dirty="0"/>
              <a:t> </a:t>
            </a:r>
            <a:r>
              <a:rPr lang="fr-CH" sz="1600" dirty="0" err="1"/>
              <a:t>allf</a:t>
            </a:r>
            <a:r>
              <a:rPr lang="fr-CH" sz="1600" dirty="0"/>
              <a:t>. </a:t>
            </a:r>
            <a:r>
              <a:rPr lang="fr-CH" sz="1600" dirty="0" err="1"/>
              <a:t>Kreditüberschreitungen</a:t>
            </a:r>
            <a:r>
              <a:rPr lang="fr-CH" sz="1600" dirty="0"/>
              <a:t>, </a:t>
            </a:r>
            <a:r>
              <a:rPr lang="fr-CH" sz="1600" dirty="0" err="1"/>
              <a:t>über</a:t>
            </a:r>
            <a:r>
              <a:rPr lang="fr-CH" sz="1600" dirty="0"/>
              <a:t> welche der </a:t>
            </a:r>
            <a:r>
              <a:rPr lang="fr-CH" sz="1600" dirty="0" err="1"/>
              <a:t>Generalrat</a:t>
            </a:r>
            <a:r>
              <a:rPr lang="fr-CH" sz="1600" dirty="0"/>
              <a:t> </a:t>
            </a:r>
            <a:r>
              <a:rPr lang="fr-CH" sz="1600" dirty="0" err="1"/>
              <a:t>abstimmen</a:t>
            </a:r>
            <a:r>
              <a:rPr lang="fr-CH" sz="1600" dirty="0"/>
              <a:t> </a:t>
            </a:r>
            <a:r>
              <a:rPr lang="fr-CH" sz="1600" dirty="0" err="1"/>
              <a:t>muss</a:t>
            </a:r>
            <a:endParaRPr lang="fr-CH" sz="1600" dirty="0"/>
          </a:p>
          <a:p>
            <a:pPr marL="742950" lvl="1" indent="-285750" algn="l">
              <a:lnSpc>
                <a:spcPts val="1900"/>
              </a:lnSpc>
              <a:spcAft>
                <a:spcPts val="600"/>
              </a:spcAft>
              <a:buClr>
                <a:srgbClr val="C00000"/>
              </a:buClr>
              <a:buFont typeface="Wingdings" panose="05000000000000000000" pitchFamily="2" charset="2"/>
              <a:buChar char="Ø"/>
            </a:pPr>
            <a:r>
              <a:rPr lang="de-DE" sz="1600" dirty="0"/>
              <a:t>Prüft die Geschäfte, die Ausgaben nach sich ziehen könnten, die den Kompetenzbereich des Gemeinderats überschreiten, wie Statuten, Reglemente oder Vereinbarungen</a:t>
            </a:r>
          </a:p>
          <a:p>
            <a:pPr marL="742950" lvl="1" indent="-285750" algn="l">
              <a:lnSpc>
                <a:spcPts val="1900"/>
              </a:lnSpc>
              <a:spcAft>
                <a:spcPts val="600"/>
              </a:spcAft>
              <a:buClr>
                <a:srgbClr val="C00000"/>
              </a:buClr>
              <a:buFont typeface="Wingdings" panose="05000000000000000000" pitchFamily="2" charset="2"/>
              <a:buChar char="Ø"/>
            </a:pPr>
            <a:r>
              <a:rPr lang="de-DE" sz="1600" dirty="0"/>
              <a:t>prüft die Anträge auf </a:t>
            </a:r>
            <a:r>
              <a:rPr lang="de-DE" sz="1600" dirty="0" err="1"/>
              <a:t>Veräusserung</a:t>
            </a:r>
            <a:r>
              <a:rPr lang="de-DE" sz="1600" dirty="0"/>
              <a:t> von Gemeindegütern, die den Kompetenzbereich des Gemeinderats überschreiten</a:t>
            </a:r>
          </a:p>
          <a:p>
            <a:pPr marL="742950" lvl="1" indent="-285750" algn="l">
              <a:lnSpc>
                <a:spcPts val="1900"/>
              </a:lnSpc>
              <a:spcAft>
                <a:spcPts val="600"/>
              </a:spcAft>
              <a:buClr>
                <a:srgbClr val="C00000"/>
              </a:buClr>
              <a:buFont typeface="Wingdings" panose="05000000000000000000" pitchFamily="2" charset="2"/>
              <a:buChar char="Ø"/>
            </a:pPr>
            <a:r>
              <a:rPr lang="de-DE" sz="1600" dirty="0"/>
              <a:t>prüft die Anträge zur Änderung von </a:t>
            </a:r>
            <a:r>
              <a:rPr lang="de-DE" sz="1600" dirty="0" err="1"/>
              <a:t>Steuerfüssen</a:t>
            </a:r>
            <a:r>
              <a:rPr lang="de-DE" sz="1600" dirty="0"/>
              <a:t> und -sätzen</a:t>
            </a:r>
          </a:p>
          <a:p>
            <a:pPr marL="742950" lvl="1" indent="-285750" algn="l">
              <a:lnSpc>
                <a:spcPts val="1900"/>
              </a:lnSpc>
              <a:spcAft>
                <a:spcPts val="600"/>
              </a:spcAft>
              <a:buClr>
                <a:srgbClr val="C00000"/>
              </a:buClr>
              <a:buFont typeface="Wingdings" panose="05000000000000000000" pitchFamily="2" charset="2"/>
              <a:buChar char="Ø"/>
            </a:pPr>
            <a:r>
              <a:rPr lang="de-DE" sz="1600" dirty="0"/>
              <a:t> prüft Reglemente, die Gebühren betreffen, und Änderungen solcher Reglemente</a:t>
            </a:r>
          </a:p>
          <a:p>
            <a:pPr marL="742950" lvl="1" indent="-285750" algn="l">
              <a:lnSpc>
                <a:spcPts val="1900"/>
              </a:lnSpc>
              <a:spcAft>
                <a:spcPts val="600"/>
              </a:spcAft>
              <a:buClr>
                <a:srgbClr val="C00000"/>
              </a:buClr>
              <a:buFont typeface="Wingdings" panose="05000000000000000000" pitchFamily="2" charset="2"/>
              <a:buChar char="Ø"/>
            </a:pPr>
            <a:r>
              <a:rPr lang="de-DE" sz="1600" dirty="0"/>
              <a:t>nimmt zuhanden des Generalrats Stellung zum Bericht der Revisionsstelle</a:t>
            </a:r>
          </a:p>
          <a:p>
            <a:pPr marL="742950" lvl="1" indent="-285750" algn="l">
              <a:lnSpc>
                <a:spcPts val="1900"/>
              </a:lnSpc>
              <a:spcAft>
                <a:spcPts val="600"/>
              </a:spcAft>
              <a:buClr>
                <a:srgbClr val="C00000"/>
              </a:buClr>
              <a:buFont typeface="Wingdings" panose="05000000000000000000" pitchFamily="2" charset="2"/>
              <a:buChar char="Ø"/>
            </a:pPr>
            <a:r>
              <a:rPr lang="de-DE" sz="1600" dirty="0"/>
              <a:t>unterbreitet dem Generalrat einen Antrag für die Bezeichnung der Revisionsstelle</a:t>
            </a:r>
          </a:p>
          <a:p>
            <a:pPr marL="742950" lvl="1" indent="-285750" algn="l">
              <a:lnSpc>
                <a:spcPts val="1900"/>
              </a:lnSpc>
              <a:spcAft>
                <a:spcPts val="600"/>
              </a:spcAft>
              <a:buClr>
                <a:srgbClr val="C00000"/>
              </a:buClr>
              <a:buFont typeface="Wingdings" panose="05000000000000000000" pitchFamily="2" charset="2"/>
              <a:buChar char="Ø"/>
            </a:pPr>
            <a:endParaRPr lang="fr-CH" sz="1600" dirty="0"/>
          </a:p>
        </p:txBody>
      </p:sp>
    </p:spTree>
    <p:extLst>
      <p:ext uri="{BB962C8B-B14F-4D97-AF65-F5344CB8AC3E}">
        <p14:creationId xmlns:p14="http://schemas.microsoft.com/office/powerpoint/2010/main" val="413792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2050C-137C-89B6-FFDD-6D873206A0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A1AC1B-7FFF-D121-C8F5-C4071F195E6F}"/>
              </a:ext>
            </a:extLst>
          </p:cNvPr>
          <p:cNvSpPr>
            <a:spLocks noGrp="1"/>
          </p:cNvSpPr>
          <p:nvPr>
            <p:ph type="title"/>
          </p:nvPr>
        </p:nvSpPr>
        <p:spPr>
          <a:xfrm>
            <a:off x="457200" y="304801"/>
            <a:ext cx="8242300" cy="948978"/>
          </a:xfrm>
        </p:spPr>
        <p:txBody>
          <a:bodyPr/>
          <a:lstStyle/>
          <a:p>
            <a:r>
              <a:rPr lang="fr-CH" sz="2400" dirty="0"/>
              <a:t>5.	</a:t>
            </a:r>
            <a:r>
              <a:rPr lang="fr-CH" sz="2400" dirty="0" err="1"/>
              <a:t>Finanzkompetenzen</a:t>
            </a:r>
            <a:r>
              <a:rPr lang="fr-CH" sz="2400" dirty="0"/>
              <a:t> des </a:t>
            </a:r>
            <a:r>
              <a:rPr lang="fr-CH" sz="2400" dirty="0" err="1"/>
              <a:t>Generalrates</a:t>
            </a:r>
            <a:br>
              <a:rPr lang="de-CH" i="1" dirty="0"/>
            </a:br>
            <a:r>
              <a:rPr lang="fr-CH" dirty="0"/>
              <a:t>—</a:t>
            </a:r>
          </a:p>
        </p:txBody>
      </p:sp>
      <p:sp>
        <p:nvSpPr>
          <p:cNvPr id="13" name="Espace réservé du texte 3">
            <a:extLst>
              <a:ext uri="{FF2B5EF4-FFF2-40B4-BE49-F238E27FC236}">
                <a16:creationId xmlns:a16="http://schemas.microsoft.com/office/drawing/2014/main" id="{B2C668CC-01F9-652A-EDC3-3069D7E23212}"/>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Rollen</a:t>
            </a:r>
            <a:endParaRPr lang="fr-CH" dirty="0"/>
          </a:p>
        </p:txBody>
      </p:sp>
      <p:sp>
        <p:nvSpPr>
          <p:cNvPr id="3" name="ZoneTexte 2">
            <a:extLst>
              <a:ext uri="{FF2B5EF4-FFF2-40B4-BE49-F238E27FC236}">
                <a16:creationId xmlns:a16="http://schemas.microsoft.com/office/drawing/2014/main" id="{9E945623-3E9C-6BDB-36B2-32046CC5DC3D}"/>
              </a:ext>
            </a:extLst>
          </p:cNvPr>
          <p:cNvSpPr txBox="1"/>
          <p:nvPr/>
        </p:nvSpPr>
        <p:spPr>
          <a:xfrm rot="10800000" flipH="1" flipV="1">
            <a:off x="457200" y="1711688"/>
            <a:ext cx="8147248" cy="2090316"/>
          </a:xfrm>
          <a:prstGeom prst="rect">
            <a:avLst/>
          </a:prstGeom>
        </p:spPr>
        <p:txBody>
          <a:bodyPr vert="horz" wrap="square" lIns="0" tIns="0" rIns="0" bIns="0" rtlCol="0">
            <a:spAutoFit/>
          </a:bodyPr>
          <a:lstStyle/>
          <a:p>
            <a:pPr marL="285750" indent="-285750" algn="l">
              <a:lnSpc>
                <a:spcPts val="1900"/>
              </a:lnSpc>
              <a:spcAft>
                <a:spcPts val="600"/>
              </a:spcAft>
              <a:buClr>
                <a:srgbClr val="C00000"/>
              </a:buClr>
              <a:buFont typeface="Wingdings" panose="05000000000000000000" pitchFamily="2" charset="2"/>
              <a:buChar char="Ø"/>
            </a:pPr>
            <a:r>
              <a:rPr lang="fr-CH" sz="1600" dirty="0" err="1">
                <a:solidFill>
                  <a:srgbClr val="C00000"/>
                </a:solidFill>
              </a:rPr>
              <a:t>Amt</a:t>
            </a:r>
            <a:r>
              <a:rPr lang="fr-CH" sz="1600" dirty="0">
                <a:solidFill>
                  <a:srgbClr val="C00000"/>
                </a:solidFill>
              </a:rPr>
              <a:t> f</a:t>
            </a:r>
            <a:r>
              <a:rPr lang="de-CH" sz="1600" dirty="0" err="1">
                <a:solidFill>
                  <a:srgbClr val="C00000"/>
                </a:solidFill>
              </a:rPr>
              <a:t>ür</a:t>
            </a:r>
            <a:r>
              <a:rPr lang="de-CH" sz="1600" dirty="0">
                <a:solidFill>
                  <a:srgbClr val="C00000"/>
                </a:solidFill>
              </a:rPr>
              <a:t> Gemeinden </a:t>
            </a:r>
            <a:r>
              <a:rPr lang="de-CH" sz="1600" dirty="0"/>
              <a:t>(Art. 76 GFHG): </a:t>
            </a:r>
          </a:p>
          <a:p>
            <a:pPr marL="742950" lvl="1" indent="-285750" algn="l">
              <a:lnSpc>
                <a:spcPts val="1900"/>
              </a:lnSpc>
              <a:spcAft>
                <a:spcPts val="600"/>
              </a:spcAft>
              <a:buClr>
                <a:srgbClr val="C00000"/>
              </a:buClr>
              <a:buFont typeface="Wingdings" panose="05000000000000000000" pitchFamily="2" charset="2"/>
              <a:buChar char="Ø"/>
            </a:pPr>
            <a:r>
              <a:rPr lang="de-CH" sz="1600" dirty="0"/>
              <a:t>Erlässt Weisungen (z.B. zum internen Kontrollsystem)</a:t>
            </a:r>
          </a:p>
          <a:p>
            <a:pPr marL="742950" lvl="1" indent="-285750" algn="l">
              <a:lnSpc>
                <a:spcPts val="1900"/>
              </a:lnSpc>
              <a:spcAft>
                <a:spcPts val="600"/>
              </a:spcAft>
              <a:buClr>
                <a:srgbClr val="C00000"/>
              </a:buClr>
              <a:buFont typeface="Wingdings" panose="05000000000000000000" pitchFamily="2" charset="2"/>
              <a:buChar char="Ø"/>
            </a:pPr>
            <a:r>
              <a:rPr lang="fr-CH" sz="1600" dirty="0" err="1"/>
              <a:t>Berät</a:t>
            </a:r>
            <a:r>
              <a:rPr lang="fr-CH" sz="1600" dirty="0"/>
              <a:t> die </a:t>
            </a:r>
            <a:r>
              <a:rPr lang="fr-CH" sz="1600" dirty="0" err="1"/>
              <a:t>Gemeinden</a:t>
            </a:r>
            <a:r>
              <a:rPr lang="fr-CH" sz="1600" dirty="0"/>
              <a:t> </a:t>
            </a:r>
            <a:r>
              <a:rPr lang="fr-CH" sz="1600" dirty="0" err="1"/>
              <a:t>im</a:t>
            </a:r>
            <a:r>
              <a:rPr lang="fr-CH" sz="1600" dirty="0"/>
              <a:t> </a:t>
            </a:r>
            <a:r>
              <a:rPr lang="fr-CH" sz="1600" dirty="0" err="1"/>
              <a:t>Bereich</a:t>
            </a:r>
            <a:r>
              <a:rPr lang="fr-CH" sz="1600" dirty="0"/>
              <a:t> der </a:t>
            </a:r>
            <a:r>
              <a:rPr lang="fr-CH" sz="1600" dirty="0" err="1"/>
              <a:t>öffentlichen</a:t>
            </a:r>
            <a:r>
              <a:rPr lang="fr-CH" sz="1600" dirty="0"/>
              <a:t> </a:t>
            </a:r>
            <a:r>
              <a:rPr lang="fr-CH" sz="1600" dirty="0" err="1"/>
              <a:t>Finanzen</a:t>
            </a:r>
            <a:endParaRPr lang="fr-CH"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err="1"/>
              <a:t>Prüft</a:t>
            </a:r>
            <a:r>
              <a:rPr lang="fr-CH" sz="1600" dirty="0"/>
              <a:t> die formelle </a:t>
            </a:r>
            <a:r>
              <a:rPr lang="fr-CH" sz="1600" dirty="0" err="1"/>
              <a:t>Korrektheit</a:t>
            </a:r>
            <a:r>
              <a:rPr lang="fr-CH" sz="1600" dirty="0"/>
              <a:t> der Budgets </a:t>
            </a:r>
            <a:r>
              <a:rPr lang="fr-CH" sz="1600" dirty="0" err="1"/>
              <a:t>und</a:t>
            </a:r>
            <a:r>
              <a:rPr lang="fr-CH" sz="1600" dirty="0"/>
              <a:t> </a:t>
            </a:r>
            <a:r>
              <a:rPr lang="fr-CH" sz="1600" dirty="0" err="1"/>
              <a:t>Jahresrechnungen</a:t>
            </a:r>
            <a:endParaRPr lang="fr-CH"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err="1"/>
              <a:t>Verfolgt</a:t>
            </a:r>
            <a:r>
              <a:rPr lang="fr-CH" sz="1600" dirty="0"/>
              <a:t> die </a:t>
            </a:r>
            <a:r>
              <a:rPr lang="fr-CH" sz="1600" dirty="0" err="1"/>
              <a:t>Entwicklung</a:t>
            </a:r>
            <a:r>
              <a:rPr lang="fr-CH" sz="1600" dirty="0"/>
              <a:t> der </a:t>
            </a:r>
            <a:r>
              <a:rPr lang="fr-CH" sz="1600" dirty="0" err="1"/>
              <a:t>Gemeindefinanzen</a:t>
            </a:r>
            <a:endParaRPr lang="fr-CH" sz="1600" dirty="0"/>
          </a:p>
          <a:p>
            <a:pPr marL="742950" lvl="1" indent="-285750" algn="l">
              <a:lnSpc>
                <a:spcPts val="1900"/>
              </a:lnSpc>
              <a:spcAft>
                <a:spcPts val="600"/>
              </a:spcAft>
              <a:buClr>
                <a:srgbClr val="C00000"/>
              </a:buClr>
              <a:buFont typeface="Wingdings" panose="05000000000000000000" pitchFamily="2" charset="2"/>
              <a:buChar char="Ø"/>
            </a:pPr>
            <a:r>
              <a:rPr lang="fr-CH" sz="1600" dirty="0" err="1"/>
              <a:t>Erstellt</a:t>
            </a:r>
            <a:r>
              <a:rPr lang="fr-CH" sz="1600" dirty="0"/>
              <a:t> </a:t>
            </a:r>
            <a:r>
              <a:rPr lang="fr-CH" sz="1600" dirty="0" err="1"/>
              <a:t>Finanzstatistiken</a:t>
            </a:r>
            <a:r>
              <a:rPr lang="fr-CH" sz="1600" dirty="0"/>
              <a:t> </a:t>
            </a:r>
            <a:r>
              <a:rPr lang="fr-CH" sz="1600" dirty="0" err="1"/>
              <a:t>für</a:t>
            </a:r>
            <a:r>
              <a:rPr lang="fr-CH" sz="1600" dirty="0"/>
              <a:t> die </a:t>
            </a:r>
            <a:r>
              <a:rPr lang="fr-CH" sz="1600" dirty="0" err="1"/>
              <a:t>gemeinderechtl</a:t>
            </a:r>
            <a:r>
              <a:rPr lang="fr-CH" sz="1600" dirty="0"/>
              <a:t>. </a:t>
            </a:r>
            <a:r>
              <a:rPr lang="fr-CH" sz="1600" dirty="0" err="1"/>
              <a:t>Körperschaften</a:t>
            </a:r>
            <a:r>
              <a:rPr lang="fr-CH" sz="1600" dirty="0"/>
              <a:t> &amp; </a:t>
            </a:r>
            <a:r>
              <a:rPr lang="fr-CH" sz="1600" dirty="0" err="1"/>
              <a:t>veröffentlicht</a:t>
            </a:r>
            <a:r>
              <a:rPr lang="fr-CH" sz="1600" dirty="0"/>
              <a:t> </a:t>
            </a:r>
            <a:r>
              <a:rPr lang="fr-CH" sz="1600" dirty="0" err="1"/>
              <a:t>Jahresbericht</a:t>
            </a:r>
            <a:endParaRPr lang="fr-CH" sz="1600" dirty="0"/>
          </a:p>
        </p:txBody>
      </p:sp>
    </p:spTree>
    <p:extLst>
      <p:ext uri="{BB962C8B-B14F-4D97-AF65-F5344CB8AC3E}">
        <p14:creationId xmlns:p14="http://schemas.microsoft.com/office/powerpoint/2010/main" val="320155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7AB59-B34C-A6D7-FB8B-B2EFFD8E3A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AF09C3-E1E8-C580-C922-8F85FFE7B29D}"/>
              </a:ext>
            </a:extLst>
          </p:cNvPr>
          <p:cNvSpPr>
            <a:spLocks noGrp="1"/>
          </p:cNvSpPr>
          <p:nvPr>
            <p:ph type="title"/>
          </p:nvPr>
        </p:nvSpPr>
        <p:spPr>
          <a:xfrm>
            <a:off x="457200" y="304801"/>
            <a:ext cx="8242300" cy="948978"/>
          </a:xfrm>
        </p:spPr>
        <p:txBody>
          <a:bodyPr/>
          <a:lstStyle/>
          <a:p>
            <a:r>
              <a:rPr lang="fr-CH" sz="2400" dirty="0"/>
              <a:t>5.	</a:t>
            </a:r>
            <a:r>
              <a:rPr lang="fr-CH" sz="2400" dirty="0" err="1"/>
              <a:t>Finanzkompetenzen</a:t>
            </a:r>
            <a:r>
              <a:rPr lang="fr-CH" sz="2400" dirty="0"/>
              <a:t> des </a:t>
            </a:r>
            <a:r>
              <a:rPr lang="fr-CH" sz="2400" dirty="0" err="1"/>
              <a:t>Generalrates</a:t>
            </a:r>
            <a:br>
              <a:rPr lang="de-CH" i="1" dirty="0"/>
            </a:br>
            <a:r>
              <a:rPr lang="fr-CH" dirty="0"/>
              <a:t>—</a:t>
            </a:r>
          </a:p>
        </p:txBody>
      </p:sp>
      <p:sp>
        <p:nvSpPr>
          <p:cNvPr id="13" name="Espace réservé du texte 3">
            <a:extLst>
              <a:ext uri="{FF2B5EF4-FFF2-40B4-BE49-F238E27FC236}">
                <a16:creationId xmlns:a16="http://schemas.microsoft.com/office/drawing/2014/main" id="{00053CE9-D9F7-CCAC-7968-FC663A2E60E6}"/>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Finanzaufsicht</a:t>
            </a:r>
            <a:endParaRPr lang="fr-CH" dirty="0"/>
          </a:p>
        </p:txBody>
      </p:sp>
      <p:graphicFrame>
        <p:nvGraphicFramePr>
          <p:cNvPr id="5" name="Diagramme 4">
            <a:extLst>
              <a:ext uri="{FF2B5EF4-FFF2-40B4-BE49-F238E27FC236}">
                <a16:creationId xmlns:a16="http://schemas.microsoft.com/office/drawing/2014/main" id="{BF482009-3C68-B17F-6B12-6C15DC17EF72}"/>
              </a:ext>
            </a:extLst>
          </p:cNvPr>
          <p:cNvGraphicFramePr/>
          <p:nvPr>
            <p:extLst>
              <p:ext uri="{D42A27DB-BD31-4B8C-83A1-F6EECF244321}">
                <p14:modId xmlns:p14="http://schemas.microsoft.com/office/powerpoint/2010/main" val="263324591"/>
              </p:ext>
            </p:extLst>
          </p:nvPr>
        </p:nvGraphicFramePr>
        <p:xfrm>
          <a:off x="457200" y="1621093"/>
          <a:ext cx="6779096" cy="447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8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387645E-5596-CDB5-8AC8-8D27C2D4B37E}"/>
              </a:ext>
            </a:extLst>
          </p:cNvPr>
          <p:cNvSpPr>
            <a:spLocks noGrp="1"/>
          </p:cNvSpPr>
          <p:nvPr>
            <p:ph type="body" sz="quarter" idx="19"/>
          </p:nvPr>
        </p:nvSpPr>
        <p:spPr>
          <a:xfrm>
            <a:off x="444103" y="1402112"/>
            <a:ext cx="3632400" cy="307777"/>
          </a:xfrm>
        </p:spPr>
        <p:txBody>
          <a:bodyPr/>
          <a:lstStyle/>
          <a:p>
            <a:r>
              <a:rPr lang="de-CH" dirty="0"/>
              <a:t>Inhalt</a:t>
            </a:r>
            <a:endParaRPr lang="fr-CH" dirty="0"/>
          </a:p>
        </p:txBody>
      </p:sp>
      <p:sp>
        <p:nvSpPr>
          <p:cNvPr id="7" name="Espace réservé du texte 6">
            <a:extLst>
              <a:ext uri="{FF2B5EF4-FFF2-40B4-BE49-F238E27FC236}">
                <a16:creationId xmlns:a16="http://schemas.microsoft.com/office/drawing/2014/main" id="{9D319995-38BE-C910-B4F8-6F23674E7E2A}"/>
              </a:ext>
            </a:extLst>
          </p:cNvPr>
          <p:cNvSpPr>
            <a:spLocks noGrp="1"/>
          </p:cNvSpPr>
          <p:nvPr>
            <p:ph type="body" sz="quarter" idx="22"/>
          </p:nvPr>
        </p:nvSpPr>
        <p:spPr>
          <a:xfrm>
            <a:off x="435042" y="1858222"/>
            <a:ext cx="3632201" cy="2308324"/>
          </a:xfrm>
        </p:spPr>
        <p:txBody>
          <a:bodyPr/>
          <a:lstStyle/>
          <a:p>
            <a:pPr marL="342900" indent="-342900">
              <a:buClr>
                <a:srgbClr val="C00000"/>
              </a:buClr>
              <a:buFont typeface="Wingdings" panose="05000000000000000000" pitchFamily="2" charset="2"/>
              <a:buChar char="Ø"/>
            </a:pPr>
            <a:r>
              <a:rPr lang="de-CH" dirty="0"/>
              <a:t>Obligatorisch, falls gewisse Regeln zur Arbeitsweise des Generalrats präzisiert werden sollen </a:t>
            </a:r>
          </a:p>
          <a:p>
            <a:pPr marL="342900" indent="-342900">
              <a:buClr>
                <a:srgbClr val="C00000"/>
              </a:buClr>
              <a:buFont typeface="Wingdings" panose="05000000000000000000" pitchFamily="2" charset="2"/>
              <a:buChar char="Ø"/>
            </a:pPr>
            <a:r>
              <a:rPr lang="de-CH" dirty="0"/>
              <a:t>Übernimmt und präzisiert kantonale Vorgaben</a:t>
            </a:r>
          </a:p>
          <a:p>
            <a:pPr marL="342900" indent="-342900">
              <a:buClr>
                <a:srgbClr val="C00000"/>
              </a:buClr>
              <a:buFont typeface="Wingdings" panose="05000000000000000000" pitchFamily="2" charset="2"/>
              <a:buChar char="Ø"/>
            </a:pPr>
            <a:r>
              <a:rPr lang="de-CH" dirty="0"/>
              <a:t>Kein Muster</a:t>
            </a:r>
            <a:endParaRPr lang="fr-CH" dirty="0"/>
          </a:p>
        </p:txBody>
      </p:sp>
      <p:sp>
        <p:nvSpPr>
          <p:cNvPr id="12" name="Titre 1">
            <a:extLst>
              <a:ext uri="{FF2B5EF4-FFF2-40B4-BE49-F238E27FC236}">
                <a16:creationId xmlns:a16="http://schemas.microsoft.com/office/drawing/2014/main" id="{41CCAA1F-A956-280B-2B3A-F707FCA41F40}"/>
              </a:ext>
            </a:extLst>
          </p:cNvPr>
          <p:cNvSpPr>
            <a:spLocks noGrp="1"/>
          </p:cNvSpPr>
          <p:nvPr>
            <p:ph type="title"/>
          </p:nvPr>
        </p:nvSpPr>
        <p:spPr>
          <a:xfrm>
            <a:off x="457200" y="304801"/>
            <a:ext cx="8242300" cy="948978"/>
          </a:xfrm>
        </p:spPr>
        <p:txBody>
          <a:bodyPr/>
          <a:lstStyle/>
          <a:p>
            <a:r>
              <a:rPr lang="fr-CH" sz="2400" dirty="0"/>
              <a:t>6.	</a:t>
            </a:r>
            <a:r>
              <a:rPr lang="fr-CH" sz="2400" dirty="0" err="1"/>
              <a:t>Reglement</a:t>
            </a:r>
            <a:r>
              <a:rPr lang="fr-CH" sz="2400" dirty="0"/>
              <a:t> des </a:t>
            </a:r>
            <a:r>
              <a:rPr lang="fr-CH" sz="2400" dirty="0" err="1"/>
              <a:t>Generalrates</a:t>
            </a:r>
            <a:br>
              <a:rPr lang="de-CH" i="1" dirty="0"/>
            </a:br>
            <a:r>
              <a:rPr lang="fr-CH" dirty="0"/>
              <a:t>—</a:t>
            </a:r>
          </a:p>
        </p:txBody>
      </p:sp>
      <p:sp>
        <p:nvSpPr>
          <p:cNvPr id="13" name="Espace réservé du texte 4">
            <a:extLst>
              <a:ext uri="{FF2B5EF4-FFF2-40B4-BE49-F238E27FC236}">
                <a16:creationId xmlns:a16="http://schemas.microsoft.com/office/drawing/2014/main" id="{A7C0A713-E409-B563-0FE7-ADAEACD8AAE9}"/>
              </a:ext>
            </a:extLst>
          </p:cNvPr>
          <p:cNvSpPr txBox="1">
            <a:spLocks/>
          </p:cNvSpPr>
          <p:nvPr/>
        </p:nvSpPr>
        <p:spPr bwMode="auto">
          <a:xfrm>
            <a:off x="5278017" y="1405031"/>
            <a:ext cx="363240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Verfahren</a:t>
            </a:r>
            <a:endParaRPr lang="fr-CH" dirty="0"/>
          </a:p>
        </p:txBody>
      </p:sp>
      <p:sp>
        <p:nvSpPr>
          <p:cNvPr id="14" name="Espace réservé du texte 5">
            <a:extLst>
              <a:ext uri="{FF2B5EF4-FFF2-40B4-BE49-F238E27FC236}">
                <a16:creationId xmlns:a16="http://schemas.microsoft.com/office/drawing/2014/main" id="{BDF25EA8-3A75-5DD1-17D7-C2ADE7B8E0B4}"/>
              </a:ext>
            </a:extLst>
          </p:cNvPr>
          <p:cNvSpPr txBox="1">
            <a:spLocks/>
          </p:cNvSpPr>
          <p:nvPr/>
        </p:nvSpPr>
        <p:spPr bwMode="auto">
          <a:xfrm>
            <a:off x="5278017" y="1856860"/>
            <a:ext cx="3632400" cy="42319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C00000"/>
              </a:buClr>
              <a:buFont typeface="Wingdings" panose="05000000000000000000" pitchFamily="2" charset="2"/>
              <a:buChar char="Ø"/>
            </a:pPr>
            <a:r>
              <a:rPr lang="de-DE" dirty="0"/>
              <a:t>Stellungnahme des Amtes für Gemeinden im Rahmen der Vorprüfung</a:t>
            </a:r>
          </a:p>
          <a:p>
            <a:pPr marL="342900" indent="-342900">
              <a:buClr>
                <a:srgbClr val="C00000"/>
              </a:buClr>
              <a:buFont typeface="Wingdings" panose="05000000000000000000" pitchFamily="2" charset="2"/>
              <a:buChar char="Ø"/>
            </a:pPr>
            <a:r>
              <a:rPr lang="de-DE" dirty="0"/>
              <a:t>Z.T. vorgängige Unterbreitung an </a:t>
            </a:r>
            <a:r>
              <a:rPr lang="de-DE" dirty="0" err="1"/>
              <a:t>FiKo</a:t>
            </a:r>
            <a:r>
              <a:rPr lang="de-DE" dirty="0"/>
              <a:t> und Preisüberwacher</a:t>
            </a:r>
          </a:p>
          <a:p>
            <a:pPr marL="342900" indent="-342900">
              <a:buClr>
                <a:srgbClr val="C00000"/>
              </a:buClr>
              <a:buFont typeface="Wingdings" panose="05000000000000000000" pitchFamily="2" charset="2"/>
              <a:buChar char="Ø"/>
            </a:pPr>
            <a:r>
              <a:rPr lang="de-DE" dirty="0"/>
              <a:t>Genehmigung der betroffenen Direktion</a:t>
            </a:r>
          </a:p>
          <a:p>
            <a:pPr marL="342900" indent="-342900">
              <a:buClr>
                <a:srgbClr val="C00000"/>
              </a:buClr>
              <a:buFont typeface="Wingdings" panose="05000000000000000000" pitchFamily="2" charset="2"/>
              <a:buChar char="Ø"/>
            </a:pPr>
            <a:r>
              <a:rPr lang="de-DE" dirty="0"/>
              <a:t>Info </a:t>
            </a:r>
            <a:r>
              <a:rPr lang="de-DE"/>
              <a:t>Gem‘A: </a:t>
            </a:r>
            <a:r>
              <a:rPr lang="de-DE" dirty="0">
                <a:hlinkClick r:id="rId3"/>
              </a:rPr>
              <a:t>ttps://www.fr.ch/de/staat-und-recht/gemeinden/gemeindereglemente-und-statuten-der-gemeindeverbaende</a:t>
            </a:r>
            <a:endParaRPr lang="fr-CH" dirty="0"/>
          </a:p>
        </p:txBody>
      </p:sp>
    </p:spTree>
    <p:extLst>
      <p:ext uri="{BB962C8B-B14F-4D97-AF65-F5344CB8AC3E}">
        <p14:creationId xmlns:p14="http://schemas.microsoft.com/office/powerpoint/2010/main" val="33738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0F20-D2FE-0DD4-865C-C35277E7A7BA}"/>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80289B8-DB06-9857-7040-0081D89944A1}"/>
              </a:ext>
            </a:extLst>
          </p:cNvPr>
          <p:cNvSpPr>
            <a:spLocks noGrp="1"/>
          </p:cNvSpPr>
          <p:nvPr>
            <p:ph type="body" sz="quarter" idx="22"/>
          </p:nvPr>
        </p:nvSpPr>
        <p:spPr>
          <a:xfrm>
            <a:off x="450850" y="1916832"/>
            <a:ext cx="8242300" cy="1846659"/>
          </a:xfrm>
        </p:spPr>
        <p:txBody>
          <a:bodyPr/>
          <a:lstStyle/>
          <a:p>
            <a:pPr marL="342900" indent="-342900">
              <a:buClr>
                <a:srgbClr val="C00000"/>
              </a:buClr>
              <a:buFont typeface="Wingdings" panose="05000000000000000000" pitchFamily="2" charset="2"/>
              <a:buChar char="Ø"/>
            </a:pPr>
            <a:r>
              <a:rPr lang="de-DE" dirty="0">
                <a:solidFill>
                  <a:srgbClr val="C00000"/>
                </a:solidFill>
              </a:rPr>
              <a:t>Politische Verantwortung </a:t>
            </a:r>
            <a:r>
              <a:rPr lang="de-DE" dirty="0"/>
              <a:t>gegenüber der Bevölkerung</a:t>
            </a:r>
          </a:p>
          <a:p>
            <a:pPr marL="342900" indent="-342900">
              <a:buClr>
                <a:srgbClr val="C00000"/>
              </a:buClr>
              <a:buFont typeface="Wingdings" panose="05000000000000000000" pitchFamily="2" charset="2"/>
              <a:buChar char="Ø"/>
            </a:pPr>
            <a:r>
              <a:rPr lang="de-DE" dirty="0"/>
              <a:t>Beziehungen zu den anderen Organen</a:t>
            </a:r>
          </a:p>
          <a:p>
            <a:pPr marL="715963" lvl="1" indent="-352425">
              <a:buClr>
                <a:srgbClr val="C00000"/>
              </a:buClr>
              <a:buFont typeface="Wingdings" panose="05000000000000000000" pitchFamily="2" charset="2"/>
              <a:buChar char="§"/>
            </a:pPr>
            <a:r>
              <a:rPr lang="de-DE" dirty="0"/>
              <a:t>In gutem Einvernehmen</a:t>
            </a:r>
          </a:p>
          <a:p>
            <a:pPr marL="715963" lvl="1" indent="-352425">
              <a:buClr>
                <a:srgbClr val="C00000"/>
              </a:buClr>
              <a:buFont typeface="Wingdings" panose="05000000000000000000" pitchFamily="2" charset="2"/>
              <a:buChar char="§"/>
            </a:pPr>
            <a:r>
              <a:rPr lang="de-DE" dirty="0"/>
              <a:t>Kompetenzen beachten</a:t>
            </a:r>
          </a:p>
          <a:p>
            <a:pPr marL="715963" lvl="1" indent="-352425">
              <a:buClr>
                <a:srgbClr val="C00000"/>
              </a:buClr>
              <a:buFont typeface="Wingdings" panose="05000000000000000000" pitchFamily="2" charset="2"/>
              <a:buChar char="§"/>
            </a:pPr>
            <a:r>
              <a:rPr lang="de-DE" dirty="0"/>
              <a:t>Bei unlösbaren Konflikten: Oberamt</a:t>
            </a:r>
          </a:p>
        </p:txBody>
      </p:sp>
      <p:sp>
        <p:nvSpPr>
          <p:cNvPr id="12" name="Titre 1">
            <a:extLst>
              <a:ext uri="{FF2B5EF4-FFF2-40B4-BE49-F238E27FC236}">
                <a16:creationId xmlns:a16="http://schemas.microsoft.com/office/drawing/2014/main" id="{1FD05EC5-C78D-A07C-E187-C1D6259074FA}"/>
              </a:ext>
            </a:extLst>
          </p:cNvPr>
          <p:cNvSpPr>
            <a:spLocks noGrp="1"/>
          </p:cNvSpPr>
          <p:nvPr>
            <p:ph type="title"/>
          </p:nvPr>
        </p:nvSpPr>
        <p:spPr>
          <a:xfrm>
            <a:off x="457200" y="304801"/>
            <a:ext cx="8242300" cy="948978"/>
          </a:xfrm>
        </p:spPr>
        <p:txBody>
          <a:bodyPr/>
          <a:lstStyle/>
          <a:p>
            <a:r>
              <a:rPr lang="fr-CH" sz="2400" dirty="0"/>
              <a:t>7.	</a:t>
            </a:r>
            <a:r>
              <a:rPr lang="fr-CH" sz="2400" dirty="0" err="1"/>
              <a:t>Rechte</a:t>
            </a:r>
            <a:r>
              <a:rPr lang="fr-CH" sz="2400" dirty="0"/>
              <a:t> </a:t>
            </a:r>
            <a:r>
              <a:rPr lang="fr-CH" sz="2400" dirty="0" err="1"/>
              <a:t>und</a:t>
            </a:r>
            <a:r>
              <a:rPr lang="fr-CH" sz="2400" dirty="0"/>
              <a:t> </a:t>
            </a:r>
            <a:r>
              <a:rPr lang="fr-CH" sz="2400" dirty="0" err="1"/>
              <a:t>Pflichten</a:t>
            </a:r>
            <a:r>
              <a:rPr lang="fr-CH" sz="2400" dirty="0"/>
              <a:t> des </a:t>
            </a:r>
            <a:r>
              <a:rPr lang="fr-CH" sz="2400" dirty="0" err="1"/>
              <a:t>Generalrates</a:t>
            </a:r>
            <a:br>
              <a:rPr lang="de-CH" i="1" dirty="0"/>
            </a:br>
            <a:r>
              <a:rPr lang="fr-CH" dirty="0"/>
              <a:t>—</a:t>
            </a:r>
          </a:p>
        </p:txBody>
      </p:sp>
      <p:sp>
        <p:nvSpPr>
          <p:cNvPr id="4" name="Espace réservé du texte 3">
            <a:extLst>
              <a:ext uri="{FF2B5EF4-FFF2-40B4-BE49-F238E27FC236}">
                <a16:creationId xmlns:a16="http://schemas.microsoft.com/office/drawing/2014/main" id="{702BE3CA-3136-337C-E3CF-C5AAEDC5A0C0}"/>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Ausgewählte Fragen</a:t>
            </a:r>
            <a:endParaRPr lang="fr-CH" dirty="0"/>
          </a:p>
        </p:txBody>
      </p:sp>
    </p:spTree>
    <p:extLst>
      <p:ext uri="{BB962C8B-B14F-4D97-AF65-F5344CB8AC3E}">
        <p14:creationId xmlns:p14="http://schemas.microsoft.com/office/powerpoint/2010/main" val="48885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170B-8036-90B3-9EE7-F5AC8254B1B9}"/>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6D30FDE4-3AD4-829E-BA93-81A8BDE08B70}"/>
              </a:ext>
            </a:extLst>
          </p:cNvPr>
          <p:cNvSpPr>
            <a:spLocks noGrp="1"/>
          </p:cNvSpPr>
          <p:nvPr>
            <p:ph type="body" sz="quarter" idx="22"/>
          </p:nvPr>
        </p:nvSpPr>
        <p:spPr>
          <a:xfrm>
            <a:off x="450850" y="1916832"/>
            <a:ext cx="8242300" cy="3616375"/>
          </a:xfrm>
        </p:spPr>
        <p:txBody>
          <a:bodyPr/>
          <a:lstStyle/>
          <a:p>
            <a:pPr>
              <a:buClr>
                <a:srgbClr val="C00000"/>
              </a:buClr>
            </a:pPr>
            <a:r>
              <a:rPr lang="de-DE" dirty="0" err="1">
                <a:solidFill>
                  <a:srgbClr val="C00000"/>
                </a:solidFill>
              </a:rPr>
              <a:t>Ausstandspflicht</a:t>
            </a:r>
            <a:r>
              <a:rPr lang="de-DE" dirty="0"/>
              <a:t> (Art. 51</a:t>
            </a:r>
            <a:r>
              <a:rPr lang="de-DE" baseline="30000" dirty="0"/>
              <a:t>bis</a:t>
            </a:r>
            <a:r>
              <a:rPr lang="de-DE" dirty="0"/>
              <a:t> </a:t>
            </a:r>
            <a:r>
              <a:rPr lang="de-DE" dirty="0" err="1"/>
              <a:t>i.V.m</a:t>
            </a:r>
            <a:r>
              <a:rPr lang="de-DE" dirty="0"/>
              <a:t>. 21 und 65 GG; Art. 11 und Art. 25 ff. ARGG)</a:t>
            </a:r>
          </a:p>
          <a:p>
            <a:pPr marL="342900" indent="-342900">
              <a:buClr>
                <a:srgbClr val="C00000"/>
              </a:buClr>
              <a:buFont typeface="Wingdings" panose="05000000000000000000" pitchFamily="2" charset="2"/>
              <a:buChar char="Ø"/>
            </a:pPr>
            <a:r>
              <a:rPr lang="de-DE" dirty="0"/>
              <a:t>Wenn er selbst, sein Ehegatte oder eine Person, zu der es in einem engen Verwandtschafts-, </a:t>
            </a:r>
            <a:r>
              <a:rPr lang="de-DE" dirty="0" err="1"/>
              <a:t>Schwägerschafts</a:t>
            </a:r>
            <a:r>
              <a:rPr lang="de-DE" dirty="0"/>
              <a:t>-, Pflicht- oder Abhängigkeitsverhältnis steht, am Geschäft ein </a:t>
            </a:r>
            <a:r>
              <a:rPr lang="de-DE" dirty="0">
                <a:solidFill>
                  <a:srgbClr val="C00000"/>
                </a:solidFill>
              </a:rPr>
              <a:t>besonderes Interesse </a:t>
            </a:r>
            <a:r>
              <a:rPr lang="de-DE" dirty="0"/>
              <a:t>hat.</a:t>
            </a:r>
          </a:p>
          <a:p>
            <a:pPr marL="342900" indent="-342900">
              <a:buClr>
                <a:srgbClr val="C00000"/>
              </a:buClr>
              <a:buFont typeface="Wingdings" panose="05000000000000000000" pitchFamily="2" charset="2"/>
              <a:buChar char="Ø"/>
            </a:pPr>
            <a:r>
              <a:rPr lang="de-DE" dirty="0"/>
              <a:t>Besonderes Interesse = Das Geschäft bewirkt unmittelbare, insbesondere finanzielle Folgen</a:t>
            </a:r>
          </a:p>
          <a:p>
            <a:pPr marL="342900" indent="-342900">
              <a:buClr>
                <a:srgbClr val="C00000"/>
              </a:buClr>
              <a:buFont typeface="Wingdings" panose="05000000000000000000" pitchFamily="2" charset="2"/>
              <a:buChar char="Ø"/>
            </a:pPr>
            <a:r>
              <a:rPr lang="de-DE" dirty="0"/>
              <a:t>Die </a:t>
            </a:r>
            <a:r>
              <a:rPr lang="de-DE" dirty="0" err="1"/>
              <a:t>Ausstandspflicht</a:t>
            </a:r>
            <a:r>
              <a:rPr lang="de-DE" dirty="0"/>
              <a:t> richtet sich nach der Intensität des Interesses an diesem Geschäft. Ein besonderes Interesse liegt vor, wenn es für einen Ratsmitglied von </a:t>
            </a:r>
            <a:r>
              <a:rPr lang="de-DE" dirty="0" err="1"/>
              <a:t>grösserem</a:t>
            </a:r>
            <a:r>
              <a:rPr lang="de-DE" dirty="0"/>
              <a:t> Interesse ist als für seine Kollegen</a:t>
            </a:r>
          </a:p>
        </p:txBody>
      </p:sp>
      <p:sp>
        <p:nvSpPr>
          <p:cNvPr id="12" name="Titre 1">
            <a:extLst>
              <a:ext uri="{FF2B5EF4-FFF2-40B4-BE49-F238E27FC236}">
                <a16:creationId xmlns:a16="http://schemas.microsoft.com/office/drawing/2014/main" id="{ADE8AD7A-C84B-B001-5779-35C1AA1E781C}"/>
              </a:ext>
            </a:extLst>
          </p:cNvPr>
          <p:cNvSpPr>
            <a:spLocks noGrp="1"/>
          </p:cNvSpPr>
          <p:nvPr>
            <p:ph type="title"/>
          </p:nvPr>
        </p:nvSpPr>
        <p:spPr>
          <a:xfrm>
            <a:off x="457200" y="304801"/>
            <a:ext cx="8242300" cy="948978"/>
          </a:xfrm>
        </p:spPr>
        <p:txBody>
          <a:bodyPr/>
          <a:lstStyle/>
          <a:p>
            <a:r>
              <a:rPr lang="fr-CH" sz="2400" dirty="0"/>
              <a:t>7.	</a:t>
            </a:r>
            <a:r>
              <a:rPr lang="fr-CH" sz="2400" dirty="0" err="1"/>
              <a:t>Rechte</a:t>
            </a:r>
            <a:r>
              <a:rPr lang="fr-CH" sz="2400" dirty="0"/>
              <a:t> </a:t>
            </a:r>
            <a:r>
              <a:rPr lang="fr-CH" sz="2400" dirty="0" err="1"/>
              <a:t>und</a:t>
            </a:r>
            <a:r>
              <a:rPr lang="fr-CH" sz="2400" dirty="0"/>
              <a:t> </a:t>
            </a:r>
            <a:r>
              <a:rPr lang="fr-CH" sz="2400" dirty="0" err="1"/>
              <a:t>Pflichten</a:t>
            </a:r>
            <a:r>
              <a:rPr lang="fr-CH" sz="2400" dirty="0"/>
              <a:t> des </a:t>
            </a:r>
            <a:r>
              <a:rPr lang="fr-CH" sz="2400" dirty="0" err="1"/>
              <a:t>Generalrates</a:t>
            </a:r>
            <a:br>
              <a:rPr lang="de-CH" i="1" dirty="0"/>
            </a:br>
            <a:r>
              <a:rPr lang="fr-CH" dirty="0"/>
              <a:t>—</a:t>
            </a:r>
          </a:p>
        </p:txBody>
      </p:sp>
      <p:sp>
        <p:nvSpPr>
          <p:cNvPr id="4" name="Espace réservé du texte 3">
            <a:extLst>
              <a:ext uri="{FF2B5EF4-FFF2-40B4-BE49-F238E27FC236}">
                <a16:creationId xmlns:a16="http://schemas.microsoft.com/office/drawing/2014/main" id="{9B15600D-585A-5818-4BB0-4C40C16BDBA4}"/>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Ausgewählte Fragen</a:t>
            </a:r>
            <a:endParaRPr lang="fr-CH" dirty="0"/>
          </a:p>
        </p:txBody>
      </p:sp>
    </p:spTree>
    <p:extLst>
      <p:ext uri="{BB962C8B-B14F-4D97-AF65-F5344CB8AC3E}">
        <p14:creationId xmlns:p14="http://schemas.microsoft.com/office/powerpoint/2010/main" val="1708563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CD14-8F64-3E6E-0A3E-1B24050A9690}"/>
              </a:ext>
            </a:extLst>
          </p:cNvPr>
          <p:cNvSpPr>
            <a:spLocks noGrp="1"/>
          </p:cNvSpPr>
          <p:nvPr>
            <p:ph type="title"/>
          </p:nvPr>
        </p:nvSpPr>
        <p:spPr>
          <a:xfrm>
            <a:off x="457200" y="304800"/>
            <a:ext cx="8242300" cy="912109"/>
          </a:xfrm>
        </p:spPr>
        <p:txBody>
          <a:bodyPr/>
          <a:lstStyle/>
          <a:p>
            <a:r>
              <a:rPr lang="fr-CH" sz="2400" dirty="0"/>
              <a:t>1.	</a:t>
            </a:r>
            <a:r>
              <a:rPr lang="de-CH" sz="2400" dirty="0"/>
              <a:t>Allgemeines</a:t>
            </a:r>
            <a:br>
              <a:rPr lang="de-CH" sz="2400" i="1" dirty="0"/>
            </a:br>
            <a:r>
              <a:rPr lang="fr-CH" sz="2400" dirty="0"/>
              <a:t>—</a:t>
            </a:r>
          </a:p>
        </p:txBody>
      </p:sp>
      <p:sp>
        <p:nvSpPr>
          <p:cNvPr id="3" name="Espace réservé du texte 2">
            <a:extLst>
              <a:ext uri="{FF2B5EF4-FFF2-40B4-BE49-F238E27FC236}">
                <a16:creationId xmlns:a16="http://schemas.microsoft.com/office/drawing/2014/main" id="{BFEC1707-11F5-1D68-A659-15DCD9A5FBAB}"/>
              </a:ext>
            </a:extLst>
          </p:cNvPr>
          <p:cNvSpPr>
            <a:spLocks noGrp="1"/>
          </p:cNvSpPr>
          <p:nvPr>
            <p:ph type="body" sz="quarter" idx="12"/>
          </p:nvPr>
        </p:nvSpPr>
        <p:spPr>
          <a:xfrm>
            <a:off x="460978" y="1760185"/>
            <a:ext cx="8242300" cy="630942"/>
          </a:xfrm>
        </p:spPr>
        <p:txBody>
          <a:bodyPr/>
          <a:lstStyle/>
          <a:p>
            <a:pPr marL="285750" indent="-285750">
              <a:buClr>
                <a:srgbClr val="C00000"/>
              </a:buClr>
              <a:buFont typeface="Wingdings" panose="05000000000000000000" pitchFamily="2" charset="2"/>
              <a:buChar char="Ø"/>
            </a:pPr>
            <a:r>
              <a:rPr lang="de-CH" sz="1800" dirty="0"/>
              <a:t>Gesetzgebendes Organ (Legislative) der Gemeinde</a:t>
            </a:r>
          </a:p>
          <a:p>
            <a:pPr marL="285750" indent="-285750">
              <a:buClr>
                <a:srgbClr val="C00000"/>
              </a:buClr>
              <a:buFont typeface="Wingdings" panose="05000000000000000000" pitchFamily="2" charset="2"/>
              <a:buChar char="Ø"/>
            </a:pPr>
            <a:r>
              <a:rPr lang="de-CH" sz="1800" dirty="0"/>
              <a:t>Ersetzt die Gemeindeversammlung (Art. 25 f. GG)</a:t>
            </a:r>
            <a:endParaRPr lang="fr-CH" sz="1800" dirty="0"/>
          </a:p>
        </p:txBody>
      </p:sp>
      <p:sp>
        <p:nvSpPr>
          <p:cNvPr id="4" name="Espace réservé du texte 3">
            <a:extLst>
              <a:ext uri="{FF2B5EF4-FFF2-40B4-BE49-F238E27FC236}">
                <a16:creationId xmlns:a16="http://schemas.microsoft.com/office/drawing/2014/main" id="{85C56EE4-7FCC-F7CF-E0D5-F77E82AB86CE}"/>
              </a:ext>
            </a:extLst>
          </p:cNvPr>
          <p:cNvSpPr>
            <a:spLocks noGrp="1"/>
          </p:cNvSpPr>
          <p:nvPr>
            <p:ph type="body" sz="quarter" idx="13"/>
          </p:nvPr>
        </p:nvSpPr>
        <p:spPr>
          <a:xfrm>
            <a:off x="460978" y="1208362"/>
            <a:ext cx="8242300" cy="369332"/>
          </a:xfrm>
        </p:spPr>
        <p:txBody>
          <a:bodyPr/>
          <a:lstStyle/>
          <a:p>
            <a:r>
              <a:rPr lang="de-CH" dirty="0"/>
              <a:t>Rolle des Generalrats im politischen System</a:t>
            </a:r>
            <a:endParaRPr lang="fr-CH" dirty="0"/>
          </a:p>
        </p:txBody>
      </p:sp>
    </p:spTree>
    <p:extLst>
      <p:ext uri="{BB962C8B-B14F-4D97-AF65-F5344CB8AC3E}">
        <p14:creationId xmlns:p14="http://schemas.microsoft.com/office/powerpoint/2010/main" val="1527577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97AC9-6979-1476-96AF-1EAC885507A2}"/>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29CB8325-CF3C-3B9F-EBF9-3C02819FF927}"/>
              </a:ext>
            </a:extLst>
          </p:cNvPr>
          <p:cNvSpPr>
            <a:spLocks noGrp="1"/>
          </p:cNvSpPr>
          <p:nvPr>
            <p:ph type="body" sz="quarter" idx="22"/>
          </p:nvPr>
        </p:nvSpPr>
        <p:spPr>
          <a:xfrm>
            <a:off x="450850" y="1916832"/>
            <a:ext cx="8242300" cy="3924151"/>
          </a:xfrm>
        </p:spPr>
        <p:txBody>
          <a:bodyPr/>
          <a:lstStyle/>
          <a:p>
            <a:pPr>
              <a:buClr>
                <a:srgbClr val="C00000"/>
              </a:buClr>
            </a:pPr>
            <a:r>
              <a:rPr lang="de-DE" dirty="0" err="1">
                <a:solidFill>
                  <a:srgbClr val="C00000"/>
                </a:solidFill>
              </a:rPr>
              <a:t>Ausstandspflicht</a:t>
            </a:r>
            <a:endParaRPr lang="de-DE" dirty="0"/>
          </a:p>
          <a:p>
            <a:pPr marL="342900" indent="-342900">
              <a:buClr>
                <a:srgbClr val="C00000"/>
              </a:buClr>
              <a:buFont typeface="Wingdings" panose="05000000000000000000" pitchFamily="2" charset="2"/>
              <a:buChar char="Ø"/>
            </a:pPr>
            <a:r>
              <a:rPr lang="de-DE" dirty="0"/>
              <a:t>Ist von Amtes wegen zu berücksichtigen</a:t>
            </a:r>
          </a:p>
          <a:p>
            <a:pPr marL="342900" indent="-342900">
              <a:buClr>
                <a:srgbClr val="C00000"/>
              </a:buClr>
              <a:buFont typeface="Wingdings" panose="05000000000000000000" pitchFamily="2" charset="2"/>
              <a:buChar char="Ø"/>
            </a:pPr>
            <a:r>
              <a:rPr lang="de-DE" dirty="0"/>
              <a:t>Wenn die </a:t>
            </a:r>
            <a:r>
              <a:rPr lang="de-DE" dirty="0" err="1"/>
              <a:t>Ausstandspflicht</a:t>
            </a:r>
            <a:r>
              <a:rPr lang="de-DE" dirty="0"/>
              <a:t> streitig ist, entscheidet darüber das Büro unter Ausschluss der betroffenen Person</a:t>
            </a:r>
          </a:p>
          <a:p>
            <a:pPr marL="342900" indent="-342900">
              <a:buClr>
                <a:srgbClr val="C00000"/>
              </a:buClr>
              <a:buFont typeface="Wingdings" panose="05000000000000000000" pitchFamily="2" charset="2"/>
              <a:buChar char="Ø"/>
            </a:pPr>
            <a:r>
              <a:rPr lang="de-DE" dirty="0"/>
              <a:t>Folge bei </a:t>
            </a:r>
            <a:r>
              <a:rPr lang="de-DE" dirty="0" err="1"/>
              <a:t>Ausstandspflicht</a:t>
            </a:r>
            <a:r>
              <a:rPr lang="de-DE" dirty="0"/>
              <a:t>: Der Generalrat darf der Behandlung eines Geschäftes nicht beiwohnen (Diskussion und Beschlussfassung)</a:t>
            </a:r>
          </a:p>
          <a:p>
            <a:pPr marL="342900" indent="-342900">
              <a:buClr>
                <a:srgbClr val="C00000"/>
              </a:buClr>
              <a:buFont typeface="Wingdings" panose="05000000000000000000" pitchFamily="2" charset="2"/>
              <a:buChar char="Ø"/>
            </a:pPr>
            <a:r>
              <a:rPr lang="de-DE" dirty="0"/>
              <a:t>Hat den Sitzungsraum vorher zu verlassen und ist im Protokoll samt Begründung zu vermerken</a:t>
            </a:r>
          </a:p>
          <a:p>
            <a:pPr marL="342900" indent="-342900">
              <a:buClr>
                <a:srgbClr val="C00000"/>
              </a:buClr>
              <a:buFont typeface="Wingdings" panose="05000000000000000000" pitchFamily="2" charset="2"/>
              <a:buChar char="Ø"/>
            </a:pPr>
            <a:r>
              <a:rPr lang="de-DE" dirty="0"/>
              <a:t>Bei Verletzung: der Beschluss ist anfechtbar</a:t>
            </a:r>
          </a:p>
          <a:p>
            <a:pPr marL="342900" indent="-342900">
              <a:buClr>
                <a:srgbClr val="C00000"/>
              </a:buClr>
              <a:buFont typeface="Wingdings" panose="05000000000000000000" pitchFamily="2" charset="2"/>
              <a:buChar char="Ø"/>
            </a:pPr>
            <a:endParaRPr lang="de-DE" dirty="0"/>
          </a:p>
          <a:p>
            <a:pPr marL="342900" indent="-342900">
              <a:buClr>
                <a:srgbClr val="C00000"/>
              </a:buClr>
              <a:buFont typeface="Wingdings" panose="05000000000000000000" pitchFamily="2" charset="2"/>
              <a:buChar char="Ø"/>
            </a:pPr>
            <a:endParaRPr lang="de-DE" dirty="0"/>
          </a:p>
        </p:txBody>
      </p:sp>
      <p:sp>
        <p:nvSpPr>
          <p:cNvPr id="12" name="Titre 1">
            <a:extLst>
              <a:ext uri="{FF2B5EF4-FFF2-40B4-BE49-F238E27FC236}">
                <a16:creationId xmlns:a16="http://schemas.microsoft.com/office/drawing/2014/main" id="{B0A8889C-087D-C457-D65C-4E9313CDAE13}"/>
              </a:ext>
            </a:extLst>
          </p:cNvPr>
          <p:cNvSpPr>
            <a:spLocks noGrp="1"/>
          </p:cNvSpPr>
          <p:nvPr>
            <p:ph type="title"/>
          </p:nvPr>
        </p:nvSpPr>
        <p:spPr>
          <a:xfrm>
            <a:off x="457200" y="304801"/>
            <a:ext cx="8242300" cy="948978"/>
          </a:xfrm>
        </p:spPr>
        <p:txBody>
          <a:bodyPr/>
          <a:lstStyle/>
          <a:p>
            <a:r>
              <a:rPr lang="fr-CH" sz="2400" dirty="0"/>
              <a:t>7.	</a:t>
            </a:r>
            <a:r>
              <a:rPr lang="fr-CH" sz="2400" dirty="0" err="1"/>
              <a:t>Rechte</a:t>
            </a:r>
            <a:r>
              <a:rPr lang="fr-CH" sz="2400" dirty="0"/>
              <a:t> </a:t>
            </a:r>
            <a:r>
              <a:rPr lang="fr-CH" sz="2400" dirty="0" err="1"/>
              <a:t>und</a:t>
            </a:r>
            <a:r>
              <a:rPr lang="fr-CH" sz="2400" dirty="0"/>
              <a:t> </a:t>
            </a:r>
            <a:r>
              <a:rPr lang="fr-CH" sz="2400" dirty="0" err="1"/>
              <a:t>Pflichten</a:t>
            </a:r>
            <a:r>
              <a:rPr lang="fr-CH" sz="2400" dirty="0"/>
              <a:t> des </a:t>
            </a:r>
            <a:r>
              <a:rPr lang="fr-CH" sz="2400" dirty="0" err="1"/>
              <a:t>Generalrates</a:t>
            </a:r>
            <a:br>
              <a:rPr lang="de-CH" i="1" dirty="0"/>
            </a:br>
            <a:r>
              <a:rPr lang="fr-CH" dirty="0"/>
              <a:t>—</a:t>
            </a:r>
          </a:p>
        </p:txBody>
      </p:sp>
      <p:sp>
        <p:nvSpPr>
          <p:cNvPr id="4" name="Espace réservé du texte 3">
            <a:extLst>
              <a:ext uri="{FF2B5EF4-FFF2-40B4-BE49-F238E27FC236}">
                <a16:creationId xmlns:a16="http://schemas.microsoft.com/office/drawing/2014/main" id="{D585D7C2-30E5-8B10-0F46-BF2C6B98E8DE}"/>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Ausgewählte Fragen</a:t>
            </a:r>
            <a:endParaRPr lang="fr-CH" dirty="0"/>
          </a:p>
        </p:txBody>
      </p:sp>
    </p:spTree>
    <p:extLst>
      <p:ext uri="{BB962C8B-B14F-4D97-AF65-F5344CB8AC3E}">
        <p14:creationId xmlns:p14="http://schemas.microsoft.com/office/powerpoint/2010/main" val="213714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7878-0CE4-7C58-926F-F4865AA522AC}"/>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DA72432-61E3-A9EC-3368-664DF7492C82}"/>
              </a:ext>
            </a:extLst>
          </p:cNvPr>
          <p:cNvSpPr>
            <a:spLocks noGrp="1"/>
          </p:cNvSpPr>
          <p:nvPr>
            <p:ph type="body" sz="quarter" idx="22"/>
          </p:nvPr>
        </p:nvSpPr>
        <p:spPr>
          <a:xfrm>
            <a:off x="450850" y="1916832"/>
            <a:ext cx="8242300" cy="2846933"/>
          </a:xfrm>
        </p:spPr>
        <p:txBody>
          <a:bodyPr/>
          <a:lstStyle/>
          <a:p>
            <a:pPr marL="342900" indent="-342900">
              <a:buClr>
                <a:srgbClr val="C00000"/>
              </a:buClr>
              <a:buFont typeface="Wingdings" panose="05000000000000000000" pitchFamily="2" charset="2"/>
              <a:buChar char="Ø"/>
            </a:pPr>
            <a:r>
              <a:rPr lang="de-DE" dirty="0"/>
              <a:t>Teilnahmepflicht an Sitzungen (Art. 39 GG)</a:t>
            </a:r>
          </a:p>
          <a:p>
            <a:pPr marL="342900" indent="-342900">
              <a:buClr>
                <a:srgbClr val="C00000"/>
              </a:buClr>
              <a:buFont typeface="Wingdings" panose="05000000000000000000" pitchFamily="2" charset="2"/>
              <a:buChar char="Ø"/>
            </a:pPr>
            <a:r>
              <a:rPr lang="de-DE" dirty="0"/>
              <a:t>Öffentlichkeit der Sitzungen (Art. 9</a:t>
            </a:r>
            <a:r>
              <a:rPr lang="de-DE" baseline="30000" dirty="0"/>
              <a:t>bis</a:t>
            </a:r>
            <a:r>
              <a:rPr lang="de-DE" dirty="0"/>
              <a:t> GG) und Aufzeichnungen (Art. 3 ARGG)</a:t>
            </a:r>
          </a:p>
          <a:p>
            <a:pPr marL="342900" indent="-342900">
              <a:buClr>
                <a:srgbClr val="C00000"/>
              </a:buClr>
              <a:buFont typeface="Wingdings" panose="05000000000000000000" pitchFamily="2" charset="2"/>
              <a:buChar char="Ø"/>
            </a:pPr>
            <a:r>
              <a:rPr lang="de-DE" dirty="0"/>
              <a:t>Aufrechterhaltung der Ordnung (Art. 23 GG)</a:t>
            </a:r>
          </a:p>
          <a:p>
            <a:pPr marL="342900" indent="-342900">
              <a:buClr>
                <a:srgbClr val="C00000"/>
              </a:buClr>
              <a:buFont typeface="Wingdings" panose="05000000000000000000" pitchFamily="2" charset="2"/>
              <a:buChar char="Ø"/>
            </a:pPr>
            <a:r>
              <a:rPr lang="de-DE" dirty="0" err="1"/>
              <a:t>Aufsichtsmassnahmen</a:t>
            </a:r>
            <a:r>
              <a:rPr lang="de-DE" dirty="0"/>
              <a:t> (Art. 150, 150a Abs. 2 GG und Art. 67 Abs. 1 </a:t>
            </a:r>
            <a:r>
              <a:rPr lang="de-DE" dirty="0" err="1"/>
              <a:t>lit</a:t>
            </a:r>
            <a:r>
              <a:rPr lang="de-DE" dirty="0"/>
              <a:t>. r GFHG)</a:t>
            </a:r>
          </a:p>
          <a:p>
            <a:pPr marL="615950" lvl="1" indent="-252413">
              <a:buClr>
                <a:srgbClr val="C00000"/>
              </a:buClr>
              <a:buFont typeface="Wingdings" panose="05000000000000000000" pitchFamily="2" charset="2"/>
              <a:buChar char="§"/>
            </a:pPr>
            <a:r>
              <a:rPr lang="de-DE" dirty="0"/>
              <a:t>Intern: Administrativuntersuchung</a:t>
            </a:r>
          </a:p>
          <a:p>
            <a:pPr marL="615950" lvl="1" indent="-252413">
              <a:buClr>
                <a:srgbClr val="C00000"/>
              </a:buClr>
              <a:buFont typeface="Wingdings" panose="05000000000000000000" pitchFamily="2" charset="2"/>
              <a:buChar char="§"/>
            </a:pPr>
            <a:r>
              <a:rPr lang="de-DE" dirty="0"/>
              <a:t>Extern: Aufsichtsbehörde</a:t>
            </a:r>
          </a:p>
        </p:txBody>
      </p:sp>
      <p:sp>
        <p:nvSpPr>
          <p:cNvPr id="12" name="Titre 1">
            <a:extLst>
              <a:ext uri="{FF2B5EF4-FFF2-40B4-BE49-F238E27FC236}">
                <a16:creationId xmlns:a16="http://schemas.microsoft.com/office/drawing/2014/main" id="{38982581-695E-474C-6409-4B52DE431890}"/>
              </a:ext>
            </a:extLst>
          </p:cNvPr>
          <p:cNvSpPr>
            <a:spLocks noGrp="1"/>
          </p:cNvSpPr>
          <p:nvPr>
            <p:ph type="title"/>
          </p:nvPr>
        </p:nvSpPr>
        <p:spPr>
          <a:xfrm>
            <a:off x="457200" y="304801"/>
            <a:ext cx="8242300" cy="948978"/>
          </a:xfrm>
        </p:spPr>
        <p:txBody>
          <a:bodyPr/>
          <a:lstStyle/>
          <a:p>
            <a:r>
              <a:rPr lang="fr-CH" sz="2400" dirty="0"/>
              <a:t>7.	</a:t>
            </a:r>
            <a:r>
              <a:rPr lang="fr-CH" sz="2400" dirty="0" err="1"/>
              <a:t>Rechte</a:t>
            </a:r>
            <a:r>
              <a:rPr lang="fr-CH" sz="2400" dirty="0"/>
              <a:t> </a:t>
            </a:r>
            <a:r>
              <a:rPr lang="fr-CH" sz="2400" dirty="0" err="1"/>
              <a:t>und</a:t>
            </a:r>
            <a:r>
              <a:rPr lang="fr-CH" sz="2400" dirty="0"/>
              <a:t> </a:t>
            </a:r>
            <a:r>
              <a:rPr lang="fr-CH" sz="2400" dirty="0" err="1"/>
              <a:t>Pflichten</a:t>
            </a:r>
            <a:r>
              <a:rPr lang="fr-CH" sz="2400" dirty="0"/>
              <a:t> des </a:t>
            </a:r>
            <a:r>
              <a:rPr lang="fr-CH" sz="2400" dirty="0" err="1"/>
              <a:t>Generalrates</a:t>
            </a:r>
            <a:br>
              <a:rPr lang="de-CH" i="1" dirty="0"/>
            </a:br>
            <a:r>
              <a:rPr lang="fr-CH" dirty="0"/>
              <a:t>—</a:t>
            </a:r>
          </a:p>
        </p:txBody>
      </p:sp>
      <p:sp>
        <p:nvSpPr>
          <p:cNvPr id="4" name="Espace réservé du texte 3">
            <a:extLst>
              <a:ext uri="{FF2B5EF4-FFF2-40B4-BE49-F238E27FC236}">
                <a16:creationId xmlns:a16="http://schemas.microsoft.com/office/drawing/2014/main" id="{B0900F7A-A84C-12D9-3CB2-75F23C31F4CD}"/>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Ausgewählte Fragen</a:t>
            </a:r>
            <a:endParaRPr lang="fr-CH" dirty="0"/>
          </a:p>
        </p:txBody>
      </p:sp>
    </p:spTree>
    <p:extLst>
      <p:ext uri="{BB962C8B-B14F-4D97-AF65-F5344CB8AC3E}">
        <p14:creationId xmlns:p14="http://schemas.microsoft.com/office/powerpoint/2010/main" val="393096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80EB6-3131-B5FF-D2EA-D7E635CE08BE}"/>
              </a:ext>
            </a:extLst>
          </p:cNvPr>
          <p:cNvSpPr>
            <a:spLocks noGrp="1"/>
          </p:cNvSpPr>
          <p:nvPr>
            <p:ph type="title"/>
          </p:nvPr>
        </p:nvSpPr>
        <p:spPr>
          <a:xfrm>
            <a:off x="457200" y="304800"/>
            <a:ext cx="8242300" cy="948978"/>
          </a:xfrm>
        </p:spPr>
        <p:txBody>
          <a:bodyPr/>
          <a:lstStyle/>
          <a:p>
            <a:r>
              <a:rPr lang="fr-CH" dirty="0" err="1">
                <a:solidFill>
                  <a:srgbClr val="C00000"/>
                </a:solidFill>
              </a:rPr>
              <a:t>Fragen</a:t>
            </a:r>
            <a:r>
              <a:rPr lang="fr-CH" dirty="0">
                <a:solidFill>
                  <a:srgbClr val="C00000"/>
                </a:solidFill>
              </a:rPr>
              <a:t>?</a:t>
            </a:r>
            <a:br>
              <a:rPr lang="fr-CH" b="0" i="1" dirty="0"/>
            </a:br>
            <a:r>
              <a:rPr lang="de-CH" dirty="0">
                <a:latin typeface="Arial" charset="0"/>
              </a:rPr>
              <a:t>—</a:t>
            </a:r>
            <a:endParaRPr lang="fr-CH" b="0" i="1" dirty="0"/>
          </a:p>
        </p:txBody>
      </p:sp>
      <p:sp>
        <p:nvSpPr>
          <p:cNvPr id="3" name="Espace réservé du texte 2">
            <a:extLst>
              <a:ext uri="{FF2B5EF4-FFF2-40B4-BE49-F238E27FC236}">
                <a16:creationId xmlns:a16="http://schemas.microsoft.com/office/drawing/2014/main" id="{B5310430-13A5-3506-70A2-FF5338B90DD8}"/>
              </a:ext>
            </a:extLst>
          </p:cNvPr>
          <p:cNvSpPr>
            <a:spLocks noGrp="1"/>
          </p:cNvSpPr>
          <p:nvPr>
            <p:ph type="body" sz="quarter" idx="12"/>
          </p:nvPr>
        </p:nvSpPr>
        <p:spPr>
          <a:xfrm>
            <a:off x="443547" y="1253778"/>
            <a:ext cx="8242300" cy="1323439"/>
          </a:xfrm>
        </p:spPr>
        <p:txBody>
          <a:bodyPr/>
          <a:lstStyle/>
          <a:p>
            <a:endParaRPr lang="fr-CH" dirty="0"/>
          </a:p>
          <a:p>
            <a:pPr algn="ctr"/>
            <a:r>
              <a:rPr lang="fr-CH" sz="2800" dirty="0" err="1"/>
              <a:t>Herzlichen</a:t>
            </a:r>
            <a:r>
              <a:rPr lang="fr-CH" sz="2800" dirty="0"/>
              <a:t> </a:t>
            </a:r>
            <a:r>
              <a:rPr lang="fr-CH" sz="2800" dirty="0" err="1"/>
              <a:t>Dank</a:t>
            </a:r>
            <a:r>
              <a:rPr lang="fr-CH" sz="2800" dirty="0"/>
              <a:t> </a:t>
            </a:r>
          </a:p>
          <a:p>
            <a:pPr algn="ctr"/>
            <a:r>
              <a:rPr lang="fr-CH" sz="2800" dirty="0" err="1"/>
              <a:t>für</a:t>
            </a:r>
            <a:r>
              <a:rPr lang="fr-CH" sz="2800" dirty="0"/>
              <a:t> </a:t>
            </a:r>
            <a:r>
              <a:rPr lang="fr-CH" sz="2800" dirty="0" err="1"/>
              <a:t>Ihre</a:t>
            </a:r>
            <a:r>
              <a:rPr lang="fr-CH" sz="2800" dirty="0"/>
              <a:t> </a:t>
            </a:r>
            <a:r>
              <a:rPr lang="fr-CH" sz="2800" dirty="0" err="1"/>
              <a:t>Teilnahme</a:t>
            </a:r>
            <a:r>
              <a:rPr lang="fr-CH" sz="2800" dirty="0"/>
              <a:t>!</a:t>
            </a:r>
            <a:endParaRPr lang="fr-CH" dirty="0"/>
          </a:p>
        </p:txBody>
      </p:sp>
      <p:pic>
        <p:nvPicPr>
          <p:cNvPr id="4" name="Image 3" descr="Une image contenant silhouette, panorama, noir et blanc, ciel&#10;&#10;Description générée automatiquement">
            <a:extLst>
              <a:ext uri="{FF2B5EF4-FFF2-40B4-BE49-F238E27FC236}">
                <a16:creationId xmlns:a16="http://schemas.microsoft.com/office/drawing/2014/main" id="{426D5043-6CB3-EC29-F525-46EB6E7A2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 y="4712271"/>
            <a:ext cx="9140057" cy="1195720"/>
          </a:xfrm>
          <a:prstGeom prst="rect">
            <a:avLst/>
          </a:prstGeom>
        </p:spPr>
      </p:pic>
      <p:sp>
        <p:nvSpPr>
          <p:cNvPr id="5" name="ZoneTexte 4">
            <a:extLst>
              <a:ext uri="{FF2B5EF4-FFF2-40B4-BE49-F238E27FC236}">
                <a16:creationId xmlns:a16="http://schemas.microsoft.com/office/drawing/2014/main" id="{57D57547-B34A-DA86-BF7C-837C7266111C}"/>
              </a:ext>
            </a:extLst>
          </p:cNvPr>
          <p:cNvSpPr txBox="1"/>
          <p:nvPr/>
        </p:nvSpPr>
        <p:spPr>
          <a:xfrm>
            <a:off x="2233130" y="2819859"/>
            <a:ext cx="3672408" cy="1218282"/>
          </a:xfrm>
          <a:prstGeom prst="rect">
            <a:avLst/>
          </a:prstGeom>
        </p:spPr>
        <p:txBody>
          <a:bodyPr vert="horz" wrap="square" lIns="0" tIns="0" rIns="0" bIns="0" rtlCol="0">
            <a:spAutoFit/>
          </a:bodyPr>
          <a:lstStyle/>
          <a:p>
            <a:pPr>
              <a:lnSpc>
                <a:spcPts val="1900"/>
              </a:lnSpc>
              <a:spcAft>
                <a:spcPts val="600"/>
              </a:spcAft>
              <a:buClr>
                <a:srgbClr val="074EA1"/>
              </a:buClr>
            </a:pPr>
            <a:r>
              <a:rPr lang="de-DE" sz="1600" b="1" dirty="0"/>
              <a:t>Ihr Feedback ist uns wichtig!</a:t>
            </a:r>
            <a:br>
              <a:rPr lang="fr-CH" sz="1600" dirty="0"/>
            </a:br>
            <a:r>
              <a:rPr lang="de-DE" sz="1600" dirty="0"/>
              <a:t>Vielen Dank, dass Sie sich kurz Zeit nehmen, um unsere Zufriedenheitsumfrage durch Scannen des QR-Codes auszufüllen.</a:t>
            </a:r>
          </a:p>
        </p:txBody>
      </p:sp>
      <p:pic>
        <p:nvPicPr>
          <p:cNvPr id="7" name="Image 1">
            <a:extLst>
              <a:ext uri="{FF2B5EF4-FFF2-40B4-BE49-F238E27FC236}">
                <a16:creationId xmlns:a16="http://schemas.microsoft.com/office/drawing/2014/main" id="{206FBFD4-7DFC-F817-A972-4493D8F6F4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00" t="38869" r="28205" b="18270"/>
          <a:stretch>
            <a:fillRect/>
          </a:stretch>
        </p:blipFill>
        <p:spPr bwMode="auto">
          <a:xfrm>
            <a:off x="6012160" y="2986673"/>
            <a:ext cx="898710" cy="88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75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B5B5-F51B-A081-9442-634C7EA27C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A14F1D-B675-8224-C6CA-E44B8833B5B0}"/>
              </a:ext>
            </a:extLst>
          </p:cNvPr>
          <p:cNvSpPr>
            <a:spLocks noGrp="1"/>
          </p:cNvSpPr>
          <p:nvPr>
            <p:ph type="title"/>
          </p:nvPr>
        </p:nvSpPr>
        <p:spPr>
          <a:xfrm>
            <a:off x="457200" y="304800"/>
            <a:ext cx="8242300" cy="912109"/>
          </a:xfrm>
        </p:spPr>
        <p:txBody>
          <a:bodyPr/>
          <a:lstStyle/>
          <a:p>
            <a:r>
              <a:rPr lang="fr-CH" sz="2400" dirty="0"/>
              <a:t>1.	</a:t>
            </a:r>
            <a:r>
              <a:rPr lang="de-CH" sz="2400" dirty="0"/>
              <a:t>Allgemeines</a:t>
            </a:r>
            <a:br>
              <a:rPr lang="de-CH" sz="2400" i="1" dirty="0"/>
            </a:br>
            <a:r>
              <a:rPr lang="fr-CH" sz="2400" dirty="0"/>
              <a:t>—</a:t>
            </a:r>
          </a:p>
        </p:txBody>
      </p:sp>
      <p:sp>
        <p:nvSpPr>
          <p:cNvPr id="5" name="Espace réservé du texte 3">
            <a:extLst>
              <a:ext uri="{FF2B5EF4-FFF2-40B4-BE49-F238E27FC236}">
                <a16:creationId xmlns:a16="http://schemas.microsoft.com/office/drawing/2014/main" id="{854700C0-452B-E855-BC4B-79617DA6B75F}"/>
              </a:ext>
            </a:extLst>
          </p:cNvPr>
          <p:cNvSpPr txBox="1">
            <a:spLocks/>
          </p:cNvSpPr>
          <p:nvPr/>
        </p:nvSpPr>
        <p:spPr bwMode="auto">
          <a:xfrm>
            <a:off x="444500" y="1216909"/>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Rechtsgrundlagen</a:t>
            </a:r>
            <a:endParaRPr lang="fr-CH" dirty="0"/>
          </a:p>
        </p:txBody>
      </p:sp>
      <p:sp>
        <p:nvSpPr>
          <p:cNvPr id="6" name="Espace réservé du texte 2">
            <a:extLst>
              <a:ext uri="{FF2B5EF4-FFF2-40B4-BE49-F238E27FC236}">
                <a16:creationId xmlns:a16="http://schemas.microsoft.com/office/drawing/2014/main" id="{BB0384E8-1D82-C287-A683-EA47935A7437}"/>
              </a:ext>
            </a:extLst>
          </p:cNvPr>
          <p:cNvSpPr txBox="1">
            <a:spLocks/>
          </p:cNvSpPr>
          <p:nvPr/>
        </p:nvSpPr>
        <p:spPr bwMode="auto">
          <a:xfrm>
            <a:off x="444500" y="1772816"/>
            <a:ext cx="8242300" cy="34624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r>
              <a:rPr lang="de-CH" sz="1800" b="1" dirty="0"/>
              <a:t>Kantonal</a:t>
            </a:r>
          </a:p>
          <a:p>
            <a:pPr marL="285750" indent="-285750">
              <a:buClr>
                <a:srgbClr val="C00000"/>
              </a:buClr>
              <a:buFont typeface="Wingdings" panose="05000000000000000000" pitchFamily="2" charset="2"/>
              <a:buChar char="Ø"/>
            </a:pPr>
            <a:r>
              <a:rPr lang="de-CH" sz="1800" dirty="0"/>
              <a:t>Gesetz über die Gemeinden (</a:t>
            </a:r>
            <a:r>
              <a:rPr lang="de-DE" sz="1800" dirty="0">
                <a:hlinkClick r:id="rId3"/>
              </a:rPr>
              <a:t>GG</a:t>
            </a:r>
            <a:r>
              <a:rPr lang="de-CH" sz="1800" dirty="0"/>
              <a:t>; SGF 140.1) </a:t>
            </a:r>
          </a:p>
          <a:p>
            <a:pPr marL="285750" indent="-285750">
              <a:buClr>
                <a:srgbClr val="C00000"/>
              </a:buClr>
              <a:buFont typeface="Wingdings" panose="05000000000000000000" pitchFamily="2" charset="2"/>
              <a:buChar char="Ø"/>
            </a:pPr>
            <a:r>
              <a:rPr lang="de-CH" sz="1800" dirty="0"/>
              <a:t>Ausführungsreglement zum Gesetz über die Gemeinden (</a:t>
            </a:r>
            <a:r>
              <a:rPr lang="de-DE" sz="1800" dirty="0">
                <a:hlinkClick r:id="rId4"/>
              </a:rPr>
              <a:t>ARGG</a:t>
            </a:r>
            <a:r>
              <a:rPr lang="de-CH" sz="1800" dirty="0"/>
              <a:t>; SGF 140.11)</a:t>
            </a:r>
          </a:p>
          <a:p>
            <a:pPr marL="285750" indent="-285750">
              <a:buClr>
                <a:srgbClr val="C00000"/>
              </a:buClr>
              <a:buFont typeface="Wingdings" panose="05000000000000000000" pitchFamily="2" charset="2"/>
              <a:buChar char="Ø"/>
            </a:pPr>
            <a:r>
              <a:rPr lang="de-CH" sz="1800" dirty="0"/>
              <a:t>Gesetz über den Finanzhaushalt der Gemeinden (</a:t>
            </a:r>
            <a:r>
              <a:rPr lang="de-DE" sz="1800" dirty="0">
                <a:hlinkClick r:id="rId5"/>
              </a:rPr>
              <a:t>GFHG</a:t>
            </a:r>
            <a:r>
              <a:rPr lang="de-CH" sz="1800" dirty="0"/>
              <a:t>; SGF 140.6)</a:t>
            </a:r>
          </a:p>
          <a:p>
            <a:pPr marL="285750" indent="-285750">
              <a:buClr>
                <a:srgbClr val="C00000"/>
              </a:buClr>
              <a:buFont typeface="Wingdings" panose="05000000000000000000" pitchFamily="2" charset="2"/>
              <a:buChar char="Ø"/>
            </a:pPr>
            <a:r>
              <a:rPr lang="de-CH" sz="1800" dirty="0"/>
              <a:t>Verordnung über den Finanzhaushalt der Gemeinden (</a:t>
            </a:r>
            <a:r>
              <a:rPr lang="de-DE" sz="1800" dirty="0">
                <a:hlinkClick r:id="rId6"/>
              </a:rPr>
              <a:t>GFHV</a:t>
            </a:r>
            <a:r>
              <a:rPr lang="de-CH" sz="1800" dirty="0"/>
              <a:t>; SGF 140.61)</a:t>
            </a:r>
          </a:p>
          <a:p>
            <a:pPr marL="285750" indent="-285750">
              <a:buClr>
                <a:srgbClr val="C00000"/>
              </a:buClr>
              <a:buFont typeface="Wingdings" panose="05000000000000000000" pitchFamily="2" charset="2"/>
              <a:buChar char="Ø"/>
            </a:pPr>
            <a:r>
              <a:rPr lang="de-CH" sz="1800" dirty="0"/>
              <a:t>Gesetz über die Ausübung der politischen Rechte (</a:t>
            </a:r>
            <a:r>
              <a:rPr lang="de-DE" sz="1800" dirty="0">
                <a:hlinkClick r:id="rId7"/>
              </a:rPr>
              <a:t>PRG</a:t>
            </a:r>
            <a:r>
              <a:rPr lang="de-CH" sz="1800" dirty="0"/>
              <a:t>; SGF 115.1)</a:t>
            </a:r>
          </a:p>
          <a:p>
            <a:pPr marL="285750" indent="-285750">
              <a:buClr>
                <a:srgbClr val="C00000"/>
              </a:buClr>
              <a:buFont typeface="Wingdings" panose="05000000000000000000" pitchFamily="2" charset="2"/>
              <a:buChar char="Ø"/>
            </a:pPr>
            <a:r>
              <a:rPr lang="de-CH" sz="1800" dirty="0"/>
              <a:t>Reglement über die Ausübung der politischen Rechte (</a:t>
            </a:r>
            <a:r>
              <a:rPr lang="de-DE" sz="1800" dirty="0">
                <a:hlinkClick r:id="rId8"/>
              </a:rPr>
              <a:t>PRR</a:t>
            </a:r>
            <a:r>
              <a:rPr lang="de-CH" sz="1800" dirty="0"/>
              <a:t>; SGF 115.11)</a:t>
            </a:r>
          </a:p>
          <a:p>
            <a:pPr>
              <a:buClr>
                <a:srgbClr val="C00000"/>
              </a:buClr>
            </a:pPr>
            <a:endParaRPr lang="de-CH" sz="1800" b="1" dirty="0"/>
          </a:p>
          <a:p>
            <a:pPr>
              <a:buClr>
                <a:srgbClr val="C00000"/>
              </a:buClr>
            </a:pPr>
            <a:r>
              <a:rPr lang="de-CH" sz="1800" b="1" dirty="0"/>
              <a:t>Kommunal</a:t>
            </a:r>
          </a:p>
          <a:p>
            <a:pPr marL="285750" indent="-285750">
              <a:buClr>
                <a:srgbClr val="C00000"/>
              </a:buClr>
              <a:buFont typeface="Wingdings" panose="05000000000000000000" pitchFamily="2" charset="2"/>
              <a:buChar char="Ø"/>
            </a:pPr>
            <a:r>
              <a:rPr lang="de-CH" sz="1800" dirty="0"/>
              <a:t>Reglement des Generalrates der betroffenen Gemeinde (fakultativ)</a:t>
            </a:r>
            <a:endParaRPr lang="fr-CH" sz="1800" dirty="0"/>
          </a:p>
        </p:txBody>
      </p:sp>
    </p:spTree>
    <p:extLst>
      <p:ext uri="{BB962C8B-B14F-4D97-AF65-F5344CB8AC3E}">
        <p14:creationId xmlns:p14="http://schemas.microsoft.com/office/powerpoint/2010/main" val="91187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FF2C0-8381-A6C8-7399-1D75681BD409}"/>
              </a:ext>
            </a:extLst>
          </p:cNvPr>
          <p:cNvSpPr>
            <a:spLocks noGrp="1"/>
          </p:cNvSpPr>
          <p:nvPr>
            <p:ph type="title"/>
          </p:nvPr>
        </p:nvSpPr>
        <p:spPr>
          <a:xfrm>
            <a:off x="457200" y="304800"/>
            <a:ext cx="8242300" cy="900375"/>
          </a:xfrm>
        </p:spPr>
        <p:txBody>
          <a:bodyPr/>
          <a:lstStyle/>
          <a:p>
            <a:r>
              <a:rPr lang="fr-CH" sz="2400" dirty="0"/>
              <a:t>1.	</a:t>
            </a:r>
            <a:r>
              <a:rPr lang="de-CH" sz="2400" dirty="0"/>
              <a:t>Allgemeines</a:t>
            </a:r>
            <a:br>
              <a:rPr lang="de-CH" sz="2400" i="1" dirty="0"/>
            </a:br>
            <a:r>
              <a:rPr lang="fr-CH" sz="2400" dirty="0"/>
              <a:t>—</a:t>
            </a:r>
          </a:p>
        </p:txBody>
      </p:sp>
      <p:sp>
        <p:nvSpPr>
          <p:cNvPr id="3" name="Espace réservé du texte 2">
            <a:extLst>
              <a:ext uri="{FF2B5EF4-FFF2-40B4-BE49-F238E27FC236}">
                <a16:creationId xmlns:a16="http://schemas.microsoft.com/office/drawing/2014/main" id="{9F3651F5-953D-5338-B19F-516D65FE016E}"/>
              </a:ext>
            </a:extLst>
          </p:cNvPr>
          <p:cNvSpPr>
            <a:spLocks noGrp="1"/>
          </p:cNvSpPr>
          <p:nvPr>
            <p:ph type="body" sz="quarter" idx="13"/>
          </p:nvPr>
        </p:nvSpPr>
        <p:spPr>
          <a:xfrm>
            <a:off x="5051490" y="1713324"/>
            <a:ext cx="3632201" cy="276999"/>
          </a:xfrm>
        </p:spPr>
        <p:txBody>
          <a:bodyPr/>
          <a:lstStyle/>
          <a:p>
            <a:r>
              <a:rPr lang="de-CH" sz="1800" dirty="0"/>
              <a:t>Kommunales Recht</a:t>
            </a:r>
            <a:endParaRPr lang="fr-CH" sz="1800" dirty="0"/>
          </a:p>
        </p:txBody>
      </p:sp>
      <p:sp>
        <p:nvSpPr>
          <p:cNvPr id="4" name="Espace réservé du texte 3">
            <a:extLst>
              <a:ext uri="{FF2B5EF4-FFF2-40B4-BE49-F238E27FC236}">
                <a16:creationId xmlns:a16="http://schemas.microsoft.com/office/drawing/2014/main" id="{B015AB69-5D99-D92D-E70D-44E045B87217}"/>
              </a:ext>
            </a:extLst>
          </p:cNvPr>
          <p:cNvSpPr>
            <a:spLocks noGrp="1"/>
          </p:cNvSpPr>
          <p:nvPr>
            <p:ph type="body" sz="quarter" idx="18"/>
          </p:nvPr>
        </p:nvSpPr>
        <p:spPr>
          <a:xfrm>
            <a:off x="457200" y="1251761"/>
            <a:ext cx="8242300" cy="369332"/>
          </a:xfrm>
        </p:spPr>
        <p:txBody>
          <a:bodyPr/>
          <a:lstStyle/>
          <a:p>
            <a:r>
              <a:rPr lang="de-CH" dirty="0"/>
              <a:t>Andere Quellen</a:t>
            </a:r>
            <a:endParaRPr lang="fr-CH" dirty="0"/>
          </a:p>
        </p:txBody>
      </p:sp>
      <p:sp>
        <p:nvSpPr>
          <p:cNvPr id="5" name="Espace réservé du texte 4">
            <a:extLst>
              <a:ext uri="{FF2B5EF4-FFF2-40B4-BE49-F238E27FC236}">
                <a16:creationId xmlns:a16="http://schemas.microsoft.com/office/drawing/2014/main" id="{B0C0DA87-0C76-7837-FF67-BEA0F28FE2AD}"/>
              </a:ext>
            </a:extLst>
          </p:cNvPr>
          <p:cNvSpPr>
            <a:spLocks noGrp="1"/>
          </p:cNvSpPr>
          <p:nvPr>
            <p:ph type="body" sz="quarter" idx="19"/>
          </p:nvPr>
        </p:nvSpPr>
        <p:spPr>
          <a:xfrm>
            <a:off x="457200" y="1713324"/>
            <a:ext cx="3632400" cy="276999"/>
          </a:xfrm>
        </p:spPr>
        <p:txBody>
          <a:bodyPr/>
          <a:lstStyle/>
          <a:p>
            <a:r>
              <a:rPr lang="de-CH" sz="1800" dirty="0"/>
              <a:t>Bundes- und kantonales Recht</a:t>
            </a:r>
            <a:endParaRPr lang="fr-CH" sz="1800" dirty="0"/>
          </a:p>
        </p:txBody>
      </p:sp>
      <p:sp>
        <p:nvSpPr>
          <p:cNvPr id="6" name="Espace réservé du texte 5">
            <a:extLst>
              <a:ext uri="{FF2B5EF4-FFF2-40B4-BE49-F238E27FC236}">
                <a16:creationId xmlns:a16="http://schemas.microsoft.com/office/drawing/2014/main" id="{4B7ADC94-0791-CCB4-22BB-1DF473C3453A}"/>
              </a:ext>
            </a:extLst>
          </p:cNvPr>
          <p:cNvSpPr>
            <a:spLocks noGrp="1"/>
          </p:cNvSpPr>
          <p:nvPr>
            <p:ph type="body" sz="quarter" idx="20"/>
          </p:nvPr>
        </p:nvSpPr>
        <p:spPr>
          <a:xfrm>
            <a:off x="460112" y="2082554"/>
            <a:ext cx="3632400" cy="1738938"/>
          </a:xfrm>
        </p:spPr>
        <p:txBody>
          <a:bodyPr/>
          <a:lstStyle/>
          <a:p>
            <a:r>
              <a:rPr lang="de-CH" sz="1800" dirty="0" err="1"/>
              <a:t>Publikationsplatform</a:t>
            </a:r>
            <a:r>
              <a:rPr lang="de-CH" sz="1800" dirty="0"/>
              <a:t> des Bundesrechts:</a:t>
            </a:r>
            <a:br>
              <a:rPr lang="de-CH" sz="1800" dirty="0"/>
            </a:br>
            <a:r>
              <a:rPr lang="de-CH" sz="1800" dirty="0">
                <a:hlinkClick r:id="rId3"/>
              </a:rPr>
              <a:t>https://www.fedlex.admin.ch/</a:t>
            </a:r>
            <a:r>
              <a:rPr lang="de-CH" sz="1800" dirty="0"/>
              <a:t> </a:t>
            </a:r>
          </a:p>
          <a:p>
            <a:r>
              <a:rPr lang="de-CH" sz="1800" dirty="0"/>
              <a:t>Systematische Gesetzessammlung des kantonalen Rechts:</a:t>
            </a:r>
            <a:br>
              <a:rPr lang="de-CH" sz="1800" dirty="0"/>
            </a:br>
            <a:r>
              <a:rPr lang="de-DE" sz="1800" dirty="0">
                <a:hlinkClick r:id="rId4"/>
              </a:rPr>
              <a:t>https://bdlf.fr.ch</a:t>
            </a:r>
            <a:endParaRPr lang="fr-CH" sz="1800" dirty="0"/>
          </a:p>
        </p:txBody>
      </p:sp>
      <p:sp>
        <p:nvSpPr>
          <p:cNvPr id="7" name="Espace réservé du texte 6">
            <a:extLst>
              <a:ext uri="{FF2B5EF4-FFF2-40B4-BE49-F238E27FC236}">
                <a16:creationId xmlns:a16="http://schemas.microsoft.com/office/drawing/2014/main" id="{B33198C4-5601-93EC-E427-DA97243210AE}"/>
              </a:ext>
            </a:extLst>
          </p:cNvPr>
          <p:cNvSpPr>
            <a:spLocks noGrp="1"/>
          </p:cNvSpPr>
          <p:nvPr>
            <p:ph type="body" sz="quarter" idx="22"/>
          </p:nvPr>
        </p:nvSpPr>
        <p:spPr>
          <a:xfrm>
            <a:off x="5067299" y="2082554"/>
            <a:ext cx="3632201" cy="1184940"/>
          </a:xfrm>
        </p:spPr>
        <p:txBody>
          <a:bodyPr/>
          <a:lstStyle/>
          <a:p>
            <a:r>
              <a:rPr lang="de-CH" sz="1800" dirty="0"/>
              <a:t>Andere </a:t>
            </a:r>
            <a:r>
              <a:rPr lang="de-CH" sz="1800" dirty="0" err="1"/>
              <a:t>Gemeindereglemente</a:t>
            </a:r>
            <a:r>
              <a:rPr lang="de-CH" sz="1800" dirty="0"/>
              <a:t>, verfügbar auf der Internetseite Ihrer Gemeinde</a:t>
            </a:r>
          </a:p>
          <a:p>
            <a:r>
              <a:rPr lang="de-CH" sz="1800" dirty="0"/>
              <a:t>(namentlich Finanzreglement, etc.)</a:t>
            </a:r>
            <a:endParaRPr lang="fr-CH" sz="1800" dirty="0"/>
          </a:p>
        </p:txBody>
      </p:sp>
      <p:sp>
        <p:nvSpPr>
          <p:cNvPr id="8" name="Espace réservé du texte 4">
            <a:extLst>
              <a:ext uri="{FF2B5EF4-FFF2-40B4-BE49-F238E27FC236}">
                <a16:creationId xmlns:a16="http://schemas.microsoft.com/office/drawing/2014/main" id="{F378DD2C-5287-C16B-2B23-E28DF0F01C1D}"/>
              </a:ext>
            </a:extLst>
          </p:cNvPr>
          <p:cNvSpPr txBox="1">
            <a:spLocks/>
          </p:cNvSpPr>
          <p:nvPr/>
        </p:nvSpPr>
        <p:spPr bwMode="auto">
          <a:xfrm>
            <a:off x="457200" y="3946869"/>
            <a:ext cx="824230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b="1"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sz="1800" dirty="0"/>
              <a:t>Andere Quellen</a:t>
            </a:r>
            <a:endParaRPr lang="fr-CH" sz="1800" dirty="0"/>
          </a:p>
        </p:txBody>
      </p:sp>
      <p:sp>
        <p:nvSpPr>
          <p:cNvPr id="9" name="Espace réservé du texte 6">
            <a:extLst>
              <a:ext uri="{FF2B5EF4-FFF2-40B4-BE49-F238E27FC236}">
                <a16:creationId xmlns:a16="http://schemas.microsoft.com/office/drawing/2014/main" id="{30FC15E6-CFDA-A027-40BB-DE6F0CFDB196}"/>
              </a:ext>
            </a:extLst>
          </p:cNvPr>
          <p:cNvSpPr txBox="1">
            <a:spLocks/>
          </p:cNvSpPr>
          <p:nvPr/>
        </p:nvSpPr>
        <p:spPr bwMode="auto">
          <a:xfrm>
            <a:off x="457200" y="4310010"/>
            <a:ext cx="8225507" cy="18158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a:t>Die Informationsbulletins des Amts für Gemeinden (</a:t>
            </a:r>
            <a:r>
              <a:rPr lang="de-DE" sz="1800" dirty="0" err="1"/>
              <a:t>Info’GemA</a:t>
            </a:r>
            <a:r>
              <a:rPr lang="de-DE" sz="1800" dirty="0"/>
              <a:t>), verfügbar unter </a:t>
            </a:r>
            <a:r>
              <a:rPr lang="de-DE" sz="1800" dirty="0">
                <a:hlinkClick r:id="rId5"/>
              </a:rPr>
              <a:t>https://www.fr.ch/de/staat-und-recht/gemeinden/alle-infogema-des-amts-fuer-gemeinden</a:t>
            </a:r>
            <a:endParaRPr lang="de-DE" sz="1800" dirty="0"/>
          </a:p>
          <a:p>
            <a:r>
              <a:rPr lang="de-DE" sz="1800" dirty="0"/>
              <a:t>Merkblatt zum Übergang zur Legislaturperiode 2026-2031</a:t>
            </a:r>
          </a:p>
          <a:p>
            <a:r>
              <a:rPr lang="de-DE" sz="1800" dirty="0">
                <a:hlinkClick r:id="rId6"/>
              </a:rPr>
              <a:t>https://www.fr.ch/de/staat-und-recht/gemeinden/uebergang-zur-legislaturperiode-2026-2031</a:t>
            </a:r>
            <a:endParaRPr lang="fr-CH" sz="1800" dirty="0"/>
          </a:p>
        </p:txBody>
      </p:sp>
    </p:spTree>
    <p:extLst>
      <p:ext uri="{BB962C8B-B14F-4D97-AF65-F5344CB8AC3E}">
        <p14:creationId xmlns:p14="http://schemas.microsoft.com/office/powerpoint/2010/main" val="249064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0368-2A26-C80D-9714-779E67FABA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1FD978-6A95-39FF-C54F-0577AD800A61}"/>
              </a:ext>
            </a:extLst>
          </p:cNvPr>
          <p:cNvSpPr>
            <a:spLocks noGrp="1"/>
          </p:cNvSpPr>
          <p:nvPr>
            <p:ph type="title"/>
          </p:nvPr>
        </p:nvSpPr>
        <p:spPr>
          <a:xfrm>
            <a:off x="457200" y="304800"/>
            <a:ext cx="8242300" cy="900375"/>
          </a:xfrm>
        </p:spPr>
        <p:txBody>
          <a:bodyPr/>
          <a:lstStyle/>
          <a:p>
            <a:r>
              <a:rPr lang="fr-CH" sz="2400" dirty="0"/>
              <a:t>2.	</a:t>
            </a:r>
            <a:r>
              <a:rPr lang="de-CH" sz="2400" dirty="0"/>
              <a:t>Institutioneller Rahmen: Gemeinde im Staatsgefüge</a:t>
            </a:r>
            <a:br>
              <a:rPr lang="de-CH" sz="2400" i="1" dirty="0"/>
            </a:br>
            <a:r>
              <a:rPr lang="fr-CH" sz="2400" dirty="0"/>
              <a:t>—</a:t>
            </a:r>
          </a:p>
        </p:txBody>
      </p:sp>
      <p:sp>
        <p:nvSpPr>
          <p:cNvPr id="4" name="Espace réservé du texte 3">
            <a:extLst>
              <a:ext uri="{FF2B5EF4-FFF2-40B4-BE49-F238E27FC236}">
                <a16:creationId xmlns:a16="http://schemas.microsoft.com/office/drawing/2014/main" id="{CB4A73B2-5E23-7FE6-7951-D7E6398642B9}"/>
              </a:ext>
            </a:extLst>
          </p:cNvPr>
          <p:cNvSpPr>
            <a:spLocks noGrp="1"/>
          </p:cNvSpPr>
          <p:nvPr>
            <p:ph type="body" sz="quarter" idx="18"/>
          </p:nvPr>
        </p:nvSpPr>
        <p:spPr>
          <a:xfrm>
            <a:off x="457200" y="1251761"/>
            <a:ext cx="8242300" cy="369332"/>
          </a:xfrm>
        </p:spPr>
        <p:txBody>
          <a:bodyPr/>
          <a:lstStyle/>
          <a:p>
            <a:r>
              <a:rPr lang="de-CH" dirty="0"/>
              <a:t>Föderaler Aufbau</a:t>
            </a:r>
            <a:endParaRPr lang="fr-CH" dirty="0"/>
          </a:p>
        </p:txBody>
      </p:sp>
      <p:sp>
        <p:nvSpPr>
          <p:cNvPr id="6" name="Espace réservé du texte 5">
            <a:extLst>
              <a:ext uri="{FF2B5EF4-FFF2-40B4-BE49-F238E27FC236}">
                <a16:creationId xmlns:a16="http://schemas.microsoft.com/office/drawing/2014/main" id="{55D8F637-7E2D-FC69-F4DF-1E6211A6367C}"/>
              </a:ext>
            </a:extLst>
          </p:cNvPr>
          <p:cNvSpPr>
            <a:spLocks noGrp="1"/>
          </p:cNvSpPr>
          <p:nvPr>
            <p:ph type="body" sz="quarter" idx="20"/>
          </p:nvPr>
        </p:nvSpPr>
        <p:spPr>
          <a:xfrm>
            <a:off x="460112" y="2082554"/>
            <a:ext cx="4327912" cy="1615827"/>
          </a:xfrm>
        </p:spPr>
        <p:txBody>
          <a:bodyPr/>
          <a:lstStyle/>
          <a:p>
            <a:pPr marL="285750" indent="-285750">
              <a:buClr>
                <a:srgbClr val="C00000"/>
              </a:buClr>
              <a:buFont typeface="Wingdings" panose="05000000000000000000" pitchFamily="2" charset="2"/>
              <a:buChar char="Ø"/>
            </a:pPr>
            <a:r>
              <a:rPr lang="de-CH" sz="1800" dirty="0"/>
              <a:t>3 politische Ebenen: </a:t>
            </a:r>
            <a:br>
              <a:rPr lang="de-CH" sz="1800" dirty="0"/>
            </a:br>
            <a:r>
              <a:rPr lang="de-CH" sz="1800" dirty="0"/>
              <a:t>Bund – Kantone - Gemeinden</a:t>
            </a:r>
          </a:p>
          <a:p>
            <a:pPr marL="285750" indent="-285750">
              <a:buClr>
                <a:srgbClr val="C00000"/>
              </a:buClr>
              <a:buFont typeface="Wingdings" panose="05000000000000000000" pitchFamily="2" charset="2"/>
              <a:buChar char="Ø"/>
            </a:pPr>
            <a:r>
              <a:rPr lang="de-CH" sz="1800" dirty="0"/>
              <a:t>Subsidiaritätsprinzip (Art. 5a BV)</a:t>
            </a:r>
          </a:p>
          <a:p>
            <a:pPr marL="285750" indent="-285750">
              <a:buClr>
                <a:srgbClr val="C00000"/>
              </a:buClr>
              <a:buFont typeface="Wingdings" panose="05000000000000000000" pitchFamily="2" charset="2"/>
              <a:buChar char="Ø"/>
            </a:pPr>
            <a:r>
              <a:rPr lang="de-CH" sz="1800" dirty="0"/>
              <a:t>Aufgaben der Gemeinden</a:t>
            </a:r>
          </a:p>
          <a:p>
            <a:pPr marL="285750" indent="-285750">
              <a:buClr>
                <a:srgbClr val="C00000"/>
              </a:buClr>
              <a:buFont typeface="Wingdings" panose="05000000000000000000" pitchFamily="2" charset="2"/>
              <a:buChar char="Ø"/>
            </a:pPr>
            <a:r>
              <a:rPr lang="de-CH" sz="1800" dirty="0"/>
              <a:t>Gemeindeautonomie (Art. 50 BV)</a:t>
            </a:r>
            <a:endParaRPr lang="fr-CH" sz="1800" dirty="0"/>
          </a:p>
        </p:txBody>
      </p:sp>
      <p:pic>
        <p:nvPicPr>
          <p:cNvPr id="17" name="Image 16" descr="Une image contenant texte, Police, blanc, capture d’écran">
            <a:extLst>
              <a:ext uri="{FF2B5EF4-FFF2-40B4-BE49-F238E27FC236}">
                <a16:creationId xmlns:a16="http://schemas.microsoft.com/office/drawing/2014/main" id="{2CF753DE-9037-0870-D41D-3287B7E963C2}"/>
              </a:ext>
            </a:extLst>
          </p:cNvPr>
          <p:cNvPicPr>
            <a:picLocks noChangeAspect="1"/>
          </p:cNvPicPr>
          <p:nvPr/>
        </p:nvPicPr>
        <p:blipFill>
          <a:blip r:embed="rId3"/>
          <a:srcRect b="24710"/>
          <a:stretch>
            <a:fillRect/>
          </a:stretch>
        </p:blipFill>
        <p:spPr>
          <a:xfrm>
            <a:off x="4501349" y="4437113"/>
            <a:ext cx="4195102" cy="880226"/>
          </a:xfrm>
          <a:prstGeom prst="rect">
            <a:avLst/>
          </a:prstGeom>
          <a:ln w="38100">
            <a:solidFill>
              <a:schemeClr val="tx1"/>
            </a:solidFill>
          </a:ln>
        </p:spPr>
      </p:pic>
      <p:sp>
        <p:nvSpPr>
          <p:cNvPr id="20" name="Espace réservé du texte 5">
            <a:extLst>
              <a:ext uri="{FF2B5EF4-FFF2-40B4-BE49-F238E27FC236}">
                <a16:creationId xmlns:a16="http://schemas.microsoft.com/office/drawing/2014/main" id="{B1539A96-1BF1-1ECF-DA32-F7DE0D84B9A6}"/>
              </a:ext>
            </a:extLst>
          </p:cNvPr>
          <p:cNvSpPr txBox="1">
            <a:spLocks/>
          </p:cNvSpPr>
          <p:nvPr/>
        </p:nvSpPr>
        <p:spPr bwMode="auto">
          <a:xfrm>
            <a:off x="4487282" y="5471646"/>
            <a:ext cx="4327912"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r>
              <a:rPr lang="de-CH" sz="1200" i="1" dirty="0"/>
              <a:t>Bundesamt für Statistik BFS, Datenstand 01.01.2026</a:t>
            </a:r>
            <a:endParaRPr lang="fr-CH" sz="1200" i="1" dirty="0"/>
          </a:p>
        </p:txBody>
      </p:sp>
    </p:spTree>
    <p:extLst>
      <p:ext uri="{BB962C8B-B14F-4D97-AF65-F5344CB8AC3E}">
        <p14:creationId xmlns:p14="http://schemas.microsoft.com/office/powerpoint/2010/main" val="31406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A816-D766-EBB4-7A58-31D19E69F3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02D79C0-FA77-1246-4BAA-2FD05EBC2594}"/>
              </a:ext>
            </a:extLst>
          </p:cNvPr>
          <p:cNvSpPr>
            <a:spLocks noGrp="1"/>
          </p:cNvSpPr>
          <p:nvPr>
            <p:ph type="title"/>
          </p:nvPr>
        </p:nvSpPr>
        <p:spPr>
          <a:xfrm>
            <a:off x="457200" y="304800"/>
            <a:ext cx="8242300" cy="900375"/>
          </a:xfrm>
        </p:spPr>
        <p:txBody>
          <a:bodyPr/>
          <a:lstStyle/>
          <a:p>
            <a:r>
              <a:rPr lang="fr-CH" sz="2400" dirty="0"/>
              <a:t>2.	</a:t>
            </a:r>
            <a:r>
              <a:rPr lang="de-CH" sz="2400" dirty="0"/>
              <a:t>Institutioneller Rahmen: Gemeinde im Staatsgefüge</a:t>
            </a:r>
            <a:br>
              <a:rPr lang="de-CH" sz="2400" i="1" dirty="0"/>
            </a:br>
            <a:r>
              <a:rPr lang="fr-CH" sz="2400" dirty="0"/>
              <a:t>—</a:t>
            </a:r>
          </a:p>
        </p:txBody>
      </p:sp>
      <p:sp>
        <p:nvSpPr>
          <p:cNvPr id="4" name="Espace réservé du texte 3">
            <a:extLst>
              <a:ext uri="{FF2B5EF4-FFF2-40B4-BE49-F238E27FC236}">
                <a16:creationId xmlns:a16="http://schemas.microsoft.com/office/drawing/2014/main" id="{8F88ED92-B126-07B0-E8C5-0603A172D3F0}"/>
              </a:ext>
            </a:extLst>
          </p:cNvPr>
          <p:cNvSpPr>
            <a:spLocks noGrp="1"/>
          </p:cNvSpPr>
          <p:nvPr>
            <p:ph type="body" sz="quarter" idx="18"/>
          </p:nvPr>
        </p:nvSpPr>
        <p:spPr>
          <a:xfrm>
            <a:off x="457200" y="1251761"/>
            <a:ext cx="8242300" cy="369332"/>
          </a:xfrm>
        </p:spPr>
        <p:txBody>
          <a:bodyPr/>
          <a:lstStyle/>
          <a:p>
            <a:r>
              <a:rPr lang="de-CH" dirty="0"/>
              <a:t>Gemeindeaufbau</a:t>
            </a:r>
            <a:endParaRPr lang="fr-CH" dirty="0"/>
          </a:p>
        </p:txBody>
      </p:sp>
      <p:sp>
        <p:nvSpPr>
          <p:cNvPr id="5" name="ZoneTexte 4">
            <a:extLst>
              <a:ext uri="{FF2B5EF4-FFF2-40B4-BE49-F238E27FC236}">
                <a16:creationId xmlns:a16="http://schemas.microsoft.com/office/drawing/2014/main" id="{B1F44A3E-8C02-959C-0005-4F7E0D6B7150}"/>
              </a:ext>
            </a:extLst>
          </p:cNvPr>
          <p:cNvSpPr txBox="1"/>
          <p:nvPr/>
        </p:nvSpPr>
        <p:spPr>
          <a:xfrm>
            <a:off x="3275856" y="1702347"/>
            <a:ext cx="2520280" cy="487313"/>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Gesamtheit der Stimmberechtigten</a:t>
            </a:r>
            <a:endParaRPr lang="fr-CH" sz="1600" b="1" dirty="0" err="1"/>
          </a:p>
        </p:txBody>
      </p:sp>
      <p:sp>
        <p:nvSpPr>
          <p:cNvPr id="9" name="ZoneTexte 8">
            <a:extLst>
              <a:ext uri="{FF2B5EF4-FFF2-40B4-BE49-F238E27FC236}">
                <a16:creationId xmlns:a16="http://schemas.microsoft.com/office/drawing/2014/main" id="{710B6185-9458-916D-C4A7-2E6FCC29D322}"/>
              </a:ext>
            </a:extLst>
          </p:cNvPr>
          <p:cNvSpPr txBox="1"/>
          <p:nvPr/>
        </p:nvSpPr>
        <p:spPr>
          <a:xfrm>
            <a:off x="6156176" y="3092471"/>
            <a:ext cx="2312639" cy="544188"/>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Gemeindeversammlung</a:t>
            </a:r>
          </a:p>
          <a:p>
            <a:pPr>
              <a:lnSpc>
                <a:spcPts val="1900"/>
              </a:lnSpc>
              <a:spcAft>
                <a:spcPts val="600"/>
              </a:spcAft>
              <a:buClr>
                <a:srgbClr val="074EA1"/>
              </a:buClr>
            </a:pPr>
            <a:r>
              <a:rPr lang="de-CH" sz="1400" b="1" dirty="0"/>
              <a:t>(alle Stimmberechtigten)</a:t>
            </a:r>
            <a:endParaRPr lang="fr-CH" sz="1400" b="1" dirty="0" err="1"/>
          </a:p>
        </p:txBody>
      </p:sp>
      <p:sp>
        <p:nvSpPr>
          <p:cNvPr id="10" name="ZoneTexte 9">
            <a:extLst>
              <a:ext uri="{FF2B5EF4-FFF2-40B4-BE49-F238E27FC236}">
                <a16:creationId xmlns:a16="http://schemas.microsoft.com/office/drawing/2014/main" id="{AFF53378-A879-ADEC-1A95-1794F99C3684}"/>
              </a:ext>
            </a:extLst>
          </p:cNvPr>
          <p:cNvSpPr txBox="1"/>
          <p:nvPr/>
        </p:nvSpPr>
        <p:spPr>
          <a:xfrm>
            <a:off x="3851920" y="3092470"/>
            <a:ext cx="1944215" cy="1051570"/>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Generalrat</a:t>
            </a:r>
          </a:p>
          <a:p>
            <a:pPr>
              <a:lnSpc>
                <a:spcPts val="1900"/>
              </a:lnSpc>
              <a:spcAft>
                <a:spcPts val="600"/>
              </a:spcAft>
              <a:buClr>
                <a:srgbClr val="074EA1"/>
              </a:buClr>
            </a:pPr>
            <a:r>
              <a:rPr lang="de-CH" sz="1400" b="1" dirty="0"/>
              <a:t>(kommunales Parlament)</a:t>
            </a:r>
            <a:br>
              <a:rPr lang="de-CH" sz="1400" b="1" dirty="0"/>
            </a:br>
            <a:r>
              <a:rPr lang="de-CH" sz="1400" b="1" dirty="0"/>
              <a:t>30-80 Mitglieder</a:t>
            </a:r>
            <a:endParaRPr lang="fr-CH" sz="1400" b="1" dirty="0" err="1"/>
          </a:p>
        </p:txBody>
      </p:sp>
      <p:sp>
        <p:nvSpPr>
          <p:cNvPr id="11" name="ZoneTexte 10">
            <a:extLst>
              <a:ext uri="{FF2B5EF4-FFF2-40B4-BE49-F238E27FC236}">
                <a16:creationId xmlns:a16="http://schemas.microsoft.com/office/drawing/2014/main" id="{DFDE296A-8B0A-8946-924E-F9E991C16D53}"/>
              </a:ext>
            </a:extLst>
          </p:cNvPr>
          <p:cNvSpPr txBox="1"/>
          <p:nvPr/>
        </p:nvSpPr>
        <p:spPr>
          <a:xfrm>
            <a:off x="603177" y="3075245"/>
            <a:ext cx="1944216" cy="807913"/>
          </a:xfrm>
          <a:prstGeom prst="rect">
            <a:avLst/>
          </a:prstGeom>
          <a:solidFill>
            <a:srgbClr val="FF9999"/>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Gemeinderat</a:t>
            </a:r>
          </a:p>
          <a:p>
            <a:pPr>
              <a:lnSpc>
                <a:spcPts val="1900"/>
              </a:lnSpc>
              <a:spcAft>
                <a:spcPts val="600"/>
              </a:spcAft>
              <a:buClr>
                <a:srgbClr val="074EA1"/>
              </a:buClr>
            </a:pPr>
            <a:r>
              <a:rPr lang="de-CH" sz="1400" b="1" dirty="0"/>
              <a:t>(Exekutive)</a:t>
            </a:r>
            <a:br>
              <a:rPr lang="de-CH" sz="1400" b="1" dirty="0"/>
            </a:br>
            <a:r>
              <a:rPr lang="de-CH" sz="1400" b="1" dirty="0"/>
              <a:t>5-9 Mitglieder</a:t>
            </a:r>
            <a:endParaRPr lang="fr-CH" sz="1400" b="1" dirty="0" err="1"/>
          </a:p>
        </p:txBody>
      </p:sp>
      <p:cxnSp>
        <p:nvCxnSpPr>
          <p:cNvPr id="15" name="Connecteur droit 14">
            <a:extLst>
              <a:ext uri="{FF2B5EF4-FFF2-40B4-BE49-F238E27FC236}">
                <a16:creationId xmlns:a16="http://schemas.microsoft.com/office/drawing/2014/main" id="{4B9026F7-0997-AC9F-0A38-C84BB8500D43}"/>
              </a:ext>
            </a:extLst>
          </p:cNvPr>
          <p:cNvCxnSpPr>
            <a:cxnSpLocks/>
          </p:cNvCxnSpPr>
          <p:nvPr/>
        </p:nvCxnSpPr>
        <p:spPr>
          <a:xfrm>
            <a:off x="1575285" y="2564904"/>
            <a:ext cx="1844587" cy="12487"/>
          </a:xfrm>
          <a:prstGeom prst="line">
            <a:avLst/>
          </a:prstGeom>
          <a:ln/>
        </p:spPr>
        <p:style>
          <a:lnRef idx="2">
            <a:schemeClr val="dk1"/>
          </a:lnRef>
          <a:fillRef idx="0">
            <a:schemeClr val="dk1"/>
          </a:fillRef>
          <a:effectRef idx="1">
            <a:schemeClr val="dk1"/>
          </a:effectRef>
          <a:fontRef idx="minor">
            <a:schemeClr val="tx1"/>
          </a:fontRef>
        </p:style>
      </p:cxnSp>
      <p:cxnSp>
        <p:nvCxnSpPr>
          <p:cNvPr id="22" name="Connecteur droit 21">
            <a:extLst>
              <a:ext uri="{FF2B5EF4-FFF2-40B4-BE49-F238E27FC236}">
                <a16:creationId xmlns:a16="http://schemas.microsoft.com/office/drawing/2014/main" id="{39C06C49-729B-6AF3-D50D-A382D4BFD08F}"/>
              </a:ext>
            </a:extLst>
          </p:cNvPr>
          <p:cNvCxnSpPr>
            <a:cxnSpLocks/>
          </p:cNvCxnSpPr>
          <p:nvPr/>
        </p:nvCxnSpPr>
        <p:spPr>
          <a:xfrm>
            <a:off x="5652120" y="2202224"/>
            <a:ext cx="0" cy="362680"/>
          </a:xfrm>
          <a:prstGeom prst="line">
            <a:avLst/>
          </a:prstGeom>
          <a:ln/>
        </p:spPr>
        <p:style>
          <a:lnRef idx="2">
            <a:schemeClr val="dk1"/>
          </a:lnRef>
          <a:fillRef idx="0">
            <a:schemeClr val="dk1"/>
          </a:fillRef>
          <a:effectRef idx="1">
            <a:schemeClr val="dk1"/>
          </a:effectRef>
          <a:fontRef idx="minor">
            <a:schemeClr val="tx1"/>
          </a:fontRef>
        </p:style>
      </p:cxnSp>
      <p:cxnSp>
        <p:nvCxnSpPr>
          <p:cNvPr id="24" name="Connecteur droit 23">
            <a:extLst>
              <a:ext uri="{FF2B5EF4-FFF2-40B4-BE49-F238E27FC236}">
                <a16:creationId xmlns:a16="http://schemas.microsoft.com/office/drawing/2014/main" id="{CE0C431B-AA2C-BBC9-1FA0-507B2C4E8AC6}"/>
              </a:ext>
            </a:extLst>
          </p:cNvPr>
          <p:cNvCxnSpPr>
            <a:cxnSpLocks/>
          </p:cNvCxnSpPr>
          <p:nvPr/>
        </p:nvCxnSpPr>
        <p:spPr>
          <a:xfrm>
            <a:off x="3419872" y="2214711"/>
            <a:ext cx="0" cy="362680"/>
          </a:xfrm>
          <a:prstGeom prst="line">
            <a:avLst/>
          </a:prstGeom>
          <a:ln/>
        </p:spPr>
        <p:style>
          <a:lnRef idx="2">
            <a:schemeClr val="dk1"/>
          </a:lnRef>
          <a:fillRef idx="0">
            <a:schemeClr val="dk1"/>
          </a:fillRef>
          <a:effectRef idx="1">
            <a:schemeClr val="dk1"/>
          </a:effectRef>
          <a:fontRef idx="minor">
            <a:schemeClr val="tx1"/>
          </a:fontRef>
        </p:style>
      </p:cxnSp>
      <p:cxnSp>
        <p:nvCxnSpPr>
          <p:cNvPr id="26" name="Connecteur droit 25">
            <a:extLst>
              <a:ext uri="{FF2B5EF4-FFF2-40B4-BE49-F238E27FC236}">
                <a16:creationId xmlns:a16="http://schemas.microsoft.com/office/drawing/2014/main" id="{AB1851BE-DB78-AEC0-077D-46562D0F0A38}"/>
              </a:ext>
            </a:extLst>
          </p:cNvPr>
          <p:cNvCxnSpPr>
            <a:cxnSpLocks/>
          </p:cNvCxnSpPr>
          <p:nvPr/>
        </p:nvCxnSpPr>
        <p:spPr>
          <a:xfrm>
            <a:off x="5076055" y="2577391"/>
            <a:ext cx="2232249" cy="0"/>
          </a:xfrm>
          <a:prstGeom prst="line">
            <a:avLst/>
          </a:prstGeom>
          <a:ln/>
        </p:spPr>
        <p:style>
          <a:lnRef idx="2">
            <a:schemeClr val="dk1"/>
          </a:lnRef>
          <a:fillRef idx="0">
            <a:schemeClr val="dk1"/>
          </a:fillRef>
          <a:effectRef idx="1">
            <a:schemeClr val="dk1"/>
          </a:effectRef>
          <a:fontRef idx="minor">
            <a:schemeClr val="tx1"/>
          </a:fontRef>
        </p:style>
      </p:cxnSp>
      <p:sp>
        <p:nvSpPr>
          <p:cNvPr id="39" name="ZoneTexte 38">
            <a:extLst>
              <a:ext uri="{FF2B5EF4-FFF2-40B4-BE49-F238E27FC236}">
                <a16:creationId xmlns:a16="http://schemas.microsoft.com/office/drawing/2014/main" id="{DB7CC836-1912-6A05-5BA2-B38B20AA932B}"/>
              </a:ext>
            </a:extLst>
          </p:cNvPr>
          <p:cNvSpPr txBox="1"/>
          <p:nvPr/>
        </p:nvSpPr>
        <p:spPr>
          <a:xfrm>
            <a:off x="1511669" y="2308716"/>
            <a:ext cx="1584160" cy="223587"/>
          </a:xfrm>
          <a:prstGeom prst="rect">
            <a:avLst/>
          </a:prstGeom>
        </p:spPr>
        <p:txBody>
          <a:bodyPr vert="horz" wrap="square" lIns="0" tIns="0" rIns="0" bIns="0" rtlCol="0">
            <a:spAutoFit/>
          </a:bodyPr>
          <a:lstStyle/>
          <a:p>
            <a:pPr>
              <a:lnSpc>
                <a:spcPts val="1900"/>
              </a:lnSpc>
              <a:spcAft>
                <a:spcPts val="600"/>
              </a:spcAft>
              <a:buClr>
                <a:srgbClr val="074EA1"/>
              </a:buClr>
            </a:pPr>
            <a:r>
              <a:rPr lang="de-CH" sz="1400" b="1" dirty="0"/>
              <a:t>Wählen alle 5 J.</a:t>
            </a:r>
            <a:endParaRPr lang="fr-CH" sz="1400" b="1" dirty="0" err="1"/>
          </a:p>
        </p:txBody>
      </p:sp>
      <p:sp>
        <p:nvSpPr>
          <p:cNvPr id="40" name="ZoneTexte 39">
            <a:extLst>
              <a:ext uri="{FF2B5EF4-FFF2-40B4-BE49-F238E27FC236}">
                <a16:creationId xmlns:a16="http://schemas.microsoft.com/office/drawing/2014/main" id="{CBED075A-CF6D-464B-EECB-E646483B3A41}"/>
              </a:ext>
            </a:extLst>
          </p:cNvPr>
          <p:cNvSpPr txBox="1"/>
          <p:nvPr/>
        </p:nvSpPr>
        <p:spPr>
          <a:xfrm>
            <a:off x="3224973" y="2617965"/>
            <a:ext cx="1929352" cy="430887"/>
          </a:xfrm>
          <a:prstGeom prst="rect">
            <a:avLst/>
          </a:prstGeom>
        </p:spPr>
        <p:txBody>
          <a:bodyPr vert="horz" wrap="square" lIns="0" tIns="0" rIns="0" bIns="0" rtlCol="0">
            <a:spAutoFit/>
          </a:bodyPr>
          <a:lstStyle/>
          <a:p>
            <a:pPr>
              <a:spcAft>
                <a:spcPts val="600"/>
              </a:spcAft>
              <a:buClr>
                <a:srgbClr val="074EA1"/>
              </a:buClr>
            </a:pPr>
            <a:r>
              <a:rPr lang="de-CH" sz="1400" b="1" dirty="0"/>
              <a:t>Indirekte Legislative</a:t>
            </a:r>
            <a:br>
              <a:rPr lang="de-CH" sz="1400" b="1" dirty="0"/>
            </a:br>
            <a:r>
              <a:rPr lang="de-CH" sz="1400" b="1" dirty="0"/>
              <a:t>Wählen alle 5 J.</a:t>
            </a:r>
            <a:endParaRPr lang="fr-CH" sz="1400" b="1" dirty="0" err="1"/>
          </a:p>
        </p:txBody>
      </p:sp>
      <p:sp>
        <p:nvSpPr>
          <p:cNvPr id="41" name="ZoneTexte 40">
            <a:extLst>
              <a:ext uri="{FF2B5EF4-FFF2-40B4-BE49-F238E27FC236}">
                <a16:creationId xmlns:a16="http://schemas.microsoft.com/office/drawing/2014/main" id="{A1315DED-0907-7D50-45E9-34D323DBC6D3}"/>
              </a:ext>
            </a:extLst>
          </p:cNvPr>
          <p:cNvSpPr txBox="1"/>
          <p:nvPr/>
        </p:nvSpPr>
        <p:spPr>
          <a:xfrm>
            <a:off x="7361545" y="2601672"/>
            <a:ext cx="1584160" cy="223587"/>
          </a:xfrm>
          <a:prstGeom prst="rect">
            <a:avLst/>
          </a:prstGeom>
        </p:spPr>
        <p:txBody>
          <a:bodyPr vert="horz" wrap="square" lIns="0" tIns="0" rIns="0" bIns="0" rtlCol="0">
            <a:spAutoFit/>
          </a:bodyPr>
          <a:lstStyle/>
          <a:p>
            <a:pPr>
              <a:lnSpc>
                <a:spcPts val="1900"/>
              </a:lnSpc>
              <a:spcAft>
                <a:spcPts val="600"/>
              </a:spcAft>
              <a:buClr>
                <a:srgbClr val="074EA1"/>
              </a:buClr>
            </a:pPr>
            <a:r>
              <a:rPr lang="de-CH" sz="1400" b="1" dirty="0"/>
              <a:t>Direkte Legislative</a:t>
            </a:r>
            <a:endParaRPr lang="fr-CH" sz="1400" b="1" dirty="0" err="1"/>
          </a:p>
        </p:txBody>
      </p:sp>
      <p:sp>
        <p:nvSpPr>
          <p:cNvPr id="42" name="ZoneTexte 41">
            <a:extLst>
              <a:ext uri="{FF2B5EF4-FFF2-40B4-BE49-F238E27FC236}">
                <a16:creationId xmlns:a16="http://schemas.microsoft.com/office/drawing/2014/main" id="{525E836D-03AC-B1BC-51A3-6A74497CD5EC}"/>
              </a:ext>
            </a:extLst>
          </p:cNvPr>
          <p:cNvSpPr txBox="1"/>
          <p:nvPr/>
        </p:nvSpPr>
        <p:spPr>
          <a:xfrm>
            <a:off x="2339751" y="3319872"/>
            <a:ext cx="1584160" cy="223587"/>
          </a:xfrm>
          <a:prstGeom prst="rect">
            <a:avLst/>
          </a:prstGeom>
        </p:spPr>
        <p:txBody>
          <a:bodyPr vert="horz" wrap="square" lIns="0" tIns="0" rIns="0" bIns="0" rtlCol="0">
            <a:spAutoFit/>
          </a:bodyPr>
          <a:lstStyle/>
          <a:p>
            <a:pPr>
              <a:lnSpc>
                <a:spcPts val="1900"/>
              </a:lnSpc>
              <a:spcAft>
                <a:spcPts val="600"/>
              </a:spcAft>
              <a:buClr>
                <a:srgbClr val="074EA1"/>
              </a:buClr>
            </a:pPr>
            <a:r>
              <a:rPr lang="de-CH" sz="1400" b="1" dirty="0"/>
              <a:t>Aufsicht</a:t>
            </a:r>
            <a:endParaRPr lang="fr-CH" sz="1400" b="1" dirty="0" err="1"/>
          </a:p>
        </p:txBody>
      </p:sp>
      <p:cxnSp>
        <p:nvCxnSpPr>
          <p:cNvPr id="47" name="Connecteur droit avec flèche 46">
            <a:extLst>
              <a:ext uri="{FF2B5EF4-FFF2-40B4-BE49-F238E27FC236}">
                <a16:creationId xmlns:a16="http://schemas.microsoft.com/office/drawing/2014/main" id="{5DC5F7D3-D2A1-9758-D266-5F9D3F94728C}"/>
              </a:ext>
            </a:extLst>
          </p:cNvPr>
          <p:cNvCxnSpPr>
            <a:cxnSpLocks/>
          </p:cNvCxnSpPr>
          <p:nvPr/>
        </p:nvCxnSpPr>
        <p:spPr>
          <a:xfrm flipH="1">
            <a:off x="2547393" y="3543459"/>
            <a:ext cx="13045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a:extLst>
              <a:ext uri="{FF2B5EF4-FFF2-40B4-BE49-F238E27FC236}">
                <a16:creationId xmlns:a16="http://schemas.microsoft.com/office/drawing/2014/main" id="{F701D0C2-BEBE-26A2-A4C6-9161C2A6A820}"/>
              </a:ext>
            </a:extLst>
          </p:cNvPr>
          <p:cNvCxnSpPr>
            <a:cxnSpLocks/>
            <a:endCxn id="11" idx="0"/>
          </p:cNvCxnSpPr>
          <p:nvPr/>
        </p:nvCxnSpPr>
        <p:spPr>
          <a:xfrm>
            <a:off x="1575285" y="2564904"/>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Connecteur droit avec flèche 51">
            <a:extLst>
              <a:ext uri="{FF2B5EF4-FFF2-40B4-BE49-F238E27FC236}">
                <a16:creationId xmlns:a16="http://schemas.microsoft.com/office/drawing/2014/main" id="{307278D8-D5D3-7258-72F6-62AAFF2F9B0C}"/>
              </a:ext>
            </a:extLst>
          </p:cNvPr>
          <p:cNvCxnSpPr>
            <a:cxnSpLocks/>
          </p:cNvCxnSpPr>
          <p:nvPr/>
        </p:nvCxnSpPr>
        <p:spPr>
          <a:xfrm>
            <a:off x="5076055" y="2564903"/>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a:extLst>
              <a:ext uri="{FF2B5EF4-FFF2-40B4-BE49-F238E27FC236}">
                <a16:creationId xmlns:a16="http://schemas.microsoft.com/office/drawing/2014/main" id="{17B6294E-D6C3-7EDC-4B80-118B9472A7B1}"/>
              </a:ext>
            </a:extLst>
          </p:cNvPr>
          <p:cNvCxnSpPr>
            <a:cxnSpLocks/>
          </p:cNvCxnSpPr>
          <p:nvPr/>
        </p:nvCxnSpPr>
        <p:spPr>
          <a:xfrm>
            <a:off x="7308304" y="2564902"/>
            <a:ext cx="0" cy="510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Connecteur droit 54">
            <a:extLst>
              <a:ext uri="{FF2B5EF4-FFF2-40B4-BE49-F238E27FC236}">
                <a16:creationId xmlns:a16="http://schemas.microsoft.com/office/drawing/2014/main" id="{0B2E0753-A5F5-B538-D162-514499035B4A}"/>
              </a:ext>
            </a:extLst>
          </p:cNvPr>
          <p:cNvCxnSpPr>
            <a:cxnSpLocks/>
          </p:cNvCxnSpPr>
          <p:nvPr/>
        </p:nvCxnSpPr>
        <p:spPr>
          <a:xfrm flipH="1">
            <a:off x="5076054" y="4184972"/>
            <a:ext cx="1" cy="515078"/>
          </a:xfrm>
          <a:prstGeom prst="line">
            <a:avLst/>
          </a:prstGeom>
          <a:ln/>
        </p:spPr>
        <p:style>
          <a:lnRef idx="2">
            <a:schemeClr val="dk1"/>
          </a:lnRef>
          <a:fillRef idx="0">
            <a:schemeClr val="dk1"/>
          </a:fillRef>
          <a:effectRef idx="1">
            <a:schemeClr val="dk1"/>
          </a:effectRef>
          <a:fontRef idx="minor">
            <a:schemeClr val="tx1"/>
          </a:fontRef>
        </p:style>
      </p:cxnSp>
      <p:cxnSp>
        <p:nvCxnSpPr>
          <p:cNvPr id="57" name="Connecteur droit 56">
            <a:extLst>
              <a:ext uri="{FF2B5EF4-FFF2-40B4-BE49-F238E27FC236}">
                <a16:creationId xmlns:a16="http://schemas.microsoft.com/office/drawing/2014/main" id="{2211DDFC-BDB4-E9C2-79DE-B91D7EC4AF23}"/>
              </a:ext>
            </a:extLst>
          </p:cNvPr>
          <p:cNvCxnSpPr>
            <a:cxnSpLocks/>
          </p:cNvCxnSpPr>
          <p:nvPr/>
        </p:nvCxnSpPr>
        <p:spPr>
          <a:xfrm flipH="1">
            <a:off x="7303746" y="3618255"/>
            <a:ext cx="1" cy="1081795"/>
          </a:xfrm>
          <a:prstGeom prst="line">
            <a:avLst/>
          </a:prstGeom>
          <a:ln/>
        </p:spPr>
        <p:style>
          <a:lnRef idx="2">
            <a:schemeClr val="dk1"/>
          </a:lnRef>
          <a:fillRef idx="0">
            <a:schemeClr val="dk1"/>
          </a:fillRef>
          <a:effectRef idx="1">
            <a:schemeClr val="dk1"/>
          </a:effectRef>
          <a:fontRef idx="minor">
            <a:schemeClr val="tx1"/>
          </a:fontRef>
        </p:style>
      </p:cxnSp>
      <p:cxnSp>
        <p:nvCxnSpPr>
          <p:cNvPr id="59" name="Connecteur droit 58">
            <a:extLst>
              <a:ext uri="{FF2B5EF4-FFF2-40B4-BE49-F238E27FC236}">
                <a16:creationId xmlns:a16="http://schemas.microsoft.com/office/drawing/2014/main" id="{2B1F7D98-919F-EB4C-DA97-79D8D4D1AB15}"/>
              </a:ext>
            </a:extLst>
          </p:cNvPr>
          <p:cNvCxnSpPr>
            <a:cxnSpLocks/>
          </p:cNvCxnSpPr>
          <p:nvPr/>
        </p:nvCxnSpPr>
        <p:spPr>
          <a:xfrm>
            <a:off x="5071497" y="4675624"/>
            <a:ext cx="2232249" cy="0"/>
          </a:xfrm>
          <a:prstGeom prst="line">
            <a:avLst/>
          </a:prstGeom>
          <a:ln/>
        </p:spPr>
        <p:style>
          <a:lnRef idx="2">
            <a:schemeClr val="dk1"/>
          </a:lnRef>
          <a:fillRef idx="0">
            <a:schemeClr val="dk1"/>
          </a:fillRef>
          <a:effectRef idx="1">
            <a:schemeClr val="dk1"/>
          </a:effectRef>
          <a:fontRef idx="minor">
            <a:schemeClr val="tx1"/>
          </a:fontRef>
        </p:style>
      </p:cxnSp>
      <p:cxnSp>
        <p:nvCxnSpPr>
          <p:cNvPr id="60" name="Connecteur droit 59">
            <a:extLst>
              <a:ext uri="{FF2B5EF4-FFF2-40B4-BE49-F238E27FC236}">
                <a16:creationId xmlns:a16="http://schemas.microsoft.com/office/drawing/2014/main" id="{E5D7BE42-C01C-9153-FB26-E3CB11645668}"/>
              </a:ext>
            </a:extLst>
          </p:cNvPr>
          <p:cNvCxnSpPr>
            <a:cxnSpLocks/>
          </p:cNvCxnSpPr>
          <p:nvPr/>
        </p:nvCxnSpPr>
        <p:spPr>
          <a:xfrm flipH="1">
            <a:off x="6187620" y="4660327"/>
            <a:ext cx="1" cy="280841"/>
          </a:xfrm>
          <a:prstGeom prst="line">
            <a:avLst/>
          </a:prstGeom>
          <a:ln/>
        </p:spPr>
        <p:style>
          <a:lnRef idx="2">
            <a:schemeClr val="dk1"/>
          </a:lnRef>
          <a:fillRef idx="0">
            <a:schemeClr val="dk1"/>
          </a:fillRef>
          <a:effectRef idx="1">
            <a:schemeClr val="dk1"/>
          </a:effectRef>
          <a:fontRef idx="minor">
            <a:schemeClr val="tx1"/>
          </a:fontRef>
        </p:style>
      </p:cxnSp>
      <p:sp>
        <p:nvSpPr>
          <p:cNvPr id="62" name="ZoneTexte 61">
            <a:extLst>
              <a:ext uri="{FF2B5EF4-FFF2-40B4-BE49-F238E27FC236}">
                <a16:creationId xmlns:a16="http://schemas.microsoft.com/office/drawing/2014/main" id="{0BB5A612-F28B-8A0F-778F-C2DA6ADECBC3}"/>
              </a:ext>
            </a:extLst>
          </p:cNvPr>
          <p:cNvSpPr txBox="1"/>
          <p:nvPr/>
        </p:nvSpPr>
        <p:spPr>
          <a:xfrm>
            <a:off x="323526" y="4529397"/>
            <a:ext cx="2520280" cy="1051570"/>
          </a:xfrm>
          <a:prstGeom prst="rect">
            <a:avLst/>
          </a:prstGeom>
          <a:solidFill>
            <a:schemeClr val="accent1"/>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rtlCol="0">
            <a:spAutoFit/>
          </a:bodyPr>
          <a:lstStyle/>
          <a:p>
            <a:pPr>
              <a:lnSpc>
                <a:spcPts val="1900"/>
              </a:lnSpc>
              <a:spcAft>
                <a:spcPts val="600"/>
              </a:spcAft>
              <a:buClr>
                <a:srgbClr val="074EA1"/>
              </a:buClr>
            </a:pPr>
            <a:r>
              <a:rPr lang="de-CH" sz="1600" b="1" dirty="0"/>
              <a:t>Gemeindepersonal</a:t>
            </a:r>
          </a:p>
          <a:p>
            <a:pPr>
              <a:lnSpc>
                <a:spcPts val="1900"/>
              </a:lnSpc>
              <a:spcAft>
                <a:spcPts val="600"/>
              </a:spcAft>
              <a:buClr>
                <a:srgbClr val="074EA1"/>
              </a:buClr>
            </a:pPr>
            <a:r>
              <a:rPr lang="de-CH" sz="1600" b="1" dirty="0"/>
              <a:t>(Bau- und Finanzverwaltung, Kanzlei,…)</a:t>
            </a:r>
            <a:endParaRPr lang="fr-CH" sz="1600" b="1" dirty="0" err="1"/>
          </a:p>
        </p:txBody>
      </p:sp>
      <p:cxnSp>
        <p:nvCxnSpPr>
          <p:cNvPr id="63" name="Connecteur droit avec flèche 62">
            <a:extLst>
              <a:ext uri="{FF2B5EF4-FFF2-40B4-BE49-F238E27FC236}">
                <a16:creationId xmlns:a16="http://schemas.microsoft.com/office/drawing/2014/main" id="{03E61E6B-9530-4BB5-B743-C0E70D45643D}"/>
              </a:ext>
            </a:extLst>
          </p:cNvPr>
          <p:cNvCxnSpPr>
            <a:cxnSpLocks/>
            <a:endCxn id="62" idx="0"/>
          </p:cNvCxnSpPr>
          <p:nvPr/>
        </p:nvCxnSpPr>
        <p:spPr>
          <a:xfrm>
            <a:off x="1573322" y="3883158"/>
            <a:ext cx="10344" cy="6462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ZoneTexte 64">
            <a:extLst>
              <a:ext uri="{FF2B5EF4-FFF2-40B4-BE49-F238E27FC236}">
                <a16:creationId xmlns:a16="http://schemas.microsoft.com/office/drawing/2014/main" id="{E903B176-F72A-0D85-6AB0-7C64463E01BE}"/>
              </a:ext>
            </a:extLst>
          </p:cNvPr>
          <p:cNvSpPr txBox="1"/>
          <p:nvPr/>
        </p:nvSpPr>
        <p:spPr>
          <a:xfrm>
            <a:off x="1634574" y="3994951"/>
            <a:ext cx="2073328" cy="467244"/>
          </a:xfrm>
          <a:prstGeom prst="rect">
            <a:avLst/>
          </a:prstGeom>
        </p:spPr>
        <p:txBody>
          <a:bodyPr vert="horz" wrap="square" lIns="0" tIns="0" rIns="0" bIns="0" rtlCol="0">
            <a:spAutoFit/>
          </a:bodyPr>
          <a:lstStyle/>
          <a:p>
            <a:pPr algn="l">
              <a:lnSpc>
                <a:spcPts val="1900"/>
              </a:lnSpc>
              <a:spcAft>
                <a:spcPts val="600"/>
              </a:spcAft>
              <a:buClr>
                <a:srgbClr val="074EA1"/>
              </a:buClr>
            </a:pPr>
            <a:r>
              <a:rPr lang="de-CH" sz="1400" b="1" dirty="0"/>
              <a:t>Führung der Verwaltung</a:t>
            </a:r>
            <a:br>
              <a:rPr lang="de-CH" sz="1400" b="1" dirty="0"/>
            </a:br>
            <a:r>
              <a:rPr lang="de-CH" sz="1400" b="1" dirty="0"/>
              <a:t>Vollzug Beschlüsse</a:t>
            </a:r>
            <a:endParaRPr lang="fr-CH" sz="1400" b="1" dirty="0" err="1"/>
          </a:p>
        </p:txBody>
      </p:sp>
      <p:sp>
        <p:nvSpPr>
          <p:cNvPr id="66" name="ZoneTexte 65">
            <a:extLst>
              <a:ext uri="{FF2B5EF4-FFF2-40B4-BE49-F238E27FC236}">
                <a16:creationId xmlns:a16="http://schemas.microsoft.com/office/drawing/2014/main" id="{2D43525B-7177-23B5-E4DB-92DF5411603E}"/>
              </a:ext>
            </a:extLst>
          </p:cNvPr>
          <p:cNvSpPr txBox="1"/>
          <p:nvPr/>
        </p:nvSpPr>
        <p:spPr>
          <a:xfrm>
            <a:off x="5071496" y="4941168"/>
            <a:ext cx="3100903" cy="467244"/>
          </a:xfrm>
          <a:prstGeom prst="rect">
            <a:avLst/>
          </a:prstGeom>
        </p:spPr>
        <p:txBody>
          <a:bodyPr vert="horz" wrap="square" lIns="0" tIns="0" rIns="0" bIns="0" rtlCol="0">
            <a:spAutoFit/>
          </a:bodyPr>
          <a:lstStyle/>
          <a:p>
            <a:pPr algn="l">
              <a:lnSpc>
                <a:spcPts val="1900"/>
              </a:lnSpc>
              <a:spcAft>
                <a:spcPts val="600"/>
              </a:spcAft>
              <a:buClr>
                <a:srgbClr val="074EA1"/>
              </a:buClr>
            </a:pPr>
            <a:r>
              <a:rPr lang="de-CH" sz="1400" b="1" dirty="0"/>
              <a:t>Gleiche Kompetenzen</a:t>
            </a:r>
            <a:br>
              <a:rPr lang="de-CH" sz="1400" b="1" dirty="0"/>
            </a:br>
            <a:r>
              <a:rPr lang="de-CH" sz="1400" b="1" dirty="0"/>
              <a:t>(</a:t>
            </a:r>
            <a:r>
              <a:rPr lang="fr-CH" sz="1400" b="1" dirty="0" err="1"/>
              <a:t>Beschluss</a:t>
            </a:r>
            <a:r>
              <a:rPr lang="fr-CH" sz="1400" b="1" dirty="0"/>
              <a:t> Budget, </a:t>
            </a:r>
            <a:r>
              <a:rPr lang="fr-CH" sz="1400" b="1" dirty="0" err="1"/>
              <a:t>Reglemente</a:t>
            </a:r>
            <a:r>
              <a:rPr lang="fr-CH" sz="1400" b="1" dirty="0"/>
              <a:t>, …)</a:t>
            </a:r>
          </a:p>
        </p:txBody>
      </p:sp>
    </p:spTree>
    <p:extLst>
      <p:ext uri="{BB962C8B-B14F-4D97-AF65-F5344CB8AC3E}">
        <p14:creationId xmlns:p14="http://schemas.microsoft.com/office/powerpoint/2010/main" val="334881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FA50-F9A9-4326-5F05-207174DA0D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9AFCE5-8771-6076-5250-8F2C9E1A8AC4}"/>
              </a:ext>
            </a:extLst>
          </p:cNvPr>
          <p:cNvSpPr>
            <a:spLocks noGrp="1"/>
          </p:cNvSpPr>
          <p:nvPr>
            <p:ph type="title"/>
          </p:nvPr>
        </p:nvSpPr>
        <p:spPr>
          <a:xfrm>
            <a:off x="457200" y="304800"/>
            <a:ext cx="8242300" cy="900375"/>
          </a:xfrm>
        </p:spPr>
        <p:txBody>
          <a:bodyPr/>
          <a:lstStyle/>
          <a:p>
            <a:r>
              <a:rPr lang="fr-CH" sz="2400" dirty="0"/>
              <a:t>3.	Organisation </a:t>
            </a:r>
            <a:r>
              <a:rPr lang="fr-CH" sz="2400" dirty="0" err="1"/>
              <a:t>Generalrat</a:t>
            </a:r>
            <a:br>
              <a:rPr lang="de-CH" sz="2400" i="1" dirty="0"/>
            </a:br>
            <a:r>
              <a:rPr lang="fr-CH" sz="2400" dirty="0"/>
              <a:t>—</a:t>
            </a:r>
          </a:p>
        </p:txBody>
      </p:sp>
      <p:sp>
        <p:nvSpPr>
          <p:cNvPr id="6" name="Espace réservé du texte 5">
            <a:extLst>
              <a:ext uri="{FF2B5EF4-FFF2-40B4-BE49-F238E27FC236}">
                <a16:creationId xmlns:a16="http://schemas.microsoft.com/office/drawing/2014/main" id="{B26A1515-0D90-2662-CD71-40CA68A7971B}"/>
              </a:ext>
            </a:extLst>
          </p:cNvPr>
          <p:cNvSpPr>
            <a:spLocks noGrp="1"/>
          </p:cNvSpPr>
          <p:nvPr>
            <p:ph type="body" sz="quarter" idx="20"/>
          </p:nvPr>
        </p:nvSpPr>
        <p:spPr>
          <a:xfrm>
            <a:off x="460112" y="1905218"/>
            <a:ext cx="8239388" cy="3031599"/>
          </a:xfrm>
        </p:spPr>
        <p:txBody>
          <a:bodyPr/>
          <a:lstStyle/>
          <a:p>
            <a:pPr marL="285750" indent="-285750">
              <a:buClr>
                <a:srgbClr val="C00000"/>
              </a:buClr>
              <a:buFont typeface="Wingdings" panose="05000000000000000000" pitchFamily="2" charset="2"/>
              <a:buChar char="Ø"/>
            </a:pPr>
            <a:r>
              <a:rPr lang="de-CH" sz="1800" dirty="0"/>
              <a:t>Keine Verwaltungsbehörde (Art. 2 Abs. 1 VRG </a:t>
            </a:r>
            <a:r>
              <a:rPr lang="de-CH" sz="1800" i="1" dirty="0"/>
              <a:t>a contrario</a:t>
            </a:r>
            <a:r>
              <a:rPr lang="de-CH" sz="1800" dirty="0"/>
              <a:t>)</a:t>
            </a:r>
          </a:p>
          <a:p>
            <a:pPr marL="285750" indent="-285750">
              <a:buClr>
                <a:srgbClr val="C00000"/>
              </a:buClr>
              <a:buFont typeface="Wingdings" panose="05000000000000000000" pitchFamily="2" charset="2"/>
              <a:buChar char="Ø"/>
            </a:pPr>
            <a:r>
              <a:rPr lang="de-CH" sz="1800" dirty="0"/>
              <a:t>Amtsdauer: 5 Jahre (Art. 29 Abs. 2 GG)</a:t>
            </a:r>
          </a:p>
          <a:p>
            <a:pPr marL="285750" indent="-285750">
              <a:buClr>
                <a:srgbClr val="C00000"/>
              </a:buClr>
              <a:buFont typeface="Wingdings" panose="05000000000000000000" pitchFamily="2" charset="2"/>
              <a:buChar char="Ø"/>
            </a:pPr>
            <a:r>
              <a:rPr lang="de-CH" sz="1800" dirty="0"/>
              <a:t>Konstituierende Sitzung (Art. 30 GG)</a:t>
            </a:r>
          </a:p>
          <a:p>
            <a:pPr marL="558800" lvl="1" indent="-285750">
              <a:buClr>
                <a:srgbClr val="C00000"/>
              </a:buClr>
              <a:buFont typeface="Wingdings" panose="05000000000000000000" pitchFamily="2" charset="2"/>
              <a:buChar char="Ø"/>
            </a:pPr>
            <a:r>
              <a:rPr lang="de-CH" sz="1800" dirty="0"/>
              <a:t>Einladung vom Gemeinderat</a:t>
            </a:r>
          </a:p>
          <a:p>
            <a:pPr marL="558800" lvl="1" indent="-285750">
              <a:buClr>
                <a:srgbClr val="C00000"/>
              </a:buClr>
              <a:buFont typeface="Wingdings" panose="05000000000000000000" pitchFamily="2" charset="2"/>
              <a:buChar char="Ø"/>
            </a:pPr>
            <a:r>
              <a:rPr lang="de-CH" sz="1800" dirty="0"/>
              <a:t>Konstituierungshandlungen, wie </a:t>
            </a:r>
          </a:p>
          <a:p>
            <a:pPr marL="825500" lvl="2" indent="-285750">
              <a:buClr>
                <a:srgbClr val="C00000"/>
              </a:buClr>
              <a:buFont typeface="Wingdings" panose="05000000000000000000" pitchFamily="2" charset="2"/>
              <a:buChar char="Ø"/>
            </a:pPr>
            <a:r>
              <a:rPr lang="de-CH" sz="1800" dirty="0"/>
              <a:t>Wahl der gesetzlich vorgesehenen Kommissionen, die in die Zuständigkeit der Legislative fallen</a:t>
            </a:r>
          </a:p>
          <a:p>
            <a:pPr marL="825500" lvl="2" indent="-285750">
              <a:buClr>
                <a:srgbClr val="C00000"/>
              </a:buClr>
              <a:buFont typeface="Wingdings" panose="05000000000000000000" pitchFamily="2" charset="2"/>
              <a:buChar char="Ø"/>
            </a:pPr>
            <a:r>
              <a:rPr lang="de-CH" sz="1800" dirty="0"/>
              <a:t>Organe des Generalrates erstellen (Vorsitz, Stimmenzähler, Büro)</a:t>
            </a:r>
          </a:p>
          <a:p>
            <a:pPr marL="285750" indent="-285750">
              <a:buClr>
                <a:srgbClr val="C00000"/>
              </a:buClr>
              <a:buFont typeface="Wingdings" panose="05000000000000000000" pitchFamily="2" charset="2"/>
              <a:buChar char="Ø"/>
            </a:pPr>
            <a:endParaRPr lang="fr-CH" sz="1800" dirty="0"/>
          </a:p>
        </p:txBody>
      </p:sp>
      <p:sp>
        <p:nvSpPr>
          <p:cNvPr id="7" name="Espace réservé du texte 3">
            <a:extLst>
              <a:ext uri="{FF2B5EF4-FFF2-40B4-BE49-F238E27FC236}">
                <a16:creationId xmlns:a16="http://schemas.microsoft.com/office/drawing/2014/main" id="{ED6255A2-1550-D536-60FC-255D092ECA37}"/>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Allgemeines</a:t>
            </a:r>
            <a:endParaRPr lang="fr-CH" dirty="0"/>
          </a:p>
        </p:txBody>
      </p:sp>
    </p:spTree>
    <p:extLst>
      <p:ext uri="{BB962C8B-B14F-4D97-AF65-F5344CB8AC3E}">
        <p14:creationId xmlns:p14="http://schemas.microsoft.com/office/powerpoint/2010/main" val="135172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FCD6-0282-671E-3084-D8A42956E2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9C42C2-2E77-80CD-DC37-585C535C4B4D}"/>
              </a:ext>
            </a:extLst>
          </p:cNvPr>
          <p:cNvSpPr>
            <a:spLocks noGrp="1"/>
          </p:cNvSpPr>
          <p:nvPr>
            <p:ph type="title"/>
          </p:nvPr>
        </p:nvSpPr>
        <p:spPr>
          <a:xfrm>
            <a:off x="457200" y="304800"/>
            <a:ext cx="8242300" cy="900375"/>
          </a:xfrm>
        </p:spPr>
        <p:txBody>
          <a:bodyPr/>
          <a:lstStyle/>
          <a:p>
            <a:r>
              <a:rPr lang="fr-CH" sz="2400" dirty="0"/>
              <a:t>3.	Organisation </a:t>
            </a:r>
            <a:r>
              <a:rPr lang="fr-CH" sz="2400" dirty="0" err="1"/>
              <a:t>Generalrat</a:t>
            </a:r>
            <a:br>
              <a:rPr lang="de-CH" sz="2400" i="1" dirty="0"/>
            </a:br>
            <a:r>
              <a:rPr lang="fr-CH" sz="2400" dirty="0"/>
              <a:t>—</a:t>
            </a:r>
          </a:p>
        </p:txBody>
      </p:sp>
      <p:sp>
        <p:nvSpPr>
          <p:cNvPr id="7" name="Espace réservé du texte 3">
            <a:extLst>
              <a:ext uri="{FF2B5EF4-FFF2-40B4-BE49-F238E27FC236}">
                <a16:creationId xmlns:a16="http://schemas.microsoft.com/office/drawing/2014/main" id="{79028623-14AD-1F98-2F82-7E75AEC10C09}"/>
              </a:ext>
            </a:extLst>
          </p:cNvPr>
          <p:cNvSpPr txBox="1">
            <a:spLocks/>
          </p:cNvSpPr>
          <p:nvPr/>
        </p:nvSpPr>
        <p:spPr bwMode="auto">
          <a:xfrm>
            <a:off x="457200" y="1251761"/>
            <a:ext cx="8242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spcBef>
                <a:spcPct val="0"/>
              </a:spcBef>
              <a:spcAft>
                <a:spcPts val="600"/>
              </a:spcAft>
              <a:buClr>
                <a:srgbClr val="074EA1"/>
              </a:buClr>
              <a:buFont typeface="Lucida Grande" pitchFamily="-112" charset="0"/>
              <a:defRPr sz="2400" b="1" kern="1200">
                <a:solidFill>
                  <a:schemeClr val="tx2"/>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400" b="1" kern="1200">
                <a:solidFill>
                  <a:schemeClr val="tx2"/>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400" b="1" kern="1200">
                <a:solidFill>
                  <a:schemeClr val="tx2"/>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400" b="1" kern="1200">
                <a:solidFill>
                  <a:schemeClr val="tx2"/>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CH" dirty="0"/>
              <a:t>Aufbau</a:t>
            </a:r>
            <a:endParaRPr lang="fr-CH" dirty="0"/>
          </a:p>
        </p:txBody>
      </p:sp>
      <p:graphicFrame>
        <p:nvGraphicFramePr>
          <p:cNvPr id="5" name="Diagramme 4">
            <a:extLst>
              <a:ext uri="{FF2B5EF4-FFF2-40B4-BE49-F238E27FC236}">
                <a16:creationId xmlns:a16="http://schemas.microsoft.com/office/drawing/2014/main" id="{F9D91912-F12C-39F4-109A-9AC7B9AC90C3}"/>
              </a:ext>
            </a:extLst>
          </p:cNvPr>
          <p:cNvGraphicFramePr/>
          <p:nvPr>
            <p:extLst>
              <p:ext uri="{D42A27DB-BD31-4B8C-83A1-F6EECF244321}">
                <p14:modId xmlns:p14="http://schemas.microsoft.com/office/powerpoint/2010/main" val="3694629295"/>
              </p:ext>
            </p:extLst>
          </p:nvPr>
        </p:nvGraphicFramePr>
        <p:xfrm>
          <a:off x="457200" y="1652000"/>
          <a:ext cx="8229600" cy="420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017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0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L87aGZWIUCaaeiV22HR4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5PakIWSFEaxQ8Bay_bzz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clGUAUPbm02kTrr3xUGb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B4c0lHe20UGdizRmDSo9C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oUpaQkg80OcNvtiw6BZc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PlmVjym4fECLGbsMKT0c9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lWJtEGl_lku6MwKJVn3a6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goWgIWSweEKQmZYXaLClm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aWlbhiXgF0.WWOEuN_LeJ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mLENDiiMkSb6ZXPJ5NP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oADiJfREUm5AEBdydk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lg.GGhqoUCwXSH9u6l9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GDxglazLukSlK_DzW2nOc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X5yUinSMES3AslZLoIac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l.t_xIN3USbPKJdjdFvx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Dt1MC102EODjtcIaiSos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mFcato5oB0GAemVe4r1eV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oA4jqxx9qk.o1l7FDGDEI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ZVJlMZ8tOUmecdtD.goJk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orV7lsr1mEaDnlg549QB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mFxOPYHmkSWsEnEDDP00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8OkCA4UntUOV0w5UEOrm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nDiLt0FaEuftrz9WwK_s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7_qm6UfYUWgKs8HdrQoX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qpa6HpLCt0GfbZ3Ha3jX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LB8or7.BfE.HdNy2Ohh0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07QxDXEOUU6GsD3bHxg65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m5Ih95BvUGl00HYjuBf6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AH6zq0eUdEewSMUvLGhR.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6NyVQEDfUG3VN7wZLPhB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sBBNp8pE6bLQ.Oxjs0R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UB14ZOnvlE.xSlZa2e8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bzDUNkFJUEmPAN5bz3AF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JKjvHJV7UK1sfll4.D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ecz2rHjnUST7cJFwKkj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IM7vGUBixkS47uJ6ClhAZ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NgQS2ly.E63vVHjuXEV1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AB2vdTr50.Qy7QWLKhJ4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gLtNL.dQU6tdMsKXKfM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9JlUPDfE2P1iT7agEO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F54h5eZs0ebT6c5niSTj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SdRaI3oTkeTqy0Kxoi0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q6BeXRIVEiNCx7xaCEO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IZDyOWxykidINmbReCS5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sgZFK9u0eupHwi2pEjV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3oMagySVkeeU87gkYoi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hfjiTYk7UqA6qp75P8w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HxmCFD4kKzpXMAU..7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3kzxGqc3z0G7VR90nTNg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eXkMvgUIESpa5dgJDaL5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cp7mxnUer8p7xZWHq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7ARLDKqGkO.t3UlDVR1q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ch0YmvVo02mhTNyLBRiP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fBDrLpzfUqfcznx0z4S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oZxpntPe0GrrRv0iAIL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GqxqbIwk0C192oS2Ab4.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UAOEYJZ60.qv_6E9lBLG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RjxiUDmR0aR2XkiYBxrS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g6sfwx8iUSW0aU7uAsP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Cxu5Jo4rEu8nEmNUAGt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CgyApBGTkmlfBNXW7sG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TAFp7gd9kGzCRWYs5P5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rAP5c54D0WoTdeKBPr9T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sJMto6YVEGRJbe0z80lk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1mAbenyPk2PUIsVVKwI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TwdLyoBr8U2acuc5RQys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yhPCA05aEmvKEZ8g.Cmt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x7raOG5Sk6sKlXm0tTA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trg8IHeVUe3ctSkU2pG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TbG149PiEebYJJlNDhDR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47ovHnn_N0aYCqvxhUHZ3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FX1aJpRRUeeMSTEj1hjb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QC7SF1SRkSSJTl5XwW.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y5BIxwxAEefCy4UnCA5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94GYrPjukSiuOC8HLSh7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RotOFrd.EKLgaTPwuhrp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0kP.LZQ20iZpVu2wDOu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pWaNvVbgUihviYMSx5I6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KPiUrSYPe0S5PqZ1xrser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HSIifLO.kOUgPgU2wMs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k0DlGPtQT0yQuJ6bu.7f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PFTOSKMnU6gBwC.VjVR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DrnsnY_uk29X8QCrh_z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NuCKVxUk.U2pM34tezg9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k4zS_PinUqzqCUZ9aNLB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onjZqbwdk2tRWSsDp5hg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3wlJXRXbKUWjiLe942YG6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O8L8Iow2UK04n7OwZTHh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bF1LZIQipUWEqz0wYQC_a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77WaS7yiUqcWPZvly7X5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X1tGIwL10Ofy_H6ZfqV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tXyuKCPkGXzViRrDdAI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glLd9K6UKFNA09jGBT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OMiUx4zezEmY7g38jGOtM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8o9nm2FaU6P6WLKOI81H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8Np4XZlUkmv42PBCZlam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61EvQqkgUy9GPYan0p3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8WHaQ5290OPDT9JDuLLb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7VDGBoC56UKPntW834_01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A_9vsP0Ew0C17o4JCmI97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DNB9jO_.7USHhJDSmHF25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4YUOQPSnKU.C3sbWrdOOn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APfiZPF3pEWK.M9Zb0wTZ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7uNHsSmk1kyszp0Rxav7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2RS.wY0wka5DgKb5T9G5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8.09_U2w0aSZAQexpSf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8Jyy2CNIEGPkrryTudWZ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1qUZxG2BeU2ELbD7vXfe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vBHcm6CfkiLo0_VKo.yZ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95Rrmb_2k22ID48m_Q58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L86PrFk0kaMVg14P.KzX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j68W9DPvEKnmBlBm7dNT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EKxeHcYCkGVan6zZoZiG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s.rbYWXoZEOcjq.NMN36r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3BW71Moy0mxzYW8ncfN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7outJV9evEKwplF7e2kI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swCBvBlMkqY29dU16gX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KxzKjJx_EyQP_mk_q3A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_NpuIAop50yaT5L3cVNC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VYDORF_vGUKlj6xy45Au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bANHhqMfEyJhb7T66uTs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nQkRqXuu8k6C2fMFMTQNw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twSXJ7zlp06.X_bsXIJF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RhlEVHbhkGMpShlHuVo6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as6xUgLnkKPFB6Dwg2bL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ghqgXzLK0aI55gjhL1O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IHZ3uCGAE2hBqWSdIijP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6eXkb9tM0WnQOrjY5wcEQ"/>
</p:tagLst>
</file>

<file path=ppt/theme/theme1.xml><?xml version="1.0" encoding="utf-8"?>
<a:theme xmlns:a="http://schemas.openxmlformats.org/drawingml/2006/main" name="pp_staat_freib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23963FBF618641AED86739A3AEAB7E" ma:contentTypeVersion="20" ma:contentTypeDescription="Crée un document." ma:contentTypeScope="" ma:versionID="6196acce77552a6ad792e7fd4c8790b6">
  <xsd:schema xmlns:xsd="http://www.w3.org/2001/XMLSchema" xmlns:xs="http://www.w3.org/2001/XMLSchema" xmlns:p="http://schemas.microsoft.com/office/2006/metadata/properties" xmlns:ns2="8b4d73ce-a43f-4a6b-b590-2779b08ddbdc" xmlns:ns3="c3a6a09f-93f6-4cf0-8bda-9cbec7cb5d0e" targetNamespace="http://schemas.microsoft.com/office/2006/metadata/properties" ma:root="true" ma:fieldsID="56d1fc31095dfd80e1bab03b17e87d17" ns2:_="" ns3:_="">
    <xsd:import namespace="8b4d73ce-a43f-4a6b-b590-2779b08ddbdc"/>
    <xsd:import namespace="c3a6a09f-93f6-4cf0-8bda-9cbec7cb5d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d73ce-a43f-4a6b-b590-2779b08ddb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a35d0ec-8783-495b-88e1-95c45ca37f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État de validation" ma:internalName="_x00c9_tat_x0020_de_x0020_validation">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a6a09f-93f6-4cf0-8bda-9cbec7cb5d0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3ba06c3-6970-4bed-8693-d4bd14b33e47}" ma:internalName="TaxCatchAll" ma:showField="CatchAllData" ma:web="c3a6a09f-93f6-4cf0-8bda-9cbec7cb5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b4d73ce-a43f-4a6b-b590-2779b08ddbdc" xsi:nil="true"/>
    <lcf76f155ced4ddcb4097134ff3c332f xmlns="8b4d73ce-a43f-4a6b-b590-2779b08ddbdc">
      <Terms xmlns="http://schemas.microsoft.com/office/infopath/2007/PartnerControls"/>
    </lcf76f155ced4ddcb4097134ff3c332f>
    <TaxCatchAll xmlns="c3a6a09f-93f6-4cf0-8bda-9cbec7cb5d0e" xsi:nil="true"/>
  </documentManagement>
</p:properties>
</file>

<file path=customXml/itemProps1.xml><?xml version="1.0" encoding="utf-8"?>
<ds:datastoreItem xmlns:ds="http://schemas.openxmlformats.org/officeDocument/2006/customXml" ds:itemID="{2C92B84B-2B93-4F32-B081-709AB456F634}">
  <ds:schemaRefs>
    <ds:schemaRef ds:uri="http://schemas.microsoft.com/sharepoint/v3/contenttype/forms"/>
  </ds:schemaRefs>
</ds:datastoreItem>
</file>

<file path=customXml/itemProps2.xml><?xml version="1.0" encoding="utf-8"?>
<ds:datastoreItem xmlns:ds="http://schemas.openxmlformats.org/officeDocument/2006/customXml" ds:itemID="{4E36C974-2AD3-4DB7-BD08-48DDAC597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4d73ce-a43f-4a6b-b590-2779b08ddbdc"/>
    <ds:schemaRef ds:uri="c3a6a09f-93f6-4cf0-8bda-9cbec7cb5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923A97-B1EA-400E-AF42-0B5F3F20C383}">
  <ds:schemaRefs>
    <ds:schemaRef ds:uri="http://schemas.microsoft.com/office/2006/metadata/properties"/>
    <ds:schemaRef ds:uri="http://schemas.microsoft.com/office/infopath/2007/PartnerControls"/>
    <ds:schemaRef ds:uri="9bcd9909-4ebb-4090-ad48-cbb092d31795"/>
    <ds:schemaRef ds:uri="8b4d73ce-a43f-4a6b-b590-2779b08ddbdc"/>
    <ds:schemaRef ds:uri="c3a6a09f-93f6-4cf0-8bda-9cbec7cb5d0e"/>
  </ds:schemaRefs>
</ds:datastoreItem>
</file>

<file path=docProps/app.xml><?xml version="1.0" encoding="utf-8"?>
<Properties xmlns="http://schemas.openxmlformats.org/officeDocument/2006/extended-properties" xmlns:vt="http://schemas.openxmlformats.org/officeDocument/2006/docPropsVTypes">
  <Template>Modèle PowerPoint DE</Template>
  <TotalTime>0</TotalTime>
  <Words>5418</Words>
  <Application>Microsoft Office PowerPoint</Application>
  <PresentationFormat>Affichage à l'écran (4:3)</PresentationFormat>
  <Paragraphs>464</Paragraphs>
  <Slides>32</Slides>
  <Notes>31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9" baseType="lpstr">
      <vt:lpstr>Arial</vt:lpstr>
      <vt:lpstr>Calibri</vt:lpstr>
      <vt:lpstr>Lucida Grande</vt:lpstr>
      <vt:lpstr>Roboto</vt:lpstr>
      <vt:lpstr>Wingdings</vt:lpstr>
      <vt:lpstr>pp_staat_freiburg</vt:lpstr>
      <vt:lpstr>think-cell Slide</vt:lpstr>
      <vt:lpstr>Generalrat Modul 0I: Einführung      </vt:lpstr>
      <vt:lpstr>Programm —</vt:lpstr>
      <vt:lpstr>1. Allgemeines —</vt:lpstr>
      <vt:lpstr>1. Allgemeines —</vt:lpstr>
      <vt:lpstr>1. Allgemeines —</vt:lpstr>
      <vt:lpstr>2. Institutioneller Rahmen: Gemeinde im Staatsgefüge —</vt:lpstr>
      <vt:lpstr>2. Institutioneller Rahmen: Gemeinde im Staatsgefüge —</vt:lpstr>
      <vt:lpstr>3. Organisation Generalrat —</vt:lpstr>
      <vt:lpstr>3. Organisation Generalrat —</vt:lpstr>
      <vt:lpstr>3. Organisation Generalrat —</vt:lpstr>
      <vt:lpstr>4. Kompetenzen des Generalrates —</vt:lpstr>
      <vt:lpstr>4. Kompetenzen des Generalrates —</vt:lpstr>
      <vt:lpstr>4. Kompetenzen des Generalrates —</vt:lpstr>
      <vt:lpstr>4. Kompetenzen des Generalrates —</vt:lpstr>
      <vt:lpstr>4. Kompetenzen des Generalrates —</vt:lpstr>
      <vt:lpstr>4. Kompetenzen des Generalrates —</vt:lpstr>
      <vt:lpstr>Présentation PowerPoint</vt:lpstr>
      <vt:lpstr>5. Finanzkompetenzen des Generalrates —</vt:lpstr>
      <vt:lpstr>5. Finanzkompetenzen des Generalrates —</vt:lpstr>
      <vt:lpstr>5. Finanzkompetenzen des Generalrates —</vt:lpstr>
      <vt:lpstr>5. Finanzkompetenzen des Generalrates —</vt:lpstr>
      <vt:lpstr>5. Finanzkompetenzen des Generalrates —</vt:lpstr>
      <vt:lpstr>5. Finanzkompetenzen des Generalrates —</vt:lpstr>
      <vt:lpstr>5. Finanzkompetenzen des Generalrates —</vt:lpstr>
      <vt:lpstr>5. Finanzkompetenzen des Generalrates —</vt:lpstr>
      <vt:lpstr>5. Finanzkompetenzen des Generalrates —</vt:lpstr>
      <vt:lpstr>6. Reglement des Generalrates —</vt:lpstr>
      <vt:lpstr>7. Rechte und Pflichten des Generalrates —</vt:lpstr>
      <vt:lpstr>7. Rechte und Pflichten des Generalrates —</vt:lpstr>
      <vt:lpstr>7. Rechte und Pflichten des Generalrates —</vt:lpstr>
      <vt:lpstr>7. Rechte und Pflichten des Generalrates —</vt:lpstr>
      <vt:lpstr>Fragen? —</vt:lpstr>
    </vt:vector>
  </TitlesOfParts>
  <Company>EtatFr - StaatFr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Bapst Lucie</dc:creator>
  <cp:lastModifiedBy>Grégoire Yerly</cp:lastModifiedBy>
  <cp:revision>210</cp:revision>
  <cp:lastPrinted>2010-03-18T08:00:30Z</cp:lastPrinted>
  <dcterms:created xsi:type="dcterms:W3CDTF">2024-09-05T12:32:09Z</dcterms:created>
  <dcterms:modified xsi:type="dcterms:W3CDTF">2026-05-13T11:53:22Z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0x010100E123963FBF618641AED86739A3AEAB7E</vt:lpwstr>
  </property>
  <property fmtid="{D5CDD505-2E9C-101B-9397-08002B2CF9AE}" pid="3" name="MediaServiceImageTags">
    <vt:lpwstr/>
  </property>
</Properties>
</file>